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diagrams/colors11.xml" ContentType="application/vnd.openxmlformats-officedocument.drawingml.diagramColors+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diagrams/drawing8.xml" ContentType="application/vnd.ms-office.drawingml.diagramDrawing+xml"/>
  <Override PartName="/ppt/slides/slide89.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drawing11.xml" ContentType="application/vnd.ms-office.drawingml.diagramDrawing+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diagrams/layout15.xml" ContentType="application/vnd.openxmlformats-officedocument.drawingml.diagramLayout+xml"/>
  <Override PartName="/ppt/notesSlides/notesSlide21.xml" ContentType="application/vnd.openxmlformats-officedocument.presentationml.notesSlide+xml"/>
  <Override PartName="/ppt/diagrams/drawing9.xml" ContentType="application/vnd.ms-office.drawingml.diagramDrawing+xml"/>
  <Override PartName="/ppt/slides/slide79.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notesSlides/notesSlide10.xml" ContentType="application/vnd.openxmlformats-officedocument.presentationml.notesSlide+xml"/>
  <Override PartName="/ppt/diagrams/drawing12.xml" ContentType="application/vnd.ms-office.drawingml.diagramDrawing+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layout11.xml" ContentType="application/vnd.openxmlformats-officedocument.drawingml.diagramLayout+xml"/>
  <Override PartName="/ppt/diagrams/colors14.xml" ContentType="application/vnd.openxmlformats-officedocument.drawingml.diagramColors+xml"/>
  <Override PartName="/ppt/diagrams/drawing5.xml" ContentType="application/vnd.ms-office.drawingml.diagramDrawing+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diagrams/drawing13.xml" ContentType="application/vnd.ms-office.drawingml.diagramDrawing+xml"/>
  <Override PartName="/ppt/notesSlides/notesSlide6.xml" ContentType="application/vnd.openxmlformats-officedocument.presentationml.notesSlide+xml"/>
  <Override PartName="/ppt/diagrams/drawing6.xml" ContentType="application/vnd.ms-office.drawingml.diagramDrawing+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notesSlides/notesSlide23.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notesSlides/notesSlide12.xml" ContentType="application/vnd.openxmlformats-officedocument.presentationml.notesSlide+xml"/>
  <Override PartName="/ppt/diagrams/drawing14.xml" ContentType="application/vnd.ms-office.drawingml.diagramDrawing+xml"/>
  <Override PartName="/ppt/diagrams/layout13.xml" ContentType="application/vnd.openxmlformats-officedocument.drawingml.diagramLayout+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notesSlides/notesSlide3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8"/>
  </p:notesMasterIdLst>
  <p:handoutMasterIdLst>
    <p:handoutMasterId r:id="rId99"/>
  </p:handoutMasterIdLst>
  <p:sldIdLst>
    <p:sldId id="1238" r:id="rId2"/>
    <p:sldId id="1187" r:id="rId3"/>
    <p:sldId id="1279" r:id="rId4"/>
    <p:sldId id="1275" r:id="rId5"/>
    <p:sldId id="2093" r:id="rId6"/>
    <p:sldId id="2094" r:id="rId7"/>
    <p:sldId id="2102" r:id="rId8"/>
    <p:sldId id="2103" r:id="rId9"/>
    <p:sldId id="2115" r:id="rId10"/>
    <p:sldId id="1277" r:id="rId11"/>
    <p:sldId id="1278" r:id="rId12"/>
    <p:sldId id="1280" r:id="rId13"/>
    <p:sldId id="2116" r:id="rId14"/>
    <p:sldId id="2118" r:id="rId15"/>
    <p:sldId id="1523" r:id="rId16"/>
    <p:sldId id="1548" r:id="rId17"/>
    <p:sldId id="1940" r:id="rId18"/>
    <p:sldId id="1941" r:id="rId19"/>
    <p:sldId id="1292" r:id="rId20"/>
    <p:sldId id="1567" r:id="rId21"/>
    <p:sldId id="1318" r:id="rId22"/>
    <p:sldId id="716" r:id="rId23"/>
    <p:sldId id="711" r:id="rId24"/>
    <p:sldId id="1319" r:id="rId25"/>
    <p:sldId id="724" r:id="rId26"/>
    <p:sldId id="721" r:id="rId27"/>
    <p:sldId id="725" r:id="rId28"/>
    <p:sldId id="1317" r:id="rId29"/>
    <p:sldId id="726" r:id="rId30"/>
    <p:sldId id="727" r:id="rId31"/>
    <p:sldId id="728" r:id="rId32"/>
    <p:sldId id="730" r:id="rId33"/>
    <p:sldId id="731" r:id="rId34"/>
    <p:sldId id="729" r:id="rId35"/>
    <p:sldId id="2121" r:id="rId36"/>
    <p:sldId id="2122" r:id="rId37"/>
    <p:sldId id="2120" r:id="rId38"/>
    <p:sldId id="2124" r:id="rId39"/>
    <p:sldId id="2125" r:id="rId40"/>
    <p:sldId id="2126" r:id="rId41"/>
    <p:sldId id="2127" r:id="rId42"/>
    <p:sldId id="2128" r:id="rId43"/>
    <p:sldId id="2129" r:id="rId44"/>
    <p:sldId id="2130" r:id="rId45"/>
    <p:sldId id="2131" r:id="rId46"/>
    <p:sldId id="2132" r:id="rId47"/>
    <p:sldId id="2133" r:id="rId48"/>
    <p:sldId id="2134" r:id="rId49"/>
    <p:sldId id="2135" r:id="rId50"/>
    <p:sldId id="2136" r:id="rId51"/>
    <p:sldId id="1325" r:id="rId52"/>
    <p:sldId id="1326" r:id="rId53"/>
    <p:sldId id="1327" r:id="rId54"/>
    <p:sldId id="732" r:id="rId55"/>
    <p:sldId id="1330" r:id="rId56"/>
    <p:sldId id="1328" r:id="rId57"/>
    <p:sldId id="1329" r:id="rId58"/>
    <p:sldId id="1331" r:id="rId59"/>
    <p:sldId id="1332" r:id="rId60"/>
    <p:sldId id="761" r:id="rId61"/>
    <p:sldId id="762" r:id="rId62"/>
    <p:sldId id="763" r:id="rId63"/>
    <p:sldId id="764" r:id="rId64"/>
    <p:sldId id="765" r:id="rId65"/>
    <p:sldId id="766" r:id="rId66"/>
    <p:sldId id="767" r:id="rId67"/>
    <p:sldId id="768" r:id="rId68"/>
    <p:sldId id="769" r:id="rId69"/>
    <p:sldId id="770" r:id="rId70"/>
    <p:sldId id="1568" r:id="rId71"/>
    <p:sldId id="1336" r:id="rId72"/>
    <p:sldId id="708" r:id="rId73"/>
    <p:sldId id="709" r:id="rId74"/>
    <p:sldId id="710" r:id="rId75"/>
    <p:sldId id="2137" r:id="rId76"/>
    <p:sldId id="712" r:id="rId77"/>
    <p:sldId id="2138" r:id="rId78"/>
    <p:sldId id="2139" r:id="rId79"/>
    <p:sldId id="713" r:id="rId80"/>
    <p:sldId id="714" r:id="rId81"/>
    <p:sldId id="715" r:id="rId82"/>
    <p:sldId id="1341" r:id="rId83"/>
    <p:sldId id="1929" r:id="rId84"/>
    <p:sldId id="2140" r:id="rId85"/>
    <p:sldId id="2141" r:id="rId86"/>
    <p:sldId id="717" r:id="rId87"/>
    <p:sldId id="718" r:id="rId88"/>
    <p:sldId id="719" r:id="rId89"/>
    <p:sldId id="720" r:id="rId90"/>
    <p:sldId id="2142" r:id="rId91"/>
    <p:sldId id="1930" r:id="rId92"/>
    <p:sldId id="1931" r:id="rId93"/>
    <p:sldId id="1932" r:id="rId94"/>
    <p:sldId id="1933" r:id="rId95"/>
    <p:sldId id="1934" r:id="rId96"/>
    <p:sldId id="1481" r:id="rId97"/>
  </p:sldIdLst>
  <p:sldSz cx="9144000" cy="6858000" type="screen4x3"/>
  <p:notesSz cx="9936163" cy="6802438"/>
  <p:defaultTextStyle>
    <a:defPPr>
      <a:defRPr lang="en-US"/>
    </a:defPPr>
    <a:lvl1pPr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kern="1200">
        <a:solidFill>
          <a:schemeClr val="tx1"/>
        </a:solidFill>
        <a:latin typeface="Arial" panose="020B0604020202020204" pitchFamily="34" charset="0"/>
        <a:ea typeface="+mn-ea"/>
        <a:cs typeface="+mn-cs"/>
      </a:defRPr>
    </a:lvl5pPr>
    <a:lvl6pPr marL="2286000" algn="l" defTabSz="914400" rtl="0" eaLnBrk="1" latinLnBrk="0" hangingPunct="1">
      <a:defRPr sz="2000" kern="1200">
        <a:solidFill>
          <a:schemeClr val="tx1"/>
        </a:solidFill>
        <a:latin typeface="Arial" panose="020B0604020202020204" pitchFamily="34" charset="0"/>
        <a:ea typeface="+mn-ea"/>
        <a:cs typeface="+mn-cs"/>
      </a:defRPr>
    </a:lvl6pPr>
    <a:lvl7pPr marL="2743200" algn="l" defTabSz="914400" rtl="0" eaLnBrk="1" latinLnBrk="0" hangingPunct="1">
      <a:defRPr sz="2000" kern="1200">
        <a:solidFill>
          <a:schemeClr val="tx1"/>
        </a:solidFill>
        <a:latin typeface="Arial" panose="020B0604020202020204" pitchFamily="34" charset="0"/>
        <a:ea typeface="+mn-ea"/>
        <a:cs typeface="+mn-cs"/>
      </a:defRPr>
    </a:lvl7pPr>
    <a:lvl8pPr marL="3200400" algn="l" defTabSz="914400" rtl="0" eaLnBrk="1" latinLnBrk="0" hangingPunct="1">
      <a:defRPr sz="2000" kern="1200">
        <a:solidFill>
          <a:schemeClr val="tx1"/>
        </a:solidFill>
        <a:latin typeface="Arial" panose="020B0604020202020204" pitchFamily="34" charset="0"/>
        <a:ea typeface="+mn-ea"/>
        <a:cs typeface="+mn-cs"/>
      </a:defRPr>
    </a:lvl8pPr>
    <a:lvl9pPr marL="3657600" algn="l" defTabSz="914400" rtl="0" eaLnBrk="1" latinLnBrk="0" hangingPunct="1">
      <a:defRPr sz="2000" kern="1200">
        <a:solidFill>
          <a:schemeClr val="tx1"/>
        </a:solidFill>
        <a:latin typeface="Arial" panose="020B0604020202020204" pitchFamily="34" charset="0"/>
        <a:ea typeface="+mn-ea"/>
        <a:cs typeface="+mn-cs"/>
      </a:defRPr>
    </a:lvl9pPr>
  </p:defaultTextStyle>
  <p:extLst>
    <p:ext uri="{521415D9-36F7-43E2-AB2F-B90AF26B5E84}">
      <p14:sectionLst xmlns:p14="http://schemas.microsoft.com/office/powerpoint/2010/main" xmlns="">
        <p14:section name="Default Section" id="{B5B5AC59-DE5B-4CC7-8CF8-70D2C5B1A566}">
          <p14:sldIdLst>
            <p14:sldId id="1238"/>
            <p14:sldId id="1187"/>
          </p14:sldIdLst>
        </p14:section>
        <p14:section name="Untitled Section" id="{3470C504-F17F-4ACB-A052-9F64A071A6AF}">
          <p14:sldIdLst>
            <p14:sldId id="1279"/>
            <p14:sldId id="1275"/>
            <p14:sldId id="2093"/>
            <p14:sldId id="2094"/>
            <p14:sldId id="2102"/>
            <p14:sldId id="2103"/>
            <p14:sldId id="2115"/>
            <p14:sldId id="1277"/>
            <p14:sldId id="1278"/>
            <p14:sldId id="1280"/>
            <p14:sldId id="2116"/>
            <p14:sldId id="2118"/>
            <p14:sldId id="1523"/>
            <p14:sldId id="1548"/>
            <p14:sldId id="1940"/>
            <p14:sldId id="1941"/>
            <p14:sldId id="1292"/>
          </p14:sldIdLst>
        </p14:section>
        <p14:section name="Untitled Section" id="{E7919919-412E-484F-84C3-EED3939A2BBD}">
          <p14:sldIdLst>
            <p14:sldId id="1567"/>
            <p14:sldId id="1318"/>
            <p14:sldId id="716"/>
            <p14:sldId id="711"/>
            <p14:sldId id="1319"/>
            <p14:sldId id="724"/>
            <p14:sldId id="721"/>
            <p14:sldId id="725"/>
            <p14:sldId id="1317"/>
            <p14:sldId id="726"/>
            <p14:sldId id="727"/>
            <p14:sldId id="728"/>
            <p14:sldId id="730"/>
            <p14:sldId id="731"/>
            <p14:sldId id="729"/>
            <p14:sldId id="2121"/>
            <p14:sldId id="2122"/>
            <p14:sldId id="2120"/>
            <p14:sldId id="2124"/>
            <p14:sldId id="2125"/>
            <p14:sldId id="2126"/>
            <p14:sldId id="2127"/>
            <p14:sldId id="2128"/>
            <p14:sldId id="2129"/>
            <p14:sldId id="2130"/>
            <p14:sldId id="2131"/>
            <p14:sldId id="2132"/>
            <p14:sldId id="2133"/>
            <p14:sldId id="2134"/>
            <p14:sldId id="2135"/>
            <p14:sldId id="2136"/>
            <p14:sldId id="1325"/>
            <p14:sldId id="1326"/>
            <p14:sldId id="1327"/>
            <p14:sldId id="732"/>
            <p14:sldId id="1330"/>
            <p14:sldId id="1328"/>
            <p14:sldId id="1329"/>
            <p14:sldId id="1331"/>
            <p14:sldId id="1332"/>
            <p14:sldId id="761"/>
            <p14:sldId id="762"/>
            <p14:sldId id="763"/>
            <p14:sldId id="764"/>
            <p14:sldId id="765"/>
            <p14:sldId id="766"/>
            <p14:sldId id="767"/>
            <p14:sldId id="768"/>
            <p14:sldId id="769"/>
            <p14:sldId id="770"/>
            <p14:sldId id="1568"/>
            <p14:sldId id="1336"/>
            <p14:sldId id="708"/>
            <p14:sldId id="709"/>
            <p14:sldId id="710"/>
            <p14:sldId id="2137"/>
            <p14:sldId id="712"/>
            <p14:sldId id="2138"/>
            <p14:sldId id="2139"/>
            <p14:sldId id="713"/>
            <p14:sldId id="714"/>
            <p14:sldId id="715"/>
            <p14:sldId id="1341"/>
            <p14:sldId id="1929"/>
            <p14:sldId id="2140"/>
            <p14:sldId id="2141"/>
            <p14:sldId id="717"/>
            <p14:sldId id="718"/>
            <p14:sldId id="719"/>
            <p14:sldId id="720"/>
            <p14:sldId id="2142"/>
            <p14:sldId id="1930"/>
            <p14:sldId id="1931"/>
            <p14:sldId id="1932"/>
            <p14:sldId id="1933"/>
            <p14:sldId id="1934"/>
            <p14:sldId id="1481"/>
          </p14:sldIdLst>
        </p14:section>
      </p14:sectionLst>
    </p:ext>
    <p:ext uri="{EFAFB233-063F-42B5-8137-9DF3F51BA10A}">
      <p15:sldGuideLst xmlns:p15="http://schemas.microsoft.com/office/powerpoint/2012/main" xmlns="">
        <p15:guide id="1" orient="horz" pos="4176">
          <p15:clr>
            <a:srgbClr val="A4A3A4"/>
          </p15:clr>
        </p15:guide>
        <p15:guide id="2" pos="571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0099"/>
    <a:srgbClr val="FFCCFF"/>
    <a:srgbClr val="C800C8"/>
    <a:srgbClr val="B587ED"/>
    <a:srgbClr val="8030E0"/>
    <a:srgbClr val="FF99FF"/>
    <a:srgbClr val="481486"/>
    <a:srgbClr val="FF75FF"/>
    <a:srgbClr val="006600"/>
    <a:srgbClr val="CC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6573" autoAdjust="0"/>
    <p:restoredTop sz="94624" autoAdjust="0"/>
  </p:normalViewPr>
  <p:slideViewPr>
    <p:cSldViewPr>
      <p:cViewPr>
        <p:scale>
          <a:sx n="100" d="100"/>
          <a:sy n="100" d="100"/>
        </p:scale>
        <p:origin x="-780" y="660"/>
      </p:cViewPr>
      <p:guideLst>
        <p:guide orient="horz" pos="4176"/>
        <p:guide pos="5712"/>
      </p:guideLst>
    </p:cSldViewPr>
  </p:slideViewPr>
  <p:outlineViewPr>
    <p:cViewPr>
      <p:scale>
        <a:sx n="33" d="100"/>
        <a:sy n="33" d="100"/>
      </p:scale>
      <p:origin x="0" y="-12454"/>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BF26F-7503-F244-A692-3D52D80F2ED4}" type="doc">
      <dgm:prSet loTypeId="urn:microsoft.com/office/officeart/2005/8/layout/list1" loCatId="" qsTypeId="urn:microsoft.com/office/officeart/2005/8/quickstyle/simple5" qsCatId="simple" csTypeId="urn:microsoft.com/office/officeart/2005/8/colors/accent0_1" csCatId="mainScheme" phldr="1"/>
      <dgm:spPr/>
      <dgm:t>
        <a:bodyPr/>
        <a:lstStyle/>
        <a:p>
          <a:endParaRPr lang="en-US"/>
        </a:p>
      </dgm:t>
    </dgm:pt>
    <dgm:pt modelId="{6EDD6472-DF46-0249-A596-69D2AA7A300D}">
      <dgm:prSet phldrT="[Text]" custT="1"/>
      <dgm:spPr/>
      <dgm:t>
        <a:bodyPr/>
        <a:lstStyle/>
        <a:p>
          <a:r>
            <a:rPr lang="en-US" sz="2000" b="1" dirty="0" err="1">
              <a:solidFill>
                <a:srgbClr val="990099"/>
              </a:solidFill>
            </a:rPr>
            <a:t>Perkembangan</a:t>
          </a:r>
          <a:r>
            <a:rPr lang="en-US" sz="2000" b="1" dirty="0">
              <a:solidFill>
                <a:srgbClr val="990099"/>
              </a:solidFill>
            </a:rPr>
            <a:t> </a:t>
          </a:r>
          <a:r>
            <a:rPr lang="en-US" sz="2000" b="1" dirty="0" err="1">
              <a:solidFill>
                <a:srgbClr val="990099"/>
              </a:solidFill>
            </a:rPr>
            <a:t>Standar</a:t>
          </a:r>
          <a:endParaRPr lang="en-US" sz="2000" b="1" dirty="0">
            <a:solidFill>
              <a:srgbClr val="990099"/>
            </a:solidFill>
          </a:endParaRPr>
        </a:p>
      </dgm:t>
    </dgm:pt>
    <dgm:pt modelId="{8D3B177D-96B8-F24B-B249-DB87F1595CA4}" type="parTrans" cxnId="{ACF8BBD7-22A3-5240-A901-A06951EA45CA}">
      <dgm:prSet/>
      <dgm:spPr/>
      <dgm:t>
        <a:bodyPr/>
        <a:lstStyle/>
        <a:p>
          <a:endParaRPr lang="en-US" sz="2000"/>
        </a:p>
      </dgm:t>
    </dgm:pt>
    <dgm:pt modelId="{6390CE94-6F33-FA41-8C70-F56CA95DB295}" type="sibTrans" cxnId="{ACF8BBD7-22A3-5240-A901-A06951EA45CA}">
      <dgm:prSet/>
      <dgm:spPr/>
      <dgm:t>
        <a:bodyPr/>
        <a:lstStyle/>
        <a:p>
          <a:endParaRPr lang="en-US" sz="2000"/>
        </a:p>
      </dgm:t>
    </dgm:pt>
    <dgm:pt modelId="{D327C9F9-C8BE-E744-B608-F2E93BE7C22B}">
      <dgm:prSet custT="1"/>
      <dgm:spPr/>
      <dgm:t>
        <a:bodyPr/>
        <a:lstStyle/>
        <a:p>
          <a:r>
            <a:rPr lang="en-GB" altLang="en-US" sz="2000" b="1" dirty="0">
              <a:solidFill>
                <a:srgbClr val="990099"/>
              </a:solidFill>
            </a:rPr>
            <a:t>PSAK 2 </a:t>
          </a:r>
          <a:r>
            <a:rPr lang="en-GB" altLang="en-US" sz="2000" b="1" dirty="0" err="1">
              <a:solidFill>
                <a:srgbClr val="990099"/>
              </a:solidFill>
            </a:rPr>
            <a:t>Laporan</a:t>
          </a:r>
          <a:r>
            <a:rPr lang="en-GB" altLang="en-US" sz="2000" b="1" dirty="0">
              <a:solidFill>
                <a:srgbClr val="990099"/>
              </a:solidFill>
            </a:rPr>
            <a:t> </a:t>
          </a:r>
          <a:r>
            <a:rPr lang="en-GB" altLang="en-US" sz="2000" b="1" dirty="0" err="1">
              <a:solidFill>
                <a:srgbClr val="990099"/>
              </a:solidFill>
            </a:rPr>
            <a:t>Arus</a:t>
          </a:r>
          <a:r>
            <a:rPr lang="en-GB" altLang="en-US" sz="2000" b="1" dirty="0">
              <a:solidFill>
                <a:srgbClr val="990099"/>
              </a:solidFill>
            </a:rPr>
            <a:t> Kas</a:t>
          </a:r>
        </a:p>
      </dgm:t>
    </dgm:pt>
    <dgm:pt modelId="{87C2496F-5A51-AE46-9433-8BCD381A86DD}" type="parTrans" cxnId="{F1596ED6-8B87-0A43-9CCD-25F4DEBFC30D}">
      <dgm:prSet/>
      <dgm:spPr/>
      <dgm:t>
        <a:bodyPr/>
        <a:lstStyle/>
        <a:p>
          <a:endParaRPr lang="en-US" sz="2000"/>
        </a:p>
      </dgm:t>
    </dgm:pt>
    <dgm:pt modelId="{B86470F5-868F-2D48-933B-47CE25D6FAFB}" type="sibTrans" cxnId="{F1596ED6-8B87-0A43-9CCD-25F4DEBFC30D}">
      <dgm:prSet/>
      <dgm:spPr/>
      <dgm:t>
        <a:bodyPr/>
        <a:lstStyle/>
        <a:p>
          <a:endParaRPr lang="en-US" sz="2000"/>
        </a:p>
      </dgm:t>
    </dgm:pt>
    <dgm:pt modelId="{8242E2AE-70DB-48E3-A9D8-A612DD03BEEC}">
      <dgm:prSet phldrT="[Text]" custT="1"/>
      <dgm:spPr/>
      <dgm:t>
        <a:bodyPr/>
        <a:lstStyle/>
        <a:p>
          <a:r>
            <a:rPr lang="en-US" sz="2000" b="1" dirty="0">
              <a:solidFill>
                <a:srgbClr val="990099"/>
              </a:solidFill>
            </a:rPr>
            <a:t>PSAK 1 </a:t>
          </a:r>
          <a:r>
            <a:rPr lang="en-US" sz="2000" b="1" dirty="0" err="1">
              <a:solidFill>
                <a:srgbClr val="990099"/>
              </a:solidFill>
            </a:rPr>
            <a:t>Penyajian</a:t>
          </a:r>
          <a:r>
            <a:rPr lang="en-US" sz="2000" b="1" dirty="0">
              <a:solidFill>
                <a:srgbClr val="990099"/>
              </a:solidFill>
            </a:rPr>
            <a:t> </a:t>
          </a:r>
          <a:r>
            <a:rPr lang="en-US" sz="2000" b="1" dirty="0" err="1">
              <a:solidFill>
                <a:srgbClr val="990099"/>
              </a:solidFill>
            </a:rPr>
            <a:t>Laporan</a:t>
          </a:r>
          <a:r>
            <a:rPr lang="en-US" sz="2000" b="1" dirty="0">
              <a:solidFill>
                <a:srgbClr val="990099"/>
              </a:solidFill>
            </a:rPr>
            <a:t> </a:t>
          </a:r>
          <a:r>
            <a:rPr lang="en-US" sz="2000" b="1" dirty="0" err="1">
              <a:solidFill>
                <a:srgbClr val="990099"/>
              </a:solidFill>
            </a:rPr>
            <a:t>Keuangan</a:t>
          </a:r>
          <a:endParaRPr lang="en-US" sz="2000" b="1" dirty="0">
            <a:solidFill>
              <a:srgbClr val="990099"/>
            </a:solidFill>
          </a:endParaRPr>
        </a:p>
      </dgm:t>
    </dgm:pt>
    <dgm:pt modelId="{0445DD1B-8D72-4DDA-8945-F5C4EABB0B21}" type="parTrans" cxnId="{6466C6D9-CB35-48CF-9DA6-EAA0EE280890}">
      <dgm:prSet/>
      <dgm:spPr/>
      <dgm:t>
        <a:bodyPr/>
        <a:lstStyle/>
        <a:p>
          <a:endParaRPr lang="en-US" sz="1600"/>
        </a:p>
      </dgm:t>
    </dgm:pt>
    <dgm:pt modelId="{827E539C-AC52-4EE2-AA1F-5407024C79E6}" type="sibTrans" cxnId="{6466C6D9-CB35-48CF-9DA6-EAA0EE280890}">
      <dgm:prSet/>
      <dgm:spPr/>
      <dgm:t>
        <a:bodyPr/>
        <a:lstStyle/>
        <a:p>
          <a:endParaRPr lang="en-US" sz="1600"/>
        </a:p>
      </dgm:t>
    </dgm:pt>
    <dgm:pt modelId="{73EA6C12-3139-6B48-9DD5-FD558E68AD15}" type="pres">
      <dgm:prSet presAssocID="{6FBBF26F-7503-F244-A692-3D52D80F2ED4}" presName="linear" presStyleCnt="0">
        <dgm:presLayoutVars>
          <dgm:dir/>
          <dgm:animLvl val="lvl"/>
          <dgm:resizeHandles val="exact"/>
        </dgm:presLayoutVars>
      </dgm:prSet>
      <dgm:spPr/>
      <dgm:t>
        <a:bodyPr/>
        <a:lstStyle/>
        <a:p>
          <a:endParaRPr lang="id-ID"/>
        </a:p>
      </dgm:t>
    </dgm:pt>
    <dgm:pt modelId="{09A7ACD6-7F17-5D46-8603-A3EA7CC94441}" type="pres">
      <dgm:prSet presAssocID="{6EDD6472-DF46-0249-A596-69D2AA7A300D}" presName="parentLin" presStyleCnt="0"/>
      <dgm:spPr/>
    </dgm:pt>
    <dgm:pt modelId="{F3CE8597-6E33-414E-9D2D-53DFF19DB561}" type="pres">
      <dgm:prSet presAssocID="{6EDD6472-DF46-0249-A596-69D2AA7A300D}" presName="parentLeftMargin" presStyleLbl="node1" presStyleIdx="0" presStyleCnt="3"/>
      <dgm:spPr/>
      <dgm:t>
        <a:bodyPr/>
        <a:lstStyle/>
        <a:p>
          <a:endParaRPr lang="id-ID"/>
        </a:p>
      </dgm:t>
    </dgm:pt>
    <dgm:pt modelId="{1EC05916-F0C9-F242-94B5-D13B67314008}" type="pres">
      <dgm:prSet presAssocID="{6EDD6472-DF46-0249-A596-69D2AA7A300D}" presName="parentText" presStyleLbl="node1" presStyleIdx="0" presStyleCnt="3" custScaleX="114064" custScaleY="76072">
        <dgm:presLayoutVars>
          <dgm:chMax val="0"/>
          <dgm:bulletEnabled val="1"/>
        </dgm:presLayoutVars>
      </dgm:prSet>
      <dgm:spPr/>
      <dgm:t>
        <a:bodyPr/>
        <a:lstStyle/>
        <a:p>
          <a:endParaRPr lang="id-ID"/>
        </a:p>
      </dgm:t>
    </dgm:pt>
    <dgm:pt modelId="{67CE0E39-A81B-B343-9B8D-4EA1AAB888A9}" type="pres">
      <dgm:prSet presAssocID="{6EDD6472-DF46-0249-A596-69D2AA7A300D}" presName="negativeSpace" presStyleCnt="0"/>
      <dgm:spPr/>
    </dgm:pt>
    <dgm:pt modelId="{BD41E7D0-C63B-F140-990A-C24F61FC4239}" type="pres">
      <dgm:prSet presAssocID="{6EDD6472-DF46-0249-A596-69D2AA7A300D}" presName="childText" presStyleLbl="conFgAcc1" presStyleIdx="0" presStyleCnt="3" custScaleX="87920" custLinFactNeighborX="1450">
        <dgm:presLayoutVars>
          <dgm:bulletEnabled val="1"/>
        </dgm:presLayoutVars>
      </dgm:prSet>
      <dgm:spPr>
        <a:ln>
          <a:solidFill>
            <a:schemeClr val="bg1">
              <a:lumMod val="95000"/>
            </a:schemeClr>
          </a:solidFill>
        </a:ln>
        <a:effectLst>
          <a:outerShdw blurRad="50800" dist="38100" dir="2700000" algn="tl" rotWithShape="0">
            <a:prstClr val="black">
              <a:alpha val="40000"/>
            </a:prstClr>
          </a:outerShdw>
        </a:effectLst>
      </dgm:spPr>
    </dgm:pt>
    <dgm:pt modelId="{11FFEA45-7F9E-6B42-9B28-A1AA2EEA8558}" type="pres">
      <dgm:prSet presAssocID="{6390CE94-6F33-FA41-8C70-F56CA95DB295}" presName="spaceBetweenRectangles" presStyleCnt="0"/>
      <dgm:spPr/>
    </dgm:pt>
    <dgm:pt modelId="{1E7D6D18-EA6B-473F-A790-226EC461FB26}" type="pres">
      <dgm:prSet presAssocID="{8242E2AE-70DB-48E3-A9D8-A612DD03BEEC}" presName="parentLin" presStyleCnt="0"/>
      <dgm:spPr/>
    </dgm:pt>
    <dgm:pt modelId="{6FBCC408-4BDE-41EE-B180-AE9FD2696BBC}" type="pres">
      <dgm:prSet presAssocID="{8242E2AE-70DB-48E3-A9D8-A612DD03BEEC}" presName="parentLeftMargin" presStyleLbl="node1" presStyleIdx="0" presStyleCnt="3"/>
      <dgm:spPr/>
      <dgm:t>
        <a:bodyPr/>
        <a:lstStyle/>
        <a:p>
          <a:endParaRPr lang="id-ID"/>
        </a:p>
      </dgm:t>
    </dgm:pt>
    <dgm:pt modelId="{647F7124-1DAD-44E8-AFFA-12C3AEB11DA3}" type="pres">
      <dgm:prSet presAssocID="{8242E2AE-70DB-48E3-A9D8-A612DD03BEEC}" presName="parentText" presStyleLbl="node1" presStyleIdx="1" presStyleCnt="3" custScaleX="114064" custScaleY="76072">
        <dgm:presLayoutVars>
          <dgm:chMax val="0"/>
          <dgm:bulletEnabled val="1"/>
        </dgm:presLayoutVars>
      </dgm:prSet>
      <dgm:spPr/>
      <dgm:t>
        <a:bodyPr/>
        <a:lstStyle/>
        <a:p>
          <a:endParaRPr lang="id-ID"/>
        </a:p>
      </dgm:t>
    </dgm:pt>
    <dgm:pt modelId="{992CBBC9-8193-42F7-946D-6582C432D0B2}" type="pres">
      <dgm:prSet presAssocID="{8242E2AE-70DB-48E3-A9D8-A612DD03BEEC}" presName="negativeSpace" presStyleCnt="0"/>
      <dgm:spPr/>
    </dgm:pt>
    <dgm:pt modelId="{B87E9506-13AD-4CBB-B680-D6DC6352ECEF}" type="pres">
      <dgm:prSet presAssocID="{8242E2AE-70DB-48E3-A9D8-A612DD03BEEC}" presName="childText" presStyleLbl="conFgAcc1" presStyleIdx="1" presStyleCnt="3" custScaleX="90702">
        <dgm:presLayoutVars>
          <dgm:bulletEnabled val="1"/>
        </dgm:presLayoutVars>
      </dgm:prSet>
      <dgm:spPr/>
    </dgm:pt>
    <dgm:pt modelId="{B437BFBB-9784-4446-BC7D-689635DA024A}" type="pres">
      <dgm:prSet presAssocID="{827E539C-AC52-4EE2-AA1F-5407024C79E6}" presName="spaceBetweenRectangles" presStyleCnt="0"/>
      <dgm:spPr/>
    </dgm:pt>
    <dgm:pt modelId="{CF04B7CD-88F2-3645-A03D-78A435B575E2}" type="pres">
      <dgm:prSet presAssocID="{D327C9F9-C8BE-E744-B608-F2E93BE7C22B}" presName="parentLin" presStyleCnt="0"/>
      <dgm:spPr/>
    </dgm:pt>
    <dgm:pt modelId="{0ECAAD1E-404A-CB46-8117-232CA0D432B0}" type="pres">
      <dgm:prSet presAssocID="{D327C9F9-C8BE-E744-B608-F2E93BE7C22B}" presName="parentLeftMargin" presStyleLbl="node1" presStyleIdx="1" presStyleCnt="3"/>
      <dgm:spPr/>
      <dgm:t>
        <a:bodyPr/>
        <a:lstStyle/>
        <a:p>
          <a:endParaRPr lang="id-ID"/>
        </a:p>
      </dgm:t>
    </dgm:pt>
    <dgm:pt modelId="{E62201FB-638A-3946-9793-19A9E8217AFB}" type="pres">
      <dgm:prSet presAssocID="{D327C9F9-C8BE-E744-B608-F2E93BE7C22B}" presName="parentText" presStyleLbl="node1" presStyleIdx="2" presStyleCnt="3" custScaleX="114064" custScaleY="76072">
        <dgm:presLayoutVars>
          <dgm:chMax val="0"/>
          <dgm:bulletEnabled val="1"/>
        </dgm:presLayoutVars>
      </dgm:prSet>
      <dgm:spPr/>
      <dgm:t>
        <a:bodyPr/>
        <a:lstStyle/>
        <a:p>
          <a:endParaRPr lang="id-ID"/>
        </a:p>
      </dgm:t>
    </dgm:pt>
    <dgm:pt modelId="{9210668A-4C0C-0947-AA78-A9F4854FAAF6}" type="pres">
      <dgm:prSet presAssocID="{D327C9F9-C8BE-E744-B608-F2E93BE7C22B}" presName="negativeSpace" presStyleCnt="0"/>
      <dgm:spPr/>
    </dgm:pt>
    <dgm:pt modelId="{7F87A9B7-20B7-0B40-8D49-B97FC3A57E40}" type="pres">
      <dgm:prSet presAssocID="{D327C9F9-C8BE-E744-B608-F2E93BE7C22B}" presName="childText" presStyleLbl="conFgAcc1" presStyleIdx="2" presStyleCnt="3" custScaleX="87920" custLinFactNeighborX="1450">
        <dgm:presLayoutVars>
          <dgm:bulletEnabled val="1"/>
        </dgm:presLayoutVars>
      </dgm:prSet>
      <dgm:spPr>
        <a:ln>
          <a:solidFill>
            <a:schemeClr val="bg1">
              <a:lumMod val="95000"/>
            </a:schemeClr>
          </a:solidFill>
        </a:ln>
        <a:effectLst>
          <a:outerShdw blurRad="50800" dist="38100" dir="2700000" algn="tl" rotWithShape="0">
            <a:prstClr val="black">
              <a:alpha val="40000"/>
            </a:prstClr>
          </a:outerShdw>
        </a:effectLst>
      </dgm:spPr>
    </dgm:pt>
  </dgm:ptLst>
  <dgm:cxnLst>
    <dgm:cxn modelId="{6FE2E304-4944-9A4E-A281-DF87D83BFA7F}" type="presOf" srcId="{D327C9F9-C8BE-E744-B608-F2E93BE7C22B}" destId="{E62201FB-638A-3946-9793-19A9E8217AFB}" srcOrd="1" destOrd="0" presId="urn:microsoft.com/office/officeart/2005/8/layout/list1"/>
    <dgm:cxn modelId="{184FA9EC-1442-44F2-A90A-40C4E183CB61}" type="presOf" srcId="{8242E2AE-70DB-48E3-A9D8-A612DD03BEEC}" destId="{6FBCC408-4BDE-41EE-B180-AE9FD2696BBC}" srcOrd="0" destOrd="0" presId="urn:microsoft.com/office/officeart/2005/8/layout/list1"/>
    <dgm:cxn modelId="{F1596ED6-8B87-0A43-9CCD-25F4DEBFC30D}" srcId="{6FBBF26F-7503-F244-A692-3D52D80F2ED4}" destId="{D327C9F9-C8BE-E744-B608-F2E93BE7C22B}" srcOrd="2" destOrd="0" parTransId="{87C2496F-5A51-AE46-9433-8BCD381A86DD}" sibTransId="{B86470F5-868F-2D48-933B-47CE25D6FAFB}"/>
    <dgm:cxn modelId="{08A8DC1C-A28A-1442-AAC1-6CFAB06E8463}" type="presOf" srcId="{D327C9F9-C8BE-E744-B608-F2E93BE7C22B}" destId="{0ECAAD1E-404A-CB46-8117-232CA0D432B0}" srcOrd="0" destOrd="0" presId="urn:microsoft.com/office/officeart/2005/8/layout/list1"/>
    <dgm:cxn modelId="{6466C6D9-CB35-48CF-9DA6-EAA0EE280890}" srcId="{6FBBF26F-7503-F244-A692-3D52D80F2ED4}" destId="{8242E2AE-70DB-48E3-A9D8-A612DD03BEEC}" srcOrd="1" destOrd="0" parTransId="{0445DD1B-8D72-4DDA-8945-F5C4EABB0B21}" sibTransId="{827E539C-AC52-4EE2-AA1F-5407024C79E6}"/>
    <dgm:cxn modelId="{EB46A23E-ECBE-FE4C-B54A-D706630C34F5}" type="presOf" srcId="{6FBBF26F-7503-F244-A692-3D52D80F2ED4}" destId="{73EA6C12-3139-6B48-9DD5-FD558E68AD15}" srcOrd="0" destOrd="0" presId="urn:microsoft.com/office/officeart/2005/8/layout/list1"/>
    <dgm:cxn modelId="{9F16E2BF-D100-4566-BE08-2DE28F1FAD5C}" type="presOf" srcId="{8242E2AE-70DB-48E3-A9D8-A612DD03BEEC}" destId="{647F7124-1DAD-44E8-AFFA-12C3AEB11DA3}" srcOrd="1" destOrd="0" presId="urn:microsoft.com/office/officeart/2005/8/layout/list1"/>
    <dgm:cxn modelId="{94A09C66-1318-E44D-9646-6E12DF2ADD5C}" type="presOf" srcId="{6EDD6472-DF46-0249-A596-69D2AA7A300D}" destId="{1EC05916-F0C9-F242-94B5-D13B67314008}" srcOrd="1" destOrd="0" presId="urn:microsoft.com/office/officeart/2005/8/layout/list1"/>
    <dgm:cxn modelId="{ACF8BBD7-22A3-5240-A901-A06951EA45CA}" srcId="{6FBBF26F-7503-F244-A692-3D52D80F2ED4}" destId="{6EDD6472-DF46-0249-A596-69D2AA7A300D}" srcOrd="0" destOrd="0" parTransId="{8D3B177D-96B8-F24B-B249-DB87F1595CA4}" sibTransId="{6390CE94-6F33-FA41-8C70-F56CA95DB295}"/>
    <dgm:cxn modelId="{C0BE5FDF-E01A-CB49-A44D-57BD9A1517AD}" type="presOf" srcId="{6EDD6472-DF46-0249-A596-69D2AA7A300D}" destId="{F3CE8597-6E33-414E-9D2D-53DFF19DB561}" srcOrd="0" destOrd="0" presId="urn:microsoft.com/office/officeart/2005/8/layout/list1"/>
    <dgm:cxn modelId="{FC9CCAFB-9F98-7944-B4D1-95E697B84F1B}" type="presParOf" srcId="{73EA6C12-3139-6B48-9DD5-FD558E68AD15}" destId="{09A7ACD6-7F17-5D46-8603-A3EA7CC94441}" srcOrd="0" destOrd="0" presId="urn:microsoft.com/office/officeart/2005/8/layout/list1"/>
    <dgm:cxn modelId="{61EE0244-4309-2E4F-8CF0-77735972E542}" type="presParOf" srcId="{09A7ACD6-7F17-5D46-8603-A3EA7CC94441}" destId="{F3CE8597-6E33-414E-9D2D-53DFF19DB561}" srcOrd="0" destOrd="0" presId="urn:microsoft.com/office/officeart/2005/8/layout/list1"/>
    <dgm:cxn modelId="{BC2BCC15-FBBA-7C4A-869A-FD20513B419A}" type="presParOf" srcId="{09A7ACD6-7F17-5D46-8603-A3EA7CC94441}" destId="{1EC05916-F0C9-F242-94B5-D13B67314008}" srcOrd="1" destOrd="0" presId="urn:microsoft.com/office/officeart/2005/8/layout/list1"/>
    <dgm:cxn modelId="{EC7B90FF-D4A3-B548-B8C5-293D880462B1}" type="presParOf" srcId="{73EA6C12-3139-6B48-9DD5-FD558E68AD15}" destId="{67CE0E39-A81B-B343-9B8D-4EA1AAB888A9}" srcOrd="1" destOrd="0" presId="urn:microsoft.com/office/officeart/2005/8/layout/list1"/>
    <dgm:cxn modelId="{CAD29876-8C8B-BB42-8847-14F19EA59D62}" type="presParOf" srcId="{73EA6C12-3139-6B48-9DD5-FD558E68AD15}" destId="{BD41E7D0-C63B-F140-990A-C24F61FC4239}" srcOrd="2" destOrd="0" presId="urn:microsoft.com/office/officeart/2005/8/layout/list1"/>
    <dgm:cxn modelId="{3ADDE089-EBD1-1A47-923E-124087B6816D}" type="presParOf" srcId="{73EA6C12-3139-6B48-9DD5-FD558E68AD15}" destId="{11FFEA45-7F9E-6B42-9B28-A1AA2EEA8558}" srcOrd="3" destOrd="0" presId="urn:microsoft.com/office/officeart/2005/8/layout/list1"/>
    <dgm:cxn modelId="{B1A0AB7A-3070-4091-BCED-AF4FC2A90E95}" type="presParOf" srcId="{73EA6C12-3139-6B48-9DD5-FD558E68AD15}" destId="{1E7D6D18-EA6B-473F-A790-226EC461FB26}" srcOrd="4" destOrd="0" presId="urn:microsoft.com/office/officeart/2005/8/layout/list1"/>
    <dgm:cxn modelId="{2C385E20-8117-47A9-BB67-F3AFEFA1CA0B}" type="presParOf" srcId="{1E7D6D18-EA6B-473F-A790-226EC461FB26}" destId="{6FBCC408-4BDE-41EE-B180-AE9FD2696BBC}" srcOrd="0" destOrd="0" presId="urn:microsoft.com/office/officeart/2005/8/layout/list1"/>
    <dgm:cxn modelId="{E732D017-7D69-4961-B170-C2FD7EB2B80F}" type="presParOf" srcId="{1E7D6D18-EA6B-473F-A790-226EC461FB26}" destId="{647F7124-1DAD-44E8-AFFA-12C3AEB11DA3}" srcOrd="1" destOrd="0" presId="urn:microsoft.com/office/officeart/2005/8/layout/list1"/>
    <dgm:cxn modelId="{19258499-45E2-4F87-9AE8-66AF5E8EDE33}" type="presParOf" srcId="{73EA6C12-3139-6B48-9DD5-FD558E68AD15}" destId="{992CBBC9-8193-42F7-946D-6582C432D0B2}" srcOrd="5" destOrd="0" presId="urn:microsoft.com/office/officeart/2005/8/layout/list1"/>
    <dgm:cxn modelId="{12137899-A100-4D9A-A9A0-34D955DFD47C}" type="presParOf" srcId="{73EA6C12-3139-6B48-9DD5-FD558E68AD15}" destId="{B87E9506-13AD-4CBB-B680-D6DC6352ECEF}" srcOrd="6" destOrd="0" presId="urn:microsoft.com/office/officeart/2005/8/layout/list1"/>
    <dgm:cxn modelId="{84C4BC05-A19F-4F11-8326-1A5E29B0847A}" type="presParOf" srcId="{73EA6C12-3139-6B48-9DD5-FD558E68AD15}" destId="{B437BFBB-9784-4446-BC7D-689635DA024A}" srcOrd="7" destOrd="0" presId="urn:microsoft.com/office/officeart/2005/8/layout/list1"/>
    <dgm:cxn modelId="{6BD6DCC6-FD77-5544-BE54-6538238871E2}" type="presParOf" srcId="{73EA6C12-3139-6B48-9DD5-FD558E68AD15}" destId="{CF04B7CD-88F2-3645-A03D-78A435B575E2}" srcOrd="8" destOrd="0" presId="urn:microsoft.com/office/officeart/2005/8/layout/list1"/>
    <dgm:cxn modelId="{DED87F9F-1806-E04A-9565-9CBFDEE024E0}" type="presParOf" srcId="{CF04B7CD-88F2-3645-A03D-78A435B575E2}" destId="{0ECAAD1E-404A-CB46-8117-232CA0D432B0}" srcOrd="0" destOrd="0" presId="urn:microsoft.com/office/officeart/2005/8/layout/list1"/>
    <dgm:cxn modelId="{B66C87C8-11F9-C540-A973-357B6904AAAC}" type="presParOf" srcId="{CF04B7CD-88F2-3645-A03D-78A435B575E2}" destId="{E62201FB-638A-3946-9793-19A9E8217AFB}" srcOrd="1" destOrd="0" presId="urn:microsoft.com/office/officeart/2005/8/layout/list1"/>
    <dgm:cxn modelId="{77D26057-0664-A546-88B5-43CE1391DCDC}" type="presParOf" srcId="{73EA6C12-3139-6B48-9DD5-FD558E68AD15}" destId="{9210668A-4C0C-0947-AA78-A9F4854FAAF6}" srcOrd="9" destOrd="0" presId="urn:microsoft.com/office/officeart/2005/8/layout/list1"/>
    <dgm:cxn modelId="{2046C46D-9F31-3247-A200-277821DD6A30}" type="presParOf" srcId="{73EA6C12-3139-6B48-9DD5-FD558E68AD15}" destId="{7F87A9B7-20B7-0B40-8D49-B97FC3A57E40}" srcOrd="10" destOrd="0" presId="urn:microsoft.com/office/officeart/2005/8/layout/list1"/>
  </dgm:cxnLst>
  <dgm:bg/>
  <dgm:whole>
    <a:ln>
      <a:noFill/>
    </a:ln>
  </dgm:whole>
  <dgm:extLst>
    <a:ext uri="http://schemas.microsoft.com/office/drawing/2008/diagram">
      <dsp:dataModelExt xmlns:dsp="http://schemas.microsoft.com/office/drawing/2008/diagram" xmlns="" relId="rId7" minVer="http://schemas.openxmlformats.org/drawingml/2006/diagram"/>
    </a:ext>
    <a:ext uri="{C62137D5-CB1D-491B-B009-E17868A290BF}">
      <dgm14:recolorImg xmlns:dgm14="http://schemas.microsoft.com/office/drawing/2010/diagram" xmlns="" val="1"/>
    </a:ext>
  </dgm:extLst>
</dgm:dataModel>
</file>

<file path=ppt/diagrams/data10.xml><?xml version="1.0" encoding="utf-8"?>
<dgm:dataModel xmlns:dgm="http://schemas.openxmlformats.org/drawingml/2006/diagram" xmlns:a="http://schemas.openxmlformats.org/drawingml/2006/main">
  <dgm:ptLst>
    <dgm:pt modelId="{93370860-9BE0-48D5-AF79-027673BC1268}"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id-ID"/>
        </a:p>
      </dgm:t>
    </dgm:pt>
    <dgm:pt modelId="{ACA4AF59-1E62-4519-89FE-87DA6C91CA51}">
      <dgm:prSet custT="1"/>
      <dgm:spPr>
        <a:xfrm>
          <a:off x="377301" y="2887936"/>
          <a:ext cx="6733407" cy="560880"/>
        </a:xfrm>
      </dgm:spPr>
      <dgm:t>
        <a:bodyPr/>
        <a:lstStyle/>
        <a:p>
          <a:pPr>
            <a:buNone/>
          </a:pPr>
          <a:r>
            <a:rPr lang="en-US" sz="1600" dirty="0">
              <a:latin typeface="Calibri" panose="020F0502020204030204" pitchFamily="34" charset="0"/>
              <a:ea typeface="+mn-ea"/>
              <a:cs typeface="Calibri" panose="020F0502020204030204" pitchFamily="34" charset="0"/>
            </a:rPr>
            <a:t>PSAK 72: </a:t>
          </a:r>
          <a:r>
            <a:rPr lang="en-US" sz="1600" i="1" dirty="0" err="1">
              <a:latin typeface="Calibri" panose="020F0502020204030204" pitchFamily="34" charset="0"/>
              <a:ea typeface="+mn-ea"/>
              <a:cs typeface="Calibri" panose="020F0502020204030204" pitchFamily="34" charset="0"/>
            </a:rPr>
            <a:t>Pendapatan</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dari</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Kontrak</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dengan</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Pelanggan</a:t>
          </a:r>
          <a:r>
            <a:rPr lang="en-US" sz="1600" i="1" dirty="0">
              <a:latin typeface="Calibri" panose="020F0502020204030204" pitchFamily="34" charset="0"/>
              <a:ea typeface="+mn-ea"/>
              <a:cs typeface="Calibri" panose="020F0502020204030204" pitchFamily="34" charset="0"/>
            </a:rPr>
            <a:t> – </a:t>
          </a:r>
          <a:r>
            <a:rPr lang="en-US" sz="1600" i="1" dirty="0" err="1">
              <a:latin typeface="Calibri" panose="020F0502020204030204" pitchFamily="34" charset="0"/>
              <a:ea typeface="+mn-ea"/>
              <a:cs typeface="Calibri" panose="020F0502020204030204" pitchFamily="34" charset="0"/>
            </a:rPr>
            <a:t>ef</a:t>
          </a:r>
          <a:r>
            <a:rPr lang="en-US" sz="1600" i="1" dirty="0">
              <a:latin typeface="Calibri" panose="020F0502020204030204" pitchFamily="34" charset="0"/>
              <a:ea typeface="+mn-ea"/>
              <a:cs typeface="Calibri" panose="020F0502020204030204" pitchFamily="34" charset="0"/>
            </a:rPr>
            <a:t> 1 Jan 2020</a:t>
          </a:r>
          <a:endParaRPr lang="en-US" sz="1600" dirty="0">
            <a:latin typeface="Calibri" panose="020F0502020204030204" pitchFamily="34" charset="0"/>
            <a:ea typeface="+mn-ea"/>
            <a:cs typeface="Calibri" panose="020F0502020204030204" pitchFamily="34" charset="0"/>
          </a:endParaRPr>
        </a:p>
      </dgm:t>
    </dgm:pt>
    <dgm:pt modelId="{74817B37-1F13-44CB-96EA-0B8B7E811EAE}" type="parTrans" cxnId="{542A7E7B-6AE6-4D35-A0A2-CECD4A9B90E2}">
      <dgm:prSet/>
      <dgm:spPr/>
      <dgm:t>
        <a:bodyPr/>
        <a:lstStyle/>
        <a:p>
          <a:endParaRPr lang="en-US" sz="1600">
            <a:latin typeface="Calibri" panose="020F0502020204030204" pitchFamily="34" charset="0"/>
            <a:cs typeface="Calibri" panose="020F0502020204030204" pitchFamily="34" charset="0"/>
          </a:endParaRPr>
        </a:p>
      </dgm:t>
    </dgm:pt>
    <dgm:pt modelId="{08320212-7A41-488C-8524-DB33084CF3A2}" type="sibTrans" cxnId="{542A7E7B-6AE6-4D35-A0A2-CECD4A9B90E2}">
      <dgm:prSet/>
      <dgm:spPr/>
      <dgm:t>
        <a:bodyPr/>
        <a:lstStyle/>
        <a:p>
          <a:endParaRPr lang="en-US" sz="1600">
            <a:latin typeface="Calibri" panose="020F0502020204030204" pitchFamily="34" charset="0"/>
            <a:cs typeface="Calibri" panose="020F0502020204030204" pitchFamily="34" charset="0"/>
          </a:endParaRPr>
        </a:p>
      </dgm:t>
    </dgm:pt>
    <dgm:pt modelId="{DF05C96B-C140-4FB5-8C28-0937F07BE648}">
      <dgm:prSet custT="1"/>
      <dgm:spPr>
        <a:xfrm>
          <a:off x="377301" y="3749776"/>
          <a:ext cx="6733407" cy="560880"/>
        </a:xfrm>
      </dgm:spPr>
      <dgm:t>
        <a:bodyPr/>
        <a:lstStyle/>
        <a:p>
          <a:pPr>
            <a:buNone/>
          </a:pPr>
          <a:r>
            <a:rPr lang="en-US" sz="1600" dirty="0">
              <a:latin typeface="Calibri" panose="020F0502020204030204" pitchFamily="34" charset="0"/>
              <a:ea typeface="+mn-ea"/>
              <a:cs typeface="Calibri" panose="020F0502020204030204" pitchFamily="34" charset="0"/>
            </a:rPr>
            <a:t>PSAK 73: </a:t>
          </a:r>
          <a:r>
            <a:rPr lang="en-US" sz="1600" dirty="0" err="1">
              <a:latin typeface="Calibri" panose="020F0502020204030204" pitchFamily="34" charset="0"/>
              <a:ea typeface="+mn-ea"/>
              <a:cs typeface="Calibri" panose="020F0502020204030204" pitchFamily="34" charset="0"/>
            </a:rPr>
            <a:t>Sewa</a:t>
          </a:r>
          <a:r>
            <a:rPr lang="en-US" sz="1600" dirty="0">
              <a:latin typeface="Calibri" panose="020F0502020204030204" pitchFamily="34" charset="0"/>
              <a:ea typeface="+mn-ea"/>
              <a:cs typeface="Calibri" panose="020F0502020204030204" pitchFamily="34" charset="0"/>
            </a:rPr>
            <a:t> </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ef</a:t>
          </a:r>
          <a:r>
            <a:rPr lang="en-US" sz="1600" i="1" dirty="0">
              <a:latin typeface="Calibri" panose="020F0502020204030204" pitchFamily="34" charset="0"/>
              <a:ea typeface="+mn-ea"/>
              <a:cs typeface="Calibri" panose="020F0502020204030204" pitchFamily="34" charset="0"/>
            </a:rPr>
            <a:t> 1 Jan 2020</a:t>
          </a:r>
          <a:endParaRPr lang="en-US" sz="1600" dirty="0">
            <a:latin typeface="Calibri" panose="020F0502020204030204" pitchFamily="34" charset="0"/>
            <a:ea typeface="+mn-ea"/>
            <a:cs typeface="Calibri" panose="020F0502020204030204" pitchFamily="34" charset="0"/>
          </a:endParaRPr>
        </a:p>
      </dgm:t>
    </dgm:pt>
    <dgm:pt modelId="{5E871385-20DC-4180-AC72-19C7B31EAE14}" type="parTrans" cxnId="{2AFADB71-8BFD-4F7E-841D-5DCDB9393B82}">
      <dgm:prSet/>
      <dgm:spPr/>
      <dgm:t>
        <a:bodyPr/>
        <a:lstStyle/>
        <a:p>
          <a:endParaRPr lang="en-US" sz="1600">
            <a:latin typeface="Calibri" panose="020F0502020204030204" pitchFamily="34" charset="0"/>
            <a:cs typeface="Calibri" panose="020F0502020204030204" pitchFamily="34" charset="0"/>
          </a:endParaRPr>
        </a:p>
      </dgm:t>
    </dgm:pt>
    <dgm:pt modelId="{56588762-5F39-4889-ACF8-B0332208DEF7}" type="sibTrans" cxnId="{2AFADB71-8BFD-4F7E-841D-5DCDB9393B82}">
      <dgm:prSet/>
      <dgm:spPr/>
      <dgm:t>
        <a:bodyPr/>
        <a:lstStyle/>
        <a:p>
          <a:endParaRPr lang="en-US" sz="1600">
            <a:latin typeface="Calibri" panose="020F0502020204030204" pitchFamily="34" charset="0"/>
            <a:cs typeface="Calibri" panose="020F0502020204030204" pitchFamily="34" charset="0"/>
          </a:endParaRPr>
        </a:p>
      </dgm:t>
    </dgm:pt>
    <dgm:pt modelId="{6720D3E9-5024-4AA6-A90D-A196C6F8C404}">
      <dgm:prSet custT="1"/>
      <dgm:spPr>
        <a:xfrm>
          <a:off x="377301" y="2026096"/>
          <a:ext cx="6714497" cy="560880"/>
        </a:xfrm>
      </dgm:spPr>
      <dgm:t>
        <a:bodyPr/>
        <a:lstStyle/>
        <a:p>
          <a:pPr>
            <a:buNone/>
          </a:pPr>
          <a:r>
            <a:rPr lang="en-US" sz="1600" dirty="0">
              <a:latin typeface="Calibri" panose="020F0502020204030204" pitchFamily="34" charset="0"/>
              <a:ea typeface="+mn-ea"/>
              <a:cs typeface="Calibri" panose="020F0502020204030204" pitchFamily="34" charset="0"/>
            </a:rPr>
            <a:t>PSAK 71: </a:t>
          </a:r>
          <a:r>
            <a:rPr lang="en-US" sz="1600" dirty="0" err="1">
              <a:latin typeface="Calibri" panose="020F0502020204030204" pitchFamily="34" charset="0"/>
              <a:ea typeface="+mn-ea"/>
              <a:cs typeface="Calibri" panose="020F0502020204030204" pitchFamily="34" charset="0"/>
            </a:rPr>
            <a:t>Instrumen</a:t>
          </a:r>
          <a:r>
            <a:rPr lang="en-US" sz="1600" dirty="0">
              <a:latin typeface="Calibri" panose="020F0502020204030204" pitchFamily="34" charset="0"/>
              <a:ea typeface="+mn-ea"/>
              <a:cs typeface="Calibri" panose="020F0502020204030204" pitchFamily="34" charset="0"/>
            </a:rPr>
            <a:t> </a:t>
          </a:r>
          <a:r>
            <a:rPr lang="en-US" sz="1600" dirty="0" err="1">
              <a:latin typeface="Calibri" panose="020F0502020204030204" pitchFamily="34" charset="0"/>
              <a:ea typeface="+mn-ea"/>
              <a:cs typeface="Calibri" panose="020F0502020204030204" pitchFamily="34" charset="0"/>
            </a:rPr>
            <a:t>Keuangan</a:t>
          </a:r>
          <a:r>
            <a:rPr lang="en-US" sz="1600" dirty="0">
              <a:latin typeface="Calibri" panose="020F0502020204030204" pitchFamily="34" charset="0"/>
              <a:ea typeface="+mn-ea"/>
              <a:cs typeface="Calibri" panose="020F0502020204030204" pitchFamily="34" charset="0"/>
            </a:rPr>
            <a:t>: </a:t>
          </a:r>
          <a:r>
            <a:rPr lang="en-US" sz="1600" dirty="0" err="1">
              <a:latin typeface="Calibri" panose="020F0502020204030204" pitchFamily="34" charset="0"/>
              <a:ea typeface="+mn-ea"/>
              <a:cs typeface="Calibri" panose="020F0502020204030204" pitchFamily="34" charset="0"/>
            </a:rPr>
            <a:t>Pengakuan</a:t>
          </a:r>
          <a:r>
            <a:rPr lang="en-US" sz="1600" dirty="0">
              <a:latin typeface="Calibri" panose="020F0502020204030204" pitchFamily="34" charset="0"/>
              <a:ea typeface="+mn-ea"/>
              <a:cs typeface="Calibri" panose="020F0502020204030204" pitchFamily="34" charset="0"/>
            </a:rPr>
            <a:t> dan </a:t>
          </a:r>
          <a:r>
            <a:rPr lang="en-US" sz="1600" dirty="0" err="1">
              <a:latin typeface="Calibri" panose="020F0502020204030204" pitchFamily="34" charset="0"/>
              <a:ea typeface="+mn-ea"/>
              <a:cs typeface="Calibri" panose="020F0502020204030204" pitchFamily="34" charset="0"/>
            </a:rPr>
            <a:t>Pengukuran</a:t>
          </a:r>
          <a:r>
            <a:rPr lang="en-US" sz="1600"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Ef</a:t>
          </a:r>
          <a:r>
            <a:rPr lang="en-US" sz="1600" i="1" dirty="0">
              <a:latin typeface="Calibri" panose="020F0502020204030204" pitchFamily="34" charset="0"/>
              <a:ea typeface="+mn-ea"/>
              <a:cs typeface="Calibri" panose="020F0502020204030204" pitchFamily="34" charset="0"/>
            </a:rPr>
            <a:t> 1 Jan 2020</a:t>
          </a:r>
        </a:p>
      </dgm:t>
    </dgm:pt>
    <dgm:pt modelId="{E52361BD-9501-48CE-B5F3-16C96AB15B3D}" type="parTrans" cxnId="{C545FAE5-4284-429F-A4AE-B6A51C9B54F0}">
      <dgm:prSet/>
      <dgm:spPr/>
      <dgm:t>
        <a:bodyPr/>
        <a:lstStyle/>
        <a:p>
          <a:endParaRPr lang="en-US" sz="1600">
            <a:latin typeface="Calibri" panose="020F0502020204030204" pitchFamily="34" charset="0"/>
            <a:cs typeface="Calibri" panose="020F0502020204030204" pitchFamily="34" charset="0"/>
          </a:endParaRPr>
        </a:p>
      </dgm:t>
    </dgm:pt>
    <dgm:pt modelId="{0FDC0EAB-FC35-4980-AE71-63EA2EC5DA6D}" type="sibTrans" cxnId="{C545FAE5-4284-429F-A4AE-B6A51C9B54F0}">
      <dgm:prSet/>
      <dgm:spPr/>
      <dgm:t>
        <a:bodyPr/>
        <a:lstStyle/>
        <a:p>
          <a:endParaRPr lang="en-US" sz="1600">
            <a:latin typeface="Calibri" panose="020F0502020204030204" pitchFamily="34" charset="0"/>
            <a:cs typeface="Calibri" panose="020F0502020204030204" pitchFamily="34" charset="0"/>
          </a:endParaRPr>
        </a:p>
      </dgm:t>
    </dgm:pt>
    <dgm:pt modelId="{233B8D42-6C0B-4C18-9E37-577A5C37B715}">
      <dgm:prSet phldrT="[Text]" custT="1"/>
      <dgm:spPr>
        <a:xfrm>
          <a:off x="377301" y="99495"/>
          <a:ext cx="6733407" cy="763800"/>
        </a:xfrm>
      </dgm:spPr>
      <dgm:t>
        <a:bodyPr/>
        <a:lstStyle/>
        <a:p>
          <a:pPr>
            <a:buNone/>
          </a:pPr>
          <a:r>
            <a:rPr lang="en-US" sz="1600" dirty="0" err="1">
              <a:latin typeface="Calibri" panose="020F0502020204030204" pitchFamily="34" charset="0"/>
              <a:ea typeface="+mn-ea"/>
              <a:cs typeface="Calibri" panose="020F0502020204030204" pitchFamily="34" charset="0"/>
            </a:rPr>
            <a:t>Amandemen</a:t>
          </a:r>
          <a:r>
            <a:rPr lang="en-US" sz="1600" dirty="0">
              <a:latin typeface="Calibri" panose="020F0502020204030204" pitchFamily="34" charset="0"/>
              <a:ea typeface="+mn-ea"/>
              <a:cs typeface="Calibri" panose="020F0502020204030204" pitchFamily="34" charset="0"/>
            </a:rPr>
            <a:t> PSAK 62: </a:t>
          </a:r>
          <a:r>
            <a:rPr lang="en-US" sz="1600" dirty="0" err="1">
              <a:latin typeface="Calibri" panose="020F0502020204030204" pitchFamily="34" charset="0"/>
              <a:ea typeface="+mn-ea"/>
              <a:cs typeface="Calibri" panose="020F0502020204030204" pitchFamily="34" charset="0"/>
            </a:rPr>
            <a:t>Kontrak</a:t>
          </a:r>
          <a:r>
            <a:rPr lang="en-US" sz="1600" dirty="0">
              <a:latin typeface="Calibri" panose="020F0502020204030204" pitchFamily="34" charset="0"/>
              <a:ea typeface="+mn-ea"/>
              <a:cs typeface="Calibri" panose="020F0502020204030204" pitchFamily="34" charset="0"/>
            </a:rPr>
            <a:t> </a:t>
          </a:r>
          <a:r>
            <a:rPr lang="en-US" sz="1600" dirty="0" err="1">
              <a:latin typeface="Calibri" panose="020F0502020204030204" pitchFamily="34" charset="0"/>
              <a:ea typeface="+mn-ea"/>
              <a:cs typeface="Calibri" panose="020F0502020204030204" pitchFamily="34" charset="0"/>
            </a:rPr>
            <a:t>Asuransi</a:t>
          </a:r>
          <a:r>
            <a:rPr lang="en-US" sz="1600" dirty="0">
              <a:latin typeface="Calibri" panose="020F0502020204030204" pitchFamily="34" charset="0"/>
              <a:ea typeface="+mn-ea"/>
              <a:cs typeface="Calibri" panose="020F0502020204030204" pitchFamily="34" charset="0"/>
            </a:rPr>
            <a:t> </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ef</a:t>
          </a:r>
          <a:r>
            <a:rPr lang="en-US" sz="1600" i="1" dirty="0">
              <a:latin typeface="Calibri" panose="020F0502020204030204" pitchFamily="34" charset="0"/>
              <a:ea typeface="+mn-ea"/>
              <a:cs typeface="Calibri" panose="020F0502020204030204" pitchFamily="34" charset="0"/>
            </a:rPr>
            <a:t> 1 Jan 2020</a:t>
          </a:r>
          <a:endParaRPr lang="en-US" sz="1600" dirty="0">
            <a:latin typeface="Calibri" panose="020F0502020204030204" pitchFamily="34" charset="0"/>
            <a:ea typeface="+mn-ea"/>
            <a:cs typeface="Calibri" panose="020F0502020204030204" pitchFamily="34" charset="0"/>
          </a:endParaRPr>
        </a:p>
      </dgm:t>
    </dgm:pt>
    <dgm:pt modelId="{F3C790AB-013E-4A87-91B5-8D2A5FFFFD58}" type="parTrans" cxnId="{9AE5CD96-9F87-448B-9DE1-89FD7990740B}">
      <dgm:prSet/>
      <dgm:spPr/>
      <dgm:t>
        <a:bodyPr/>
        <a:lstStyle/>
        <a:p>
          <a:endParaRPr lang="en-US" sz="1600">
            <a:latin typeface="Calibri" panose="020F0502020204030204" pitchFamily="34" charset="0"/>
            <a:cs typeface="Calibri" panose="020F0502020204030204" pitchFamily="34" charset="0"/>
          </a:endParaRPr>
        </a:p>
      </dgm:t>
    </dgm:pt>
    <dgm:pt modelId="{F2A27553-6731-4EBA-8922-5F31EB4B64C6}" type="sibTrans" cxnId="{9AE5CD96-9F87-448B-9DE1-89FD7990740B}">
      <dgm:prSet/>
      <dgm:spPr/>
      <dgm:t>
        <a:bodyPr/>
        <a:lstStyle/>
        <a:p>
          <a:endParaRPr lang="en-US" sz="1600">
            <a:latin typeface="Calibri" panose="020F0502020204030204" pitchFamily="34" charset="0"/>
            <a:cs typeface="Calibri" panose="020F0502020204030204" pitchFamily="34" charset="0"/>
          </a:endParaRPr>
        </a:p>
      </dgm:t>
    </dgm:pt>
    <dgm:pt modelId="{C10E43CE-A47C-429E-9138-AA6E546F6C9A}">
      <dgm:prSet custT="1"/>
      <dgm:spPr>
        <a:xfrm>
          <a:off x="377301" y="2026096"/>
          <a:ext cx="6714497" cy="560880"/>
        </a:xfrm>
      </dgm:spPr>
      <dgm:t>
        <a:bodyPr/>
        <a:lstStyle/>
        <a:p>
          <a:r>
            <a:rPr lang="en-US" sz="1600" dirty="0" err="1">
              <a:latin typeface="Calibri" panose="020F0502020204030204" pitchFamily="34" charset="0"/>
              <a:cs typeface="Calibri" panose="020F0502020204030204" pitchFamily="34" charset="0"/>
            </a:rPr>
            <a:t>Amendemen</a:t>
          </a:r>
          <a:r>
            <a:rPr lang="en-US" sz="1600" dirty="0">
              <a:latin typeface="Calibri" panose="020F0502020204030204" pitchFamily="34" charset="0"/>
              <a:cs typeface="Calibri" panose="020F0502020204030204" pitchFamily="34" charset="0"/>
            </a:rPr>
            <a:t> PSAK 71: </a:t>
          </a:r>
          <a:r>
            <a:rPr lang="en-US" sz="1600" i="1" dirty="0" err="1">
              <a:latin typeface="Calibri" panose="020F0502020204030204" pitchFamily="34" charset="0"/>
              <a:cs typeface="Calibri" panose="020F0502020204030204" pitchFamily="34" charset="0"/>
            </a:rPr>
            <a:t>Instrumen</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Keuangan</a:t>
          </a:r>
          <a:r>
            <a:rPr lang="en-US" sz="1600" dirty="0">
              <a:latin typeface="Calibri" panose="020F0502020204030204" pitchFamily="34" charset="0"/>
              <a:cs typeface="Calibri" panose="020F0502020204030204" pitchFamily="34" charset="0"/>
            </a:rPr>
            <a:t> </a:t>
          </a:r>
          <a:r>
            <a:rPr lang="en-US" sz="1600" dirty="0" err="1">
              <a:latin typeface="Calibri" panose="020F0502020204030204" pitchFamily="34" charset="0"/>
              <a:cs typeface="Calibri" panose="020F0502020204030204" pitchFamily="34" charset="0"/>
            </a:rPr>
            <a:t>tentang</a:t>
          </a:r>
          <a:r>
            <a:rPr lang="en-US" sz="1600"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Fitur</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Percepatan</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Pelunasan</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dengan</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Kompensasi</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Negatif</a:t>
          </a:r>
          <a:r>
            <a:rPr lang="en-US" sz="1600" dirty="0">
              <a:latin typeface="Calibri" panose="020F0502020204030204" pitchFamily="34" charset="0"/>
              <a:cs typeface="Calibri" panose="020F0502020204030204" pitchFamily="34" charset="0"/>
            </a:rPr>
            <a:t> </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ef</a:t>
          </a:r>
          <a:r>
            <a:rPr lang="en-US" sz="1600" i="1" dirty="0">
              <a:latin typeface="Calibri" panose="020F0502020204030204" pitchFamily="34" charset="0"/>
              <a:ea typeface="+mn-ea"/>
              <a:cs typeface="Calibri" panose="020F0502020204030204" pitchFamily="34" charset="0"/>
            </a:rPr>
            <a:t> 1 Jan 2020</a:t>
          </a:r>
        </a:p>
      </dgm:t>
    </dgm:pt>
    <dgm:pt modelId="{525A1135-404B-4D71-9C32-880804894A60}" type="parTrans" cxnId="{6CC6E1AD-E00C-40FA-97C1-919E35079350}">
      <dgm:prSet/>
      <dgm:spPr/>
      <dgm:t>
        <a:bodyPr/>
        <a:lstStyle/>
        <a:p>
          <a:endParaRPr lang="en-US" sz="1600">
            <a:latin typeface="Calibri" panose="020F0502020204030204" pitchFamily="34" charset="0"/>
            <a:cs typeface="Calibri" panose="020F0502020204030204" pitchFamily="34" charset="0"/>
          </a:endParaRPr>
        </a:p>
      </dgm:t>
    </dgm:pt>
    <dgm:pt modelId="{86779D68-43A5-424E-B041-595B2EA1FAD0}" type="sibTrans" cxnId="{6CC6E1AD-E00C-40FA-97C1-919E35079350}">
      <dgm:prSet/>
      <dgm:spPr/>
      <dgm:t>
        <a:bodyPr/>
        <a:lstStyle/>
        <a:p>
          <a:endParaRPr lang="en-US" sz="1600">
            <a:latin typeface="Calibri" panose="020F0502020204030204" pitchFamily="34" charset="0"/>
            <a:cs typeface="Calibri" panose="020F0502020204030204" pitchFamily="34" charset="0"/>
          </a:endParaRPr>
        </a:p>
      </dgm:t>
    </dgm:pt>
    <dgm:pt modelId="{7897D920-CDC6-4820-8CB6-5392B2D4C261}">
      <dgm:prSet custT="1"/>
      <dgm:spPr>
        <a:xfrm>
          <a:off x="377301" y="3749776"/>
          <a:ext cx="6733407" cy="560880"/>
        </a:xfrm>
      </dgm:spPr>
      <dgm:t>
        <a:bodyPr/>
        <a:lstStyle/>
        <a:p>
          <a:r>
            <a:rPr lang="en-US" sz="1600" dirty="0" err="1">
              <a:latin typeface="Calibri" panose="020F0502020204030204" pitchFamily="34" charset="0"/>
              <a:cs typeface="Calibri" panose="020F0502020204030204" pitchFamily="34" charset="0"/>
            </a:rPr>
            <a:t>Amendemen</a:t>
          </a:r>
          <a:r>
            <a:rPr lang="en-US" sz="1600" dirty="0">
              <a:latin typeface="Calibri" panose="020F0502020204030204" pitchFamily="34" charset="0"/>
              <a:cs typeface="Calibri" panose="020F0502020204030204" pitchFamily="34" charset="0"/>
            </a:rPr>
            <a:t> PSAK 15: </a:t>
          </a:r>
          <a:r>
            <a:rPr lang="en-US" sz="1600" i="1" dirty="0" err="1">
              <a:latin typeface="Calibri" panose="020F0502020204030204" pitchFamily="34" charset="0"/>
              <a:cs typeface="Calibri" panose="020F0502020204030204" pitchFamily="34" charset="0"/>
            </a:rPr>
            <a:t>Investasi</a:t>
          </a:r>
          <a:r>
            <a:rPr lang="en-US" sz="1600" i="1" dirty="0">
              <a:latin typeface="Calibri" panose="020F0502020204030204" pitchFamily="34" charset="0"/>
              <a:cs typeface="Calibri" panose="020F0502020204030204" pitchFamily="34" charset="0"/>
            </a:rPr>
            <a:t> pada </a:t>
          </a:r>
          <a:r>
            <a:rPr lang="en-US" sz="1600" i="1" dirty="0" err="1">
              <a:latin typeface="Calibri" panose="020F0502020204030204" pitchFamily="34" charset="0"/>
              <a:cs typeface="Calibri" panose="020F0502020204030204" pitchFamily="34" charset="0"/>
            </a:rPr>
            <a:t>Entitas</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Asosiasi</a:t>
          </a:r>
          <a:r>
            <a:rPr lang="en-US" sz="1600" i="1" dirty="0">
              <a:latin typeface="Calibri" panose="020F0502020204030204" pitchFamily="34" charset="0"/>
              <a:cs typeface="Calibri" panose="020F0502020204030204" pitchFamily="34" charset="0"/>
            </a:rPr>
            <a:t> dan Ventura Bersama </a:t>
          </a:r>
          <a:r>
            <a:rPr lang="en-US" sz="1600" i="1" dirty="0" err="1">
              <a:latin typeface="Calibri" panose="020F0502020204030204" pitchFamily="34" charset="0"/>
              <a:cs typeface="Calibri" panose="020F0502020204030204" pitchFamily="34" charset="0"/>
            </a:rPr>
            <a:t>tentang</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Kepentingan</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Jangka</a:t>
          </a:r>
          <a:r>
            <a:rPr lang="en-US" sz="1600" i="1" dirty="0">
              <a:latin typeface="Calibri" panose="020F0502020204030204" pitchFamily="34" charset="0"/>
              <a:cs typeface="Calibri" panose="020F0502020204030204" pitchFamily="34" charset="0"/>
            </a:rPr>
            <a:t> Panjang pada </a:t>
          </a:r>
          <a:r>
            <a:rPr lang="en-US" sz="1600" i="1" dirty="0" err="1">
              <a:latin typeface="Calibri" panose="020F0502020204030204" pitchFamily="34" charset="0"/>
              <a:cs typeface="Calibri" panose="020F0502020204030204" pitchFamily="34" charset="0"/>
            </a:rPr>
            <a:t>Entitas</a:t>
          </a:r>
          <a:r>
            <a:rPr lang="en-US" sz="1600" i="1" dirty="0">
              <a:latin typeface="Calibri" panose="020F0502020204030204" pitchFamily="34" charset="0"/>
              <a:cs typeface="Calibri" panose="020F0502020204030204" pitchFamily="34" charset="0"/>
            </a:rPr>
            <a:t> </a:t>
          </a:r>
          <a:r>
            <a:rPr lang="en-US" sz="1600" i="1" dirty="0" err="1">
              <a:latin typeface="Calibri" panose="020F0502020204030204" pitchFamily="34" charset="0"/>
              <a:cs typeface="Calibri" panose="020F0502020204030204" pitchFamily="34" charset="0"/>
            </a:rPr>
            <a:t>Asosiasi</a:t>
          </a:r>
          <a:r>
            <a:rPr lang="en-US" sz="1600" i="1" dirty="0">
              <a:latin typeface="Calibri" panose="020F0502020204030204" pitchFamily="34" charset="0"/>
              <a:cs typeface="Calibri" panose="020F0502020204030204" pitchFamily="34" charset="0"/>
            </a:rPr>
            <a:t> dan Ventura</a:t>
          </a:r>
          <a:r>
            <a:rPr lang="en-US" sz="1600" dirty="0">
              <a:latin typeface="Calibri" panose="020F0502020204030204" pitchFamily="34" charset="0"/>
              <a:cs typeface="Calibri" panose="020F0502020204030204" pitchFamily="34" charset="0"/>
            </a:rPr>
            <a:t> Bersama </a:t>
          </a:r>
          <a:r>
            <a:rPr lang="en-US" sz="1600" i="1" dirty="0">
              <a:latin typeface="Calibri" panose="020F0502020204030204" pitchFamily="34" charset="0"/>
              <a:ea typeface="+mn-ea"/>
              <a:cs typeface="Calibri" panose="020F0502020204030204" pitchFamily="34" charset="0"/>
            </a:rPr>
            <a:t>– </a:t>
          </a:r>
          <a:r>
            <a:rPr lang="en-US" sz="1600" i="1" dirty="0" err="1">
              <a:latin typeface="Calibri" panose="020F0502020204030204" pitchFamily="34" charset="0"/>
              <a:ea typeface="+mn-ea"/>
              <a:cs typeface="Calibri" panose="020F0502020204030204" pitchFamily="34" charset="0"/>
            </a:rPr>
            <a:t>ef</a:t>
          </a:r>
          <a:r>
            <a:rPr lang="en-US" sz="1600" i="1" dirty="0">
              <a:latin typeface="Calibri" panose="020F0502020204030204" pitchFamily="34" charset="0"/>
              <a:ea typeface="+mn-ea"/>
              <a:cs typeface="Calibri" panose="020F0502020204030204" pitchFamily="34" charset="0"/>
            </a:rPr>
            <a:t> 1 Jan 2020</a:t>
          </a:r>
          <a:endParaRPr lang="en-US" sz="1600" dirty="0">
            <a:latin typeface="Calibri" panose="020F0502020204030204" pitchFamily="34" charset="0"/>
            <a:ea typeface="+mn-ea"/>
            <a:cs typeface="Calibri" panose="020F0502020204030204" pitchFamily="34" charset="0"/>
          </a:endParaRPr>
        </a:p>
      </dgm:t>
    </dgm:pt>
    <dgm:pt modelId="{E04B85FD-B68B-4D98-BBA7-A81B24284FB1}" type="parTrans" cxnId="{2F510962-7BC8-43B1-9D97-2B2D30A4A2D1}">
      <dgm:prSet/>
      <dgm:spPr/>
      <dgm:t>
        <a:bodyPr/>
        <a:lstStyle/>
        <a:p>
          <a:endParaRPr lang="en-US" sz="1600">
            <a:latin typeface="Calibri" panose="020F0502020204030204" pitchFamily="34" charset="0"/>
            <a:cs typeface="Calibri" panose="020F0502020204030204" pitchFamily="34" charset="0"/>
          </a:endParaRPr>
        </a:p>
      </dgm:t>
    </dgm:pt>
    <dgm:pt modelId="{B24FF352-CACD-465C-88F2-0D978E84D25B}" type="sibTrans" cxnId="{2F510962-7BC8-43B1-9D97-2B2D30A4A2D1}">
      <dgm:prSet/>
      <dgm:spPr/>
      <dgm:t>
        <a:bodyPr/>
        <a:lstStyle/>
        <a:p>
          <a:endParaRPr lang="en-US" sz="1600">
            <a:latin typeface="Calibri" panose="020F0502020204030204" pitchFamily="34" charset="0"/>
            <a:cs typeface="Calibri" panose="020F0502020204030204" pitchFamily="34" charset="0"/>
          </a:endParaRPr>
        </a:p>
      </dgm:t>
    </dgm:pt>
    <dgm:pt modelId="{0FFB23FA-045A-4FCB-83CD-AB147F644D38}" type="pres">
      <dgm:prSet presAssocID="{93370860-9BE0-48D5-AF79-027673BC1268}" presName="linear" presStyleCnt="0">
        <dgm:presLayoutVars>
          <dgm:animLvl val="lvl"/>
          <dgm:resizeHandles val="exact"/>
        </dgm:presLayoutVars>
      </dgm:prSet>
      <dgm:spPr/>
      <dgm:t>
        <a:bodyPr/>
        <a:lstStyle/>
        <a:p>
          <a:endParaRPr lang="id-ID"/>
        </a:p>
      </dgm:t>
    </dgm:pt>
    <dgm:pt modelId="{DCD3D097-413E-4C98-AE0E-1B2273459FB7}" type="pres">
      <dgm:prSet presAssocID="{233B8D42-6C0B-4C18-9E37-577A5C37B715}" presName="parentText" presStyleLbl="node1" presStyleIdx="0" presStyleCnt="6">
        <dgm:presLayoutVars>
          <dgm:chMax val="0"/>
          <dgm:bulletEnabled val="1"/>
        </dgm:presLayoutVars>
      </dgm:prSet>
      <dgm:spPr/>
      <dgm:t>
        <a:bodyPr/>
        <a:lstStyle/>
        <a:p>
          <a:endParaRPr lang="id-ID"/>
        </a:p>
      </dgm:t>
    </dgm:pt>
    <dgm:pt modelId="{32E1F6DC-BDD8-465B-B8E6-D383932ECA9E}" type="pres">
      <dgm:prSet presAssocID="{F2A27553-6731-4EBA-8922-5F31EB4B64C6}" presName="spacer" presStyleCnt="0"/>
      <dgm:spPr/>
    </dgm:pt>
    <dgm:pt modelId="{9A07BE73-DC28-4678-A7D1-84EC1D155ECE}" type="pres">
      <dgm:prSet presAssocID="{6720D3E9-5024-4AA6-A90D-A196C6F8C404}" presName="parentText" presStyleLbl="node1" presStyleIdx="1" presStyleCnt="6">
        <dgm:presLayoutVars>
          <dgm:chMax val="0"/>
          <dgm:bulletEnabled val="1"/>
        </dgm:presLayoutVars>
      </dgm:prSet>
      <dgm:spPr>
        <a:prstGeom prst="roundRect">
          <a:avLst/>
        </a:prstGeom>
      </dgm:spPr>
      <dgm:t>
        <a:bodyPr/>
        <a:lstStyle/>
        <a:p>
          <a:endParaRPr lang="id-ID"/>
        </a:p>
      </dgm:t>
    </dgm:pt>
    <dgm:pt modelId="{F49FEB4B-A458-4D20-9E59-8B28731C2045}" type="pres">
      <dgm:prSet presAssocID="{0FDC0EAB-FC35-4980-AE71-63EA2EC5DA6D}" presName="spacer" presStyleCnt="0"/>
      <dgm:spPr/>
    </dgm:pt>
    <dgm:pt modelId="{0760E522-01D1-46E6-865A-61DF1F70E3B6}" type="pres">
      <dgm:prSet presAssocID="{C10E43CE-A47C-429E-9138-AA6E546F6C9A}" presName="parentText" presStyleLbl="node1" presStyleIdx="2" presStyleCnt="6">
        <dgm:presLayoutVars>
          <dgm:chMax val="0"/>
          <dgm:bulletEnabled val="1"/>
        </dgm:presLayoutVars>
      </dgm:prSet>
      <dgm:spPr/>
      <dgm:t>
        <a:bodyPr/>
        <a:lstStyle/>
        <a:p>
          <a:endParaRPr lang="id-ID"/>
        </a:p>
      </dgm:t>
    </dgm:pt>
    <dgm:pt modelId="{FCC8AC61-A7EF-4522-869B-C6847B9370E7}" type="pres">
      <dgm:prSet presAssocID="{86779D68-43A5-424E-B041-595B2EA1FAD0}" presName="spacer" presStyleCnt="0"/>
      <dgm:spPr/>
    </dgm:pt>
    <dgm:pt modelId="{CD768F72-ECCA-4BAF-9DD1-AF53875C110A}" type="pres">
      <dgm:prSet presAssocID="{ACA4AF59-1E62-4519-89FE-87DA6C91CA51}" presName="parentText" presStyleLbl="node1" presStyleIdx="3" presStyleCnt="6">
        <dgm:presLayoutVars>
          <dgm:chMax val="0"/>
          <dgm:bulletEnabled val="1"/>
        </dgm:presLayoutVars>
      </dgm:prSet>
      <dgm:spPr>
        <a:prstGeom prst="roundRect">
          <a:avLst/>
        </a:prstGeom>
      </dgm:spPr>
      <dgm:t>
        <a:bodyPr/>
        <a:lstStyle/>
        <a:p>
          <a:endParaRPr lang="id-ID"/>
        </a:p>
      </dgm:t>
    </dgm:pt>
    <dgm:pt modelId="{E363767B-6C15-48F7-8F74-E4B15463E05D}" type="pres">
      <dgm:prSet presAssocID="{08320212-7A41-488C-8524-DB33084CF3A2}" presName="spacer" presStyleCnt="0"/>
      <dgm:spPr/>
    </dgm:pt>
    <dgm:pt modelId="{5F98550E-5A96-4BAE-8C55-84483100A168}" type="pres">
      <dgm:prSet presAssocID="{DF05C96B-C140-4FB5-8C28-0937F07BE648}" presName="parentText" presStyleLbl="node1" presStyleIdx="4" presStyleCnt="6">
        <dgm:presLayoutVars>
          <dgm:chMax val="0"/>
          <dgm:bulletEnabled val="1"/>
        </dgm:presLayoutVars>
      </dgm:prSet>
      <dgm:spPr>
        <a:prstGeom prst="roundRect">
          <a:avLst/>
        </a:prstGeom>
      </dgm:spPr>
      <dgm:t>
        <a:bodyPr/>
        <a:lstStyle/>
        <a:p>
          <a:endParaRPr lang="id-ID"/>
        </a:p>
      </dgm:t>
    </dgm:pt>
    <dgm:pt modelId="{4492A685-03C3-4813-BF8A-F1CEA49889C6}" type="pres">
      <dgm:prSet presAssocID="{56588762-5F39-4889-ACF8-B0332208DEF7}" presName="spacer" presStyleCnt="0"/>
      <dgm:spPr/>
    </dgm:pt>
    <dgm:pt modelId="{C8C04E71-7E6C-40F1-A3EC-A7D456199C22}" type="pres">
      <dgm:prSet presAssocID="{7897D920-CDC6-4820-8CB6-5392B2D4C261}" presName="parentText" presStyleLbl="node1" presStyleIdx="5" presStyleCnt="6">
        <dgm:presLayoutVars>
          <dgm:chMax val="0"/>
          <dgm:bulletEnabled val="1"/>
        </dgm:presLayoutVars>
      </dgm:prSet>
      <dgm:spPr/>
      <dgm:t>
        <a:bodyPr/>
        <a:lstStyle/>
        <a:p>
          <a:endParaRPr lang="id-ID"/>
        </a:p>
      </dgm:t>
    </dgm:pt>
  </dgm:ptLst>
  <dgm:cxnLst>
    <dgm:cxn modelId="{6CC6E1AD-E00C-40FA-97C1-919E35079350}" srcId="{93370860-9BE0-48D5-AF79-027673BC1268}" destId="{C10E43CE-A47C-429E-9138-AA6E546F6C9A}" srcOrd="2" destOrd="0" parTransId="{525A1135-404B-4D71-9C32-880804894A60}" sibTransId="{86779D68-43A5-424E-B041-595B2EA1FAD0}"/>
    <dgm:cxn modelId="{219F1E08-8670-4CC6-8DF1-06642385A853}" type="presOf" srcId="{7897D920-CDC6-4820-8CB6-5392B2D4C261}" destId="{C8C04E71-7E6C-40F1-A3EC-A7D456199C22}" srcOrd="0" destOrd="0" presId="urn:microsoft.com/office/officeart/2005/8/layout/vList2"/>
    <dgm:cxn modelId="{2F510962-7BC8-43B1-9D97-2B2D30A4A2D1}" srcId="{93370860-9BE0-48D5-AF79-027673BC1268}" destId="{7897D920-CDC6-4820-8CB6-5392B2D4C261}" srcOrd="5" destOrd="0" parTransId="{E04B85FD-B68B-4D98-BBA7-A81B24284FB1}" sibTransId="{B24FF352-CACD-465C-88F2-0D978E84D25B}"/>
    <dgm:cxn modelId="{70118A32-9C4B-411B-93AC-70AF87590EFD}" type="presOf" srcId="{233B8D42-6C0B-4C18-9E37-577A5C37B715}" destId="{DCD3D097-413E-4C98-AE0E-1B2273459FB7}" srcOrd="0" destOrd="0" presId="urn:microsoft.com/office/officeart/2005/8/layout/vList2"/>
    <dgm:cxn modelId="{2AFADB71-8BFD-4F7E-841D-5DCDB9393B82}" srcId="{93370860-9BE0-48D5-AF79-027673BC1268}" destId="{DF05C96B-C140-4FB5-8C28-0937F07BE648}" srcOrd="4" destOrd="0" parTransId="{5E871385-20DC-4180-AC72-19C7B31EAE14}" sibTransId="{56588762-5F39-4889-ACF8-B0332208DEF7}"/>
    <dgm:cxn modelId="{9AE5CD96-9F87-448B-9DE1-89FD7990740B}" srcId="{93370860-9BE0-48D5-AF79-027673BC1268}" destId="{233B8D42-6C0B-4C18-9E37-577A5C37B715}" srcOrd="0" destOrd="0" parTransId="{F3C790AB-013E-4A87-91B5-8D2A5FFFFD58}" sibTransId="{F2A27553-6731-4EBA-8922-5F31EB4B64C6}"/>
    <dgm:cxn modelId="{7B697053-58A6-4212-920D-1981E7333587}" type="presOf" srcId="{93370860-9BE0-48D5-AF79-027673BC1268}" destId="{0FFB23FA-045A-4FCB-83CD-AB147F644D38}" srcOrd="0" destOrd="0" presId="urn:microsoft.com/office/officeart/2005/8/layout/vList2"/>
    <dgm:cxn modelId="{6F2BBC1A-11F7-434D-A91D-722BD905EC52}" type="presOf" srcId="{DF05C96B-C140-4FB5-8C28-0937F07BE648}" destId="{5F98550E-5A96-4BAE-8C55-84483100A168}" srcOrd="0" destOrd="0" presId="urn:microsoft.com/office/officeart/2005/8/layout/vList2"/>
    <dgm:cxn modelId="{00FDE9EF-E453-49F2-96B4-FBE9C5EA469E}" type="presOf" srcId="{ACA4AF59-1E62-4519-89FE-87DA6C91CA51}" destId="{CD768F72-ECCA-4BAF-9DD1-AF53875C110A}" srcOrd="0" destOrd="0" presId="urn:microsoft.com/office/officeart/2005/8/layout/vList2"/>
    <dgm:cxn modelId="{542A7E7B-6AE6-4D35-A0A2-CECD4A9B90E2}" srcId="{93370860-9BE0-48D5-AF79-027673BC1268}" destId="{ACA4AF59-1E62-4519-89FE-87DA6C91CA51}" srcOrd="3" destOrd="0" parTransId="{74817B37-1F13-44CB-96EA-0B8B7E811EAE}" sibTransId="{08320212-7A41-488C-8524-DB33084CF3A2}"/>
    <dgm:cxn modelId="{C545FAE5-4284-429F-A4AE-B6A51C9B54F0}" srcId="{93370860-9BE0-48D5-AF79-027673BC1268}" destId="{6720D3E9-5024-4AA6-A90D-A196C6F8C404}" srcOrd="1" destOrd="0" parTransId="{E52361BD-9501-48CE-B5F3-16C96AB15B3D}" sibTransId="{0FDC0EAB-FC35-4980-AE71-63EA2EC5DA6D}"/>
    <dgm:cxn modelId="{5662006B-7D56-4973-927F-4AB72A36F648}" type="presOf" srcId="{C10E43CE-A47C-429E-9138-AA6E546F6C9A}" destId="{0760E522-01D1-46E6-865A-61DF1F70E3B6}" srcOrd="0" destOrd="0" presId="urn:microsoft.com/office/officeart/2005/8/layout/vList2"/>
    <dgm:cxn modelId="{D72FB4B1-46F2-469F-9720-5EAB38AAF9C5}" type="presOf" srcId="{6720D3E9-5024-4AA6-A90D-A196C6F8C404}" destId="{9A07BE73-DC28-4678-A7D1-84EC1D155ECE}" srcOrd="0" destOrd="0" presId="urn:microsoft.com/office/officeart/2005/8/layout/vList2"/>
    <dgm:cxn modelId="{4E154D1B-49AF-4634-932E-ACAFF3C9CB60}" type="presParOf" srcId="{0FFB23FA-045A-4FCB-83CD-AB147F644D38}" destId="{DCD3D097-413E-4C98-AE0E-1B2273459FB7}" srcOrd="0" destOrd="0" presId="urn:microsoft.com/office/officeart/2005/8/layout/vList2"/>
    <dgm:cxn modelId="{9E98BAAB-A759-4DC0-85FC-8A62A76703D1}" type="presParOf" srcId="{0FFB23FA-045A-4FCB-83CD-AB147F644D38}" destId="{32E1F6DC-BDD8-465B-B8E6-D383932ECA9E}" srcOrd="1" destOrd="0" presId="urn:microsoft.com/office/officeart/2005/8/layout/vList2"/>
    <dgm:cxn modelId="{0EEA92CE-3270-4975-8B7E-3BB065ED5967}" type="presParOf" srcId="{0FFB23FA-045A-4FCB-83CD-AB147F644D38}" destId="{9A07BE73-DC28-4678-A7D1-84EC1D155ECE}" srcOrd="2" destOrd="0" presId="urn:microsoft.com/office/officeart/2005/8/layout/vList2"/>
    <dgm:cxn modelId="{660CDB28-4216-4EC5-8270-3698C0D24CEC}" type="presParOf" srcId="{0FFB23FA-045A-4FCB-83CD-AB147F644D38}" destId="{F49FEB4B-A458-4D20-9E59-8B28731C2045}" srcOrd="3" destOrd="0" presId="urn:microsoft.com/office/officeart/2005/8/layout/vList2"/>
    <dgm:cxn modelId="{5BAF3459-683F-41D5-B8B0-F9080D639FCD}" type="presParOf" srcId="{0FFB23FA-045A-4FCB-83CD-AB147F644D38}" destId="{0760E522-01D1-46E6-865A-61DF1F70E3B6}" srcOrd="4" destOrd="0" presId="urn:microsoft.com/office/officeart/2005/8/layout/vList2"/>
    <dgm:cxn modelId="{E63F1EBD-2E34-4810-8F97-BEB73899712B}" type="presParOf" srcId="{0FFB23FA-045A-4FCB-83CD-AB147F644D38}" destId="{FCC8AC61-A7EF-4522-869B-C6847B9370E7}" srcOrd="5" destOrd="0" presId="urn:microsoft.com/office/officeart/2005/8/layout/vList2"/>
    <dgm:cxn modelId="{CC7D15EC-B4D1-4006-B78F-5E230CED3825}" type="presParOf" srcId="{0FFB23FA-045A-4FCB-83CD-AB147F644D38}" destId="{CD768F72-ECCA-4BAF-9DD1-AF53875C110A}" srcOrd="6" destOrd="0" presId="urn:microsoft.com/office/officeart/2005/8/layout/vList2"/>
    <dgm:cxn modelId="{CD9740C6-41CC-4220-A991-AD028EF8D97C}" type="presParOf" srcId="{0FFB23FA-045A-4FCB-83CD-AB147F644D38}" destId="{E363767B-6C15-48F7-8F74-E4B15463E05D}" srcOrd="7" destOrd="0" presId="urn:microsoft.com/office/officeart/2005/8/layout/vList2"/>
    <dgm:cxn modelId="{CB03809A-436A-4239-B223-03D07E38D220}" type="presParOf" srcId="{0FFB23FA-045A-4FCB-83CD-AB147F644D38}" destId="{5F98550E-5A96-4BAE-8C55-84483100A168}" srcOrd="8" destOrd="0" presId="urn:microsoft.com/office/officeart/2005/8/layout/vList2"/>
    <dgm:cxn modelId="{9761544C-381A-4EB3-88F4-80A81790F4DD}" type="presParOf" srcId="{0FFB23FA-045A-4FCB-83CD-AB147F644D38}" destId="{4492A685-03C3-4813-BF8A-F1CEA49889C6}" srcOrd="9" destOrd="0" presId="urn:microsoft.com/office/officeart/2005/8/layout/vList2"/>
    <dgm:cxn modelId="{1E829D90-9082-46F9-9EC9-0DECE4D30508}" type="presParOf" srcId="{0FFB23FA-045A-4FCB-83CD-AB147F644D38}" destId="{C8C04E71-7E6C-40F1-A3EC-A7D456199C22}" srcOrd="1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E01440E-C885-43EF-95BF-3AE229DD15CA}"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4EC22F57-2121-4433-8772-E4154158EF89}">
      <dgm:prSet phldrT="[Text]" custT="1"/>
      <dgm:spPr>
        <a:solidFill>
          <a:schemeClr val="accent5">
            <a:lumMod val="50000"/>
          </a:schemeClr>
        </a:solidFill>
      </dgm:spPr>
      <dgm:t>
        <a:bodyPr/>
        <a:lstStyle/>
        <a:p>
          <a:pPr>
            <a:lnSpc>
              <a:spcPct val="100000"/>
            </a:lnSpc>
          </a:pPr>
          <a:r>
            <a:rPr lang="en-US" sz="2000" dirty="0" err="1"/>
            <a:t>Klasifikasi</a:t>
          </a:r>
          <a:r>
            <a:rPr lang="en-US" sz="2000" dirty="0"/>
            <a:t> </a:t>
          </a:r>
          <a:r>
            <a:rPr lang="en-US" sz="2000" dirty="0" err="1"/>
            <a:t>dan</a:t>
          </a:r>
          <a:r>
            <a:rPr lang="en-US" sz="2000" dirty="0"/>
            <a:t> </a:t>
          </a:r>
          <a:r>
            <a:rPr lang="en-US" sz="2000" dirty="0" err="1"/>
            <a:t>pengukuran</a:t>
          </a:r>
          <a:r>
            <a:rPr lang="en-US" sz="2000" dirty="0"/>
            <a:t> </a:t>
          </a:r>
          <a:r>
            <a:rPr lang="en-US" sz="2000" dirty="0" err="1"/>
            <a:t>untuk</a:t>
          </a:r>
          <a:r>
            <a:rPr lang="en-US" sz="2000" dirty="0"/>
            <a:t> </a:t>
          </a:r>
          <a:r>
            <a:rPr lang="en-US" sz="2000" dirty="0" err="1"/>
            <a:t>instrumen</a:t>
          </a:r>
          <a:r>
            <a:rPr lang="en-US" sz="2000" dirty="0"/>
            <a:t> </a:t>
          </a:r>
          <a:r>
            <a:rPr lang="en-US" sz="2000" dirty="0" err="1"/>
            <a:t>keuangan</a:t>
          </a:r>
          <a:r>
            <a:rPr lang="en-US" sz="2000" dirty="0"/>
            <a:t>.</a:t>
          </a:r>
        </a:p>
      </dgm:t>
    </dgm:pt>
    <dgm:pt modelId="{9D37E8AA-7F23-468E-8B65-14A44321EAC5}" type="parTrans" cxnId="{17A89FBC-02E0-400C-8C8A-E36BF9FF75AF}">
      <dgm:prSet/>
      <dgm:spPr/>
      <dgm:t>
        <a:bodyPr/>
        <a:lstStyle/>
        <a:p>
          <a:endParaRPr lang="en-US" sz="2000"/>
        </a:p>
      </dgm:t>
    </dgm:pt>
    <dgm:pt modelId="{D72263E6-2F40-42C7-873E-93166587F022}" type="sibTrans" cxnId="{17A89FBC-02E0-400C-8C8A-E36BF9FF75AF}">
      <dgm:prSet/>
      <dgm:spPr/>
      <dgm:t>
        <a:bodyPr/>
        <a:lstStyle/>
        <a:p>
          <a:endParaRPr lang="en-US" sz="2000"/>
        </a:p>
      </dgm:t>
    </dgm:pt>
    <dgm:pt modelId="{6FD30DF0-3C42-47A4-B044-A9BC93908A54}">
      <dgm:prSet phldrT="[Text]" custT="1"/>
      <dgm:spPr/>
      <dgm:t>
        <a:bodyPr/>
        <a:lstStyle/>
        <a:p>
          <a:pPr>
            <a:lnSpc>
              <a:spcPct val="100000"/>
            </a:lnSpc>
          </a:pPr>
          <a:r>
            <a:rPr lang="en-US" sz="2000" dirty="0" err="1"/>
            <a:t>Menggunakan</a:t>
          </a:r>
          <a:r>
            <a:rPr lang="en-US" sz="2000" dirty="0"/>
            <a:t> expected losses </a:t>
          </a:r>
          <a:r>
            <a:rPr lang="en-US" sz="2000" dirty="0" err="1"/>
            <a:t>dalam</a:t>
          </a:r>
          <a:r>
            <a:rPr lang="en-US" sz="2000" dirty="0"/>
            <a:t> </a:t>
          </a:r>
          <a:r>
            <a:rPr lang="en-US" sz="2000" dirty="0" err="1"/>
            <a:t>perhitungan</a:t>
          </a:r>
          <a:r>
            <a:rPr lang="en-US" sz="2000" dirty="0"/>
            <a:t> </a:t>
          </a:r>
          <a:r>
            <a:rPr lang="en-US" sz="2000" dirty="0" err="1"/>
            <a:t>penurunan</a:t>
          </a:r>
          <a:r>
            <a:rPr lang="en-US" sz="2000" dirty="0"/>
            <a:t> </a:t>
          </a:r>
          <a:r>
            <a:rPr lang="en-US" sz="2000" dirty="0" err="1"/>
            <a:t>nilai</a:t>
          </a:r>
          <a:r>
            <a:rPr lang="en-US" sz="2000" dirty="0"/>
            <a:t> aset </a:t>
          </a:r>
          <a:r>
            <a:rPr lang="en-US" sz="2000" dirty="0" err="1"/>
            <a:t>keuangan</a:t>
          </a:r>
          <a:endParaRPr lang="en-US" sz="2000" dirty="0"/>
        </a:p>
      </dgm:t>
    </dgm:pt>
    <dgm:pt modelId="{82F0E7E3-701C-4223-AA05-5F0F192BF3BF}" type="parTrans" cxnId="{826A4BFE-29B0-4318-8D30-BF6B64E1C7BE}">
      <dgm:prSet/>
      <dgm:spPr/>
      <dgm:t>
        <a:bodyPr/>
        <a:lstStyle/>
        <a:p>
          <a:endParaRPr lang="en-US" sz="2000"/>
        </a:p>
      </dgm:t>
    </dgm:pt>
    <dgm:pt modelId="{BD9FE4D0-FBEF-42F3-A707-718812A957EF}" type="sibTrans" cxnId="{826A4BFE-29B0-4318-8D30-BF6B64E1C7BE}">
      <dgm:prSet/>
      <dgm:spPr/>
      <dgm:t>
        <a:bodyPr/>
        <a:lstStyle/>
        <a:p>
          <a:endParaRPr lang="en-US" sz="2000"/>
        </a:p>
      </dgm:t>
    </dgm:pt>
    <dgm:pt modelId="{AA664616-A26F-47A4-B878-25E17A72BF3D}">
      <dgm:prSet phldrT="[Text]" custT="1"/>
      <dgm:spPr/>
      <dgm:t>
        <a:bodyPr/>
        <a:lstStyle/>
        <a:p>
          <a:pPr>
            <a:lnSpc>
              <a:spcPct val="100000"/>
            </a:lnSpc>
          </a:pPr>
          <a:r>
            <a:rPr lang="en-US" sz="2000" dirty="0" err="1"/>
            <a:t>Memperbaiki</a:t>
          </a:r>
          <a:r>
            <a:rPr lang="en-US" sz="2000" dirty="0"/>
            <a:t> model </a:t>
          </a:r>
          <a:r>
            <a:rPr lang="en-US" sz="2000" dirty="0" err="1"/>
            <a:t>akuntansi</a:t>
          </a:r>
          <a:r>
            <a:rPr lang="en-US" sz="2000" dirty="0"/>
            <a:t> hedging </a:t>
          </a:r>
        </a:p>
      </dgm:t>
    </dgm:pt>
    <dgm:pt modelId="{EDC6DC8C-950F-4AF9-A442-0F934E13E908}" type="parTrans" cxnId="{4C3F0D60-C26B-4B53-B160-7102BB75DE42}">
      <dgm:prSet/>
      <dgm:spPr/>
      <dgm:t>
        <a:bodyPr/>
        <a:lstStyle/>
        <a:p>
          <a:endParaRPr lang="en-US" sz="2000"/>
        </a:p>
      </dgm:t>
    </dgm:pt>
    <dgm:pt modelId="{AABCC11B-930F-48DF-957F-F8E9F5C13146}" type="sibTrans" cxnId="{4C3F0D60-C26B-4B53-B160-7102BB75DE42}">
      <dgm:prSet/>
      <dgm:spPr/>
      <dgm:t>
        <a:bodyPr/>
        <a:lstStyle/>
        <a:p>
          <a:endParaRPr lang="en-US" sz="2000"/>
        </a:p>
      </dgm:t>
    </dgm:pt>
    <dgm:pt modelId="{E79E53C9-345E-4302-8959-40AEFC21FC28}">
      <dgm:prSet phldrT="[Text]" custT="1"/>
      <dgm:spPr/>
      <dgm:t>
        <a:bodyPr/>
        <a:lstStyle/>
        <a:p>
          <a:pPr>
            <a:lnSpc>
              <a:spcPct val="100000"/>
            </a:lnSpc>
          </a:pPr>
          <a:r>
            <a:rPr lang="en-US" sz="2000" dirty="0" err="1"/>
            <a:t>Klasifikasi</a:t>
          </a:r>
          <a:r>
            <a:rPr lang="en-US" sz="2000" dirty="0"/>
            <a:t> amortized cost </a:t>
          </a:r>
          <a:r>
            <a:rPr lang="en-US" sz="2000" dirty="0" err="1"/>
            <a:t>dan</a:t>
          </a:r>
          <a:r>
            <a:rPr lang="en-US" sz="2000" dirty="0"/>
            <a:t> fair value</a:t>
          </a:r>
        </a:p>
      </dgm:t>
    </dgm:pt>
    <dgm:pt modelId="{B474A843-3008-4A5E-A897-521F232DD88F}" type="parTrans" cxnId="{49E88F1C-8770-4516-A837-9AFCBC0DA815}">
      <dgm:prSet/>
      <dgm:spPr/>
      <dgm:t>
        <a:bodyPr/>
        <a:lstStyle/>
        <a:p>
          <a:endParaRPr lang="en-US" sz="1800"/>
        </a:p>
      </dgm:t>
    </dgm:pt>
    <dgm:pt modelId="{17DA8A3E-F8E6-403E-9017-13FC8CB44B99}" type="sibTrans" cxnId="{49E88F1C-8770-4516-A837-9AFCBC0DA815}">
      <dgm:prSet/>
      <dgm:spPr/>
      <dgm:t>
        <a:bodyPr/>
        <a:lstStyle/>
        <a:p>
          <a:endParaRPr lang="en-US" sz="1800"/>
        </a:p>
      </dgm:t>
    </dgm:pt>
    <dgm:pt modelId="{BEC7314A-A1FA-437A-BD7A-F8D03D52BCA6}">
      <dgm:prSet phldrT="[Text]" custT="1"/>
      <dgm:spPr/>
      <dgm:t>
        <a:bodyPr/>
        <a:lstStyle/>
        <a:p>
          <a:pPr>
            <a:lnSpc>
              <a:spcPct val="100000"/>
            </a:lnSpc>
          </a:pPr>
          <a:r>
            <a:rPr lang="en-US" sz="2000" dirty="0" err="1"/>
            <a:t>Perubahan</a:t>
          </a:r>
          <a:r>
            <a:rPr lang="en-US" sz="2000" dirty="0"/>
            <a:t> </a:t>
          </a:r>
          <a:r>
            <a:rPr lang="en-US" sz="2000" dirty="0" err="1"/>
            <a:t>klasifikasi</a:t>
          </a:r>
          <a:r>
            <a:rPr lang="en-US" sz="2000" dirty="0"/>
            <a:t> </a:t>
          </a:r>
          <a:r>
            <a:rPr lang="en-US" sz="2000" dirty="0" err="1"/>
            <a:t>boleh</a:t>
          </a:r>
          <a:r>
            <a:rPr lang="en-US" sz="2000" dirty="0"/>
            <a:t> </a:t>
          </a:r>
          <a:r>
            <a:rPr lang="en-US" sz="2000" dirty="0" err="1"/>
            <a:t>jika</a:t>
          </a:r>
          <a:r>
            <a:rPr lang="en-US" sz="2000" dirty="0"/>
            <a:t> </a:t>
          </a:r>
          <a:r>
            <a:rPr lang="en-US" sz="2000" dirty="0" err="1"/>
            <a:t>terjadi</a:t>
          </a:r>
          <a:r>
            <a:rPr lang="en-US" sz="2000" dirty="0"/>
            <a:t> </a:t>
          </a:r>
          <a:r>
            <a:rPr lang="en-US" sz="2000" dirty="0" err="1"/>
            <a:t>perubahan</a:t>
          </a:r>
          <a:r>
            <a:rPr lang="en-US" sz="2000" dirty="0"/>
            <a:t> </a:t>
          </a:r>
          <a:r>
            <a:rPr lang="en-US" sz="2000" dirty="0" err="1"/>
            <a:t>bisnis</a:t>
          </a:r>
          <a:r>
            <a:rPr lang="en-US" sz="2000" dirty="0"/>
            <a:t> model</a:t>
          </a:r>
        </a:p>
      </dgm:t>
    </dgm:pt>
    <dgm:pt modelId="{1DDEDA86-8C11-4C34-B970-184FF15191C6}" type="parTrans" cxnId="{03FA5F2D-4D10-43C2-AA4D-3933B18A6528}">
      <dgm:prSet/>
      <dgm:spPr/>
      <dgm:t>
        <a:bodyPr/>
        <a:lstStyle/>
        <a:p>
          <a:endParaRPr lang="en-US" sz="1800"/>
        </a:p>
      </dgm:t>
    </dgm:pt>
    <dgm:pt modelId="{B1D352FB-37D6-47F8-8EA6-5D80FEBFEEA2}" type="sibTrans" cxnId="{03FA5F2D-4D10-43C2-AA4D-3933B18A6528}">
      <dgm:prSet/>
      <dgm:spPr/>
      <dgm:t>
        <a:bodyPr/>
        <a:lstStyle/>
        <a:p>
          <a:endParaRPr lang="en-US" sz="1800"/>
        </a:p>
      </dgm:t>
    </dgm:pt>
    <dgm:pt modelId="{65B6F195-F63C-49DE-BFB7-0DFF81E3E47F}">
      <dgm:prSet phldrT="[Text]" custT="1"/>
      <dgm:spPr/>
      <dgm:t>
        <a:bodyPr/>
        <a:lstStyle/>
        <a:p>
          <a:pPr>
            <a:lnSpc>
              <a:spcPct val="100000"/>
            </a:lnSpc>
          </a:pPr>
          <a:r>
            <a:rPr lang="en-US" sz="2000" dirty="0"/>
            <a:t>Amortized cost </a:t>
          </a:r>
          <a:r>
            <a:rPr lang="en-US" sz="2000" dirty="0" err="1"/>
            <a:t>jika</a:t>
          </a:r>
          <a:r>
            <a:rPr lang="en-US" sz="2000" dirty="0"/>
            <a:t> </a:t>
          </a:r>
          <a:r>
            <a:rPr lang="en-US" sz="2000" dirty="0" err="1"/>
            <a:t>memenuhi</a:t>
          </a:r>
          <a:r>
            <a:rPr lang="en-US" sz="2000" dirty="0"/>
            <a:t> </a:t>
          </a:r>
          <a:r>
            <a:rPr lang="en-US" sz="2000" dirty="0" err="1"/>
            <a:t>tes</a:t>
          </a:r>
          <a:r>
            <a:rPr lang="en-US" sz="2000" dirty="0"/>
            <a:t> </a:t>
          </a:r>
          <a:r>
            <a:rPr lang="en-US" sz="2000" dirty="0" err="1"/>
            <a:t>bisnis</a:t>
          </a:r>
          <a:r>
            <a:rPr lang="en-US" sz="2000" dirty="0"/>
            <a:t> model (</a:t>
          </a:r>
          <a:r>
            <a:rPr lang="en-US" sz="2000" dirty="0" err="1"/>
            <a:t>tujuan</a:t>
          </a:r>
          <a:r>
            <a:rPr lang="en-US" sz="2000" dirty="0"/>
            <a:t> </a:t>
          </a:r>
          <a:r>
            <a:rPr lang="en-US" sz="2000" dirty="0" err="1"/>
            <a:t>entitas</a:t>
          </a:r>
          <a:r>
            <a:rPr lang="en-US" sz="2000" dirty="0"/>
            <a:t> </a:t>
          </a:r>
          <a:r>
            <a:rPr lang="en-US" sz="2000" dirty="0" err="1"/>
            <a:t>untuk</a:t>
          </a:r>
          <a:r>
            <a:rPr lang="en-US" sz="2000" dirty="0"/>
            <a:t> </a:t>
          </a:r>
          <a:r>
            <a:rPr lang="en-US" sz="2000" dirty="0" err="1"/>
            <a:t>memperoleh</a:t>
          </a:r>
          <a:r>
            <a:rPr lang="en-US" sz="2000" dirty="0"/>
            <a:t> </a:t>
          </a:r>
          <a:r>
            <a:rPr lang="en-US" sz="2000" dirty="0" err="1"/>
            <a:t>arus</a:t>
          </a:r>
          <a:r>
            <a:rPr lang="en-US" sz="2000" dirty="0"/>
            <a:t> </a:t>
          </a:r>
          <a:r>
            <a:rPr lang="en-US" sz="2000" dirty="0" err="1"/>
            <a:t>kas</a:t>
          </a:r>
          <a:r>
            <a:rPr lang="en-US" sz="2000" dirty="0"/>
            <a:t> yang </a:t>
          </a:r>
          <a:r>
            <a:rPr lang="en-US" sz="2000" dirty="0" err="1"/>
            <a:t>diperjanjikan</a:t>
          </a:r>
          <a:r>
            <a:rPr lang="en-US" sz="2000" dirty="0"/>
            <a:t> </a:t>
          </a:r>
          <a:r>
            <a:rPr lang="en-US" sz="2000" dirty="0" err="1"/>
            <a:t>dan</a:t>
          </a:r>
          <a:r>
            <a:rPr lang="en-US" sz="2000" dirty="0"/>
            <a:t> </a:t>
          </a:r>
          <a:r>
            <a:rPr lang="en-US" sz="2000" dirty="0" err="1"/>
            <a:t>arus</a:t>
          </a:r>
          <a:r>
            <a:rPr lang="en-US" sz="2000" dirty="0"/>
            <a:t> </a:t>
          </a:r>
          <a:r>
            <a:rPr lang="en-US" sz="2000" dirty="0" err="1"/>
            <a:t>kas</a:t>
          </a:r>
          <a:r>
            <a:rPr lang="en-US" sz="2000" dirty="0"/>
            <a:t> (</a:t>
          </a:r>
          <a:r>
            <a:rPr lang="en-US" sz="2000" dirty="0" err="1"/>
            <a:t>dari</a:t>
          </a:r>
          <a:r>
            <a:rPr lang="en-US" sz="2000" dirty="0"/>
            <a:t> </a:t>
          </a:r>
          <a:r>
            <a:rPr lang="en-US" sz="2000" dirty="0" err="1"/>
            <a:t>pembayaran</a:t>
          </a:r>
          <a:r>
            <a:rPr lang="en-US" sz="2000" dirty="0"/>
            <a:t> </a:t>
          </a:r>
          <a:r>
            <a:rPr lang="en-US" sz="2000" dirty="0" err="1"/>
            <a:t>pokok</a:t>
          </a:r>
          <a:r>
            <a:rPr lang="en-US" sz="2000" dirty="0"/>
            <a:t> </a:t>
          </a:r>
          <a:r>
            <a:rPr lang="en-US" sz="2000" dirty="0" err="1"/>
            <a:t>dan</a:t>
          </a:r>
          <a:r>
            <a:rPr lang="en-US" sz="2000" dirty="0"/>
            <a:t> </a:t>
          </a:r>
          <a:r>
            <a:rPr lang="en-US" sz="2000" dirty="0" err="1"/>
            <a:t>bunga</a:t>
          </a:r>
          <a:r>
            <a:rPr lang="en-US" sz="2000" dirty="0"/>
            <a:t> </a:t>
          </a:r>
          <a:r>
            <a:rPr lang="en-US" sz="2000" dirty="0" err="1"/>
            <a:t>atas</a:t>
          </a:r>
          <a:r>
            <a:rPr lang="en-US" sz="2000" dirty="0"/>
            <a:t> </a:t>
          </a:r>
          <a:r>
            <a:rPr lang="en-US" sz="2000" dirty="0" err="1"/>
            <a:t>pokok</a:t>
          </a:r>
          <a:r>
            <a:rPr lang="en-US" sz="2000" dirty="0"/>
            <a:t>)</a:t>
          </a:r>
        </a:p>
      </dgm:t>
    </dgm:pt>
    <dgm:pt modelId="{94499120-8A72-4F01-855E-9AD7FE912DD3}" type="parTrans" cxnId="{7A1BC569-E448-4119-B3A6-3447D6E163B8}">
      <dgm:prSet/>
      <dgm:spPr/>
      <dgm:t>
        <a:bodyPr/>
        <a:lstStyle/>
        <a:p>
          <a:endParaRPr lang="en-US" sz="1800"/>
        </a:p>
      </dgm:t>
    </dgm:pt>
    <dgm:pt modelId="{EF32C4F7-5F50-4CEF-BFEB-B794137DB42F}" type="sibTrans" cxnId="{7A1BC569-E448-4119-B3A6-3447D6E163B8}">
      <dgm:prSet/>
      <dgm:spPr/>
      <dgm:t>
        <a:bodyPr/>
        <a:lstStyle/>
        <a:p>
          <a:endParaRPr lang="en-US" sz="1800"/>
        </a:p>
      </dgm:t>
    </dgm:pt>
    <dgm:pt modelId="{15488EBE-C252-483A-B288-C4CA1C660AFE}" type="pres">
      <dgm:prSet presAssocID="{BE01440E-C885-43EF-95BF-3AE229DD15CA}" presName="linear" presStyleCnt="0">
        <dgm:presLayoutVars>
          <dgm:dir/>
          <dgm:animLvl val="lvl"/>
          <dgm:resizeHandles val="exact"/>
        </dgm:presLayoutVars>
      </dgm:prSet>
      <dgm:spPr/>
      <dgm:t>
        <a:bodyPr/>
        <a:lstStyle/>
        <a:p>
          <a:endParaRPr lang="id-ID"/>
        </a:p>
      </dgm:t>
    </dgm:pt>
    <dgm:pt modelId="{5B5AEB4F-A9EA-43CA-BEAD-9EF411CAB502}" type="pres">
      <dgm:prSet presAssocID="{4EC22F57-2121-4433-8772-E4154158EF89}" presName="parentLin" presStyleCnt="0"/>
      <dgm:spPr/>
    </dgm:pt>
    <dgm:pt modelId="{333E8AD6-EEED-4AA2-9339-93556EED7503}" type="pres">
      <dgm:prSet presAssocID="{4EC22F57-2121-4433-8772-E4154158EF89}" presName="parentLeftMargin" presStyleLbl="node1" presStyleIdx="0" presStyleCnt="3"/>
      <dgm:spPr/>
      <dgm:t>
        <a:bodyPr/>
        <a:lstStyle/>
        <a:p>
          <a:endParaRPr lang="id-ID"/>
        </a:p>
      </dgm:t>
    </dgm:pt>
    <dgm:pt modelId="{0D2B1DB9-9365-4424-A98E-4B7C722B814F}" type="pres">
      <dgm:prSet presAssocID="{4EC22F57-2121-4433-8772-E4154158EF89}" presName="parentText" presStyleLbl="node1" presStyleIdx="0" presStyleCnt="3" custScaleX="131084">
        <dgm:presLayoutVars>
          <dgm:chMax val="0"/>
          <dgm:bulletEnabled val="1"/>
        </dgm:presLayoutVars>
      </dgm:prSet>
      <dgm:spPr/>
      <dgm:t>
        <a:bodyPr/>
        <a:lstStyle/>
        <a:p>
          <a:endParaRPr lang="id-ID"/>
        </a:p>
      </dgm:t>
    </dgm:pt>
    <dgm:pt modelId="{F5BB967F-5A6E-48D9-BE43-BE72E5A94CDD}" type="pres">
      <dgm:prSet presAssocID="{4EC22F57-2121-4433-8772-E4154158EF89}" presName="negativeSpace" presStyleCnt="0"/>
      <dgm:spPr/>
    </dgm:pt>
    <dgm:pt modelId="{99F606E0-240A-4A6D-B05C-999C3B39FBC9}" type="pres">
      <dgm:prSet presAssocID="{4EC22F57-2121-4433-8772-E4154158EF89}" presName="childText" presStyleLbl="conFgAcc1" presStyleIdx="0" presStyleCnt="3">
        <dgm:presLayoutVars>
          <dgm:bulletEnabled val="1"/>
        </dgm:presLayoutVars>
      </dgm:prSet>
      <dgm:spPr/>
      <dgm:t>
        <a:bodyPr/>
        <a:lstStyle/>
        <a:p>
          <a:endParaRPr lang="id-ID"/>
        </a:p>
      </dgm:t>
    </dgm:pt>
    <dgm:pt modelId="{BA341A1D-EA68-4B59-8486-416E6EF627C0}" type="pres">
      <dgm:prSet presAssocID="{D72263E6-2F40-42C7-873E-93166587F022}" presName="spaceBetweenRectangles" presStyleCnt="0"/>
      <dgm:spPr/>
    </dgm:pt>
    <dgm:pt modelId="{DF631194-0CBB-4EF3-AB86-E45562AD12CC}" type="pres">
      <dgm:prSet presAssocID="{6FD30DF0-3C42-47A4-B044-A9BC93908A54}" presName="parentLin" presStyleCnt="0"/>
      <dgm:spPr/>
    </dgm:pt>
    <dgm:pt modelId="{A705DA67-4934-480F-8B35-74E29A814BF4}" type="pres">
      <dgm:prSet presAssocID="{6FD30DF0-3C42-47A4-B044-A9BC93908A54}" presName="parentLeftMargin" presStyleLbl="node1" presStyleIdx="0" presStyleCnt="3"/>
      <dgm:spPr/>
      <dgm:t>
        <a:bodyPr/>
        <a:lstStyle/>
        <a:p>
          <a:endParaRPr lang="id-ID"/>
        </a:p>
      </dgm:t>
    </dgm:pt>
    <dgm:pt modelId="{919E1249-C0E5-4F0E-9F15-D769EE3396A5}" type="pres">
      <dgm:prSet presAssocID="{6FD30DF0-3C42-47A4-B044-A9BC93908A54}" presName="parentText" presStyleLbl="node1" presStyleIdx="1" presStyleCnt="3" custScaleX="131084" custScaleY="164360">
        <dgm:presLayoutVars>
          <dgm:chMax val="0"/>
          <dgm:bulletEnabled val="1"/>
        </dgm:presLayoutVars>
      </dgm:prSet>
      <dgm:spPr/>
      <dgm:t>
        <a:bodyPr/>
        <a:lstStyle/>
        <a:p>
          <a:endParaRPr lang="id-ID"/>
        </a:p>
      </dgm:t>
    </dgm:pt>
    <dgm:pt modelId="{92D8E608-ECAD-4F9A-B5D0-3822F794A145}" type="pres">
      <dgm:prSet presAssocID="{6FD30DF0-3C42-47A4-B044-A9BC93908A54}" presName="negativeSpace" presStyleCnt="0"/>
      <dgm:spPr/>
    </dgm:pt>
    <dgm:pt modelId="{CE5AD3E0-C2F9-4155-990E-5D74D1C2C3C5}" type="pres">
      <dgm:prSet presAssocID="{6FD30DF0-3C42-47A4-B044-A9BC93908A54}" presName="childText" presStyleLbl="conFgAcc1" presStyleIdx="1" presStyleCnt="3">
        <dgm:presLayoutVars>
          <dgm:bulletEnabled val="1"/>
        </dgm:presLayoutVars>
      </dgm:prSet>
      <dgm:spPr/>
    </dgm:pt>
    <dgm:pt modelId="{7B23E5F3-E135-445D-B8E6-E3E04333C089}" type="pres">
      <dgm:prSet presAssocID="{BD9FE4D0-FBEF-42F3-A707-718812A957EF}" presName="spaceBetweenRectangles" presStyleCnt="0"/>
      <dgm:spPr/>
    </dgm:pt>
    <dgm:pt modelId="{E8B8C3DE-5C2D-4D47-BDF4-0E7F86930F96}" type="pres">
      <dgm:prSet presAssocID="{AA664616-A26F-47A4-B878-25E17A72BF3D}" presName="parentLin" presStyleCnt="0"/>
      <dgm:spPr/>
    </dgm:pt>
    <dgm:pt modelId="{92D1917C-2936-45F0-8A89-32DA1E7C2948}" type="pres">
      <dgm:prSet presAssocID="{AA664616-A26F-47A4-B878-25E17A72BF3D}" presName="parentLeftMargin" presStyleLbl="node1" presStyleIdx="1" presStyleCnt="3"/>
      <dgm:spPr/>
      <dgm:t>
        <a:bodyPr/>
        <a:lstStyle/>
        <a:p>
          <a:endParaRPr lang="id-ID"/>
        </a:p>
      </dgm:t>
    </dgm:pt>
    <dgm:pt modelId="{0E310902-F9BF-4427-BBF0-F237A3F14252}" type="pres">
      <dgm:prSet presAssocID="{AA664616-A26F-47A4-B878-25E17A72BF3D}" presName="parentText" presStyleLbl="node1" presStyleIdx="2" presStyleCnt="3" custScaleX="131084">
        <dgm:presLayoutVars>
          <dgm:chMax val="0"/>
          <dgm:bulletEnabled val="1"/>
        </dgm:presLayoutVars>
      </dgm:prSet>
      <dgm:spPr/>
      <dgm:t>
        <a:bodyPr/>
        <a:lstStyle/>
        <a:p>
          <a:endParaRPr lang="id-ID"/>
        </a:p>
      </dgm:t>
    </dgm:pt>
    <dgm:pt modelId="{B03E2862-C639-4634-9360-4478255B2487}" type="pres">
      <dgm:prSet presAssocID="{AA664616-A26F-47A4-B878-25E17A72BF3D}" presName="negativeSpace" presStyleCnt="0"/>
      <dgm:spPr/>
    </dgm:pt>
    <dgm:pt modelId="{BEC9C963-6DF2-4116-8E9D-41B95758250B}" type="pres">
      <dgm:prSet presAssocID="{AA664616-A26F-47A4-B878-25E17A72BF3D}" presName="childText" presStyleLbl="conFgAcc1" presStyleIdx="2" presStyleCnt="3">
        <dgm:presLayoutVars>
          <dgm:bulletEnabled val="1"/>
        </dgm:presLayoutVars>
      </dgm:prSet>
      <dgm:spPr/>
    </dgm:pt>
  </dgm:ptLst>
  <dgm:cxnLst>
    <dgm:cxn modelId="{7A1BC569-E448-4119-B3A6-3447D6E163B8}" srcId="{4EC22F57-2121-4433-8772-E4154158EF89}" destId="{65B6F195-F63C-49DE-BFB7-0DFF81E3E47F}" srcOrd="1" destOrd="0" parTransId="{94499120-8A72-4F01-855E-9AD7FE912DD3}" sibTransId="{EF32C4F7-5F50-4CEF-BFEB-B794137DB42F}"/>
    <dgm:cxn modelId="{17A89FBC-02E0-400C-8C8A-E36BF9FF75AF}" srcId="{BE01440E-C885-43EF-95BF-3AE229DD15CA}" destId="{4EC22F57-2121-4433-8772-E4154158EF89}" srcOrd="0" destOrd="0" parTransId="{9D37E8AA-7F23-468E-8B65-14A44321EAC5}" sibTransId="{D72263E6-2F40-42C7-873E-93166587F022}"/>
    <dgm:cxn modelId="{03FA5F2D-4D10-43C2-AA4D-3933B18A6528}" srcId="{4EC22F57-2121-4433-8772-E4154158EF89}" destId="{BEC7314A-A1FA-437A-BD7A-F8D03D52BCA6}" srcOrd="2" destOrd="0" parTransId="{1DDEDA86-8C11-4C34-B970-184FF15191C6}" sibTransId="{B1D352FB-37D6-47F8-8EA6-5D80FEBFEEA2}"/>
    <dgm:cxn modelId="{36441AF3-C18B-468C-84D9-C561EAF117DA}" type="presOf" srcId="{4EC22F57-2121-4433-8772-E4154158EF89}" destId="{0D2B1DB9-9365-4424-A98E-4B7C722B814F}" srcOrd="1" destOrd="0" presId="urn:microsoft.com/office/officeart/2005/8/layout/list1"/>
    <dgm:cxn modelId="{885AC994-A84D-4521-91E9-54B3F5FB00DA}" type="presOf" srcId="{E79E53C9-345E-4302-8959-40AEFC21FC28}" destId="{99F606E0-240A-4A6D-B05C-999C3B39FBC9}" srcOrd="0" destOrd="0" presId="urn:microsoft.com/office/officeart/2005/8/layout/list1"/>
    <dgm:cxn modelId="{784433A8-C3BA-43D3-906A-796D80A8AB33}" type="presOf" srcId="{AA664616-A26F-47A4-B878-25E17A72BF3D}" destId="{0E310902-F9BF-4427-BBF0-F237A3F14252}" srcOrd="1" destOrd="0" presId="urn:microsoft.com/office/officeart/2005/8/layout/list1"/>
    <dgm:cxn modelId="{302CFE0A-961A-42D6-A131-BAB248AADA90}" type="presOf" srcId="{65B6F195-F63C-49DE-BFB7-0DFF81E3E47F}" destId="{99F606E0-240A-4A6D-B05C-999C3B39FBC9}" srcOrd="0" destOrd="1" presId="urn:microsoft.com/office/officeart/2005/8/layout/list1"/>
    <dgm:cxn modelId="{0149F038-7F98-4823-8203-128D3FAC834D}" type="presOf" srcId="{BE01440E-C885-43EF-95BF-3AE229DD15CA}" destId="{15488EBE-C252-483A-B288-C4CA1C660AFE}" srcOrd="0" destOrd="0" presId="urn:microsoft.com/office/officeart/2005/8/layout/list1"/>
    <dgm:cxn modelId="{36401B9B-AABC-4122-A94C-64F1A9DBAF68}" type="presOf" srcId="{AA664616-A26F-47A4-B878-25E17A72BF3D}" destId="{92D1917C-2936-45F0-8A89-32DA1E7C2948}" srcOrd="0" destOrd="0" presId="urn:microsoft.com/office/officeart/2005/8/layout/list1"/>
    <dgm:cxn modelId="{936E6B9E-A952-4A24-9930-593352301D97}" type="presOf" srcId="{6FD30DF0-3C42-47A4-B044-A9BC93908A54}" destId="{A705DA67-4934-480F-8B35-74E29A814BF4}" srcOrd="0" destOrd="0" presId="urn:microsoft.com/office/officeart/2005/8/layout/list1"/>
    <dgm:cxn modelId="{826A4BFE-29B0-4318-8D30-BF6B64E1C7BE}" srcId="{BE01440E-C885-43EF-95BF-3AE229DD15CA}" destId="{6FD30DF0-3C42-47A4-B044-A9BC93908A54}" srcOrd="1" destOrd="0" parTransId="{82F0E7E3-701C-4223-AA05-5F0F192BF3BF}" sibTransId="{BD9FE4D0-FBEF-42F3-A707-718812A957EF}"/>
    <dgm:cxn modelId="{EF0211B9-440C-46AF-96CF-91173945A03C}" type="presOf" srcId="{BEC7314A-A1FA-437A-BD7A-F8D03D52BCA6}" destId="{99F606E0-240A-4A6D-B05C-999C3B39FBC9}" srcOrd="0" destOrd="2" presId="urn:microsoft.com/office/officeart/2005/8/layout/list1"/>
    <dgm:cxn modelId="{4C3F0D60-C26B-4B53-B160-7102BB75DE42}" srcId="{BE01440E-C885-43EF-95BF-3AE229DD15CA}" destId="{AA664616-A26F-47A4-B878-25E17A72BF3D}" srcOrd="2" destOrd="0" parTransId="{EDC6DC8C-950F-4AF9-A442-0F934E13E908}" sibTransId="{AABCC11B-930F-48DF-957F-F8E9F5C13146}"/>
    <dgm:cxn modelId="{B9E079C6-B03A-4C6A-A852-7C633B5AAAD1}" type="presOf" srcId="{6FD30DF0-3C42-47A4-B044-A9BC93908A54}" destId="{919E1249-C0E5-4F0E-9F15-D769EE3396A5}" srcOrd="1" destOrd="0" presId="urn:microsoft.com/office/officeart/2005/8/layout/list1"/>
    <dgm:cxn modelId="{49E88F1C-8770-4516-A837-9AFCBC0DA815}" srcId="{4EC22F57-2121-4433-8772-E4154158EF89}" destId="{E79E53C9-345E-4302-8959-40AEFC21FC28}" srcOrd="0" destOrd="0" parTransId="{B474A843-3008-4A5E-A897-521F232DD88F}" sibTransId="{17DA8A3E-F8E6-403E-9017-13FC8CB44B99}"/>
    <dgm:cxn modelId="{CA9A0DDB-44E0-485C-B9B2-F90FB76E352E}" type="presOf" srcId="{4EC22F57-2121-4433-8772-E4154158EF89}" destId="{333E8AD6-EEED-4AA2-9339-93556EED7503}" srcOrd="0" destOrd="0" presId="urn:microsoft.com/office/officeart/2005/8/layout/list1"/>
    <dgm:cxn modelId="{5DCCC960-EBAE-42A0-84A3-B676A713EFA6}" type="presParOf" srcId="{15488EBE-C252-483A-B288-C4CA1C660AFE}" destId="{5B5AEB4F-A9EA-43CA-BEAD-9EF411CAB502}" srcOrd="0" destOrd="0" presId="urn:microsoft.com/office/officeart/2005/8/layout/list1"/>
    <dgm:cxn modelId="{9C61811F-2B92-41BE-A704-92C8B6A539BB}" type="presParOf" srcId="{5B5AEB4F-A9EA-43CA-BEAD-9EF411CAB502}" destId="{333E8AD6-EEED-4AA2-9339-93556EED7503}" srcOrd="0" destOrd="0" presId="urn:microsoft.com/office/officeart/2005/8/layout/list1"/>
    <dgm:cxn modelId="{AC73FF07-782B-461D-AB27-25632E49ABF2}" type="presParOf" srcId="{5B5AEB4F-A9EA-43CA-BEAD-9EF411CAB502}" destId="{0D2B1DB9-9365-4424-A98E-4B7C722B814F}" srcOrd="1" destOrd="0" presId="urn:microsoft.com/office/officeart/2005/8/layout/list1"/>
    <dgm:cxn modelId="{BADBDF56-FA27-40F9-AC10-D6694D059A80}" type="presParOf" srcId="{15488EBE-C252-483A-B288-C4CA1C660AFE}" destId="{F5BB967F-5A6E-48D9-BE43-BE72E5A94CDD}" srcOrd="1" destOrd="0" presId="urn:microsoft.com/office/officeart/2005/8/layout/list1"/>
    <dgm:cxn modelId="{57B31C73-6B3F-499E-B149-07D2D53EE3E5}" type="presParOf" srcId="{15488EBE-C252-483A-B288-C4CA1C660AFE}" destId="{99F606E0-240A-4A6D-B05C-999C3B39FBC9}" srcOrd="2" destOrd="0" presId="urn:microsoft.com/office/officeart/2005/8/layout/list1"/>
    <dgm:cxn modelId="{FF1500BA-9785-4337-86E5-FDA4A7B789A5}" type="presParOf" srcId="{15488EBE-C252-483A-B288-C4CA1C660AFE}" destId="{BA341A1D-EA68-4B59-8486-416E6EF627C0}" srcOrd="3" destOrd="0" presId="urn:microsoft.com/office/officeart/2005/8/layout/list1"/>
    <dgm:cxn modelId="{A3CDFEF3-0949-4163-A696-B8C950164256}" type="presParOf" srcId="{15488EBE-C252-483A-B288-C4CA1C660AFE}" destId="{DF631194-0CBB-4EF3-AB86-E45562AD12CC}" srcOrd="4" destOrd="0" presId="urn:microsoft.com/office/officeart/2005/8/layout/list1"/>
    <dgm:cxn modelId="{791AE15B-C67A-4FED-9630-EE0117109367}" type="presParOf" srcId="{DF631194-0CBB-4EF3-AB86-E45562AD12CC}" destId="{A705DA67-4934-480F-8B35-74E29A814BF4}" srcOrd="0" destOrd="0" presId="urn:microsoft.com/office/officeart/2005/8/layout/list1"/>
    <dgm:cxn modelId="{F7979A67-494B-4403-B372-B38D0711EEE0}" type="presParOf" srcId="{DF631194-0CBB-4EF3-AB86-E45562AD12CC}" destId="{919E1249-C0E5-4F0E-9F15-D769EE3396A5}" srcOrd="1" destOrd="0" presId="urn:microsoft.com/office/officeart/2005/8/layout/list1"/>
    <dgm:cxn modelId="{FA7A7F9E-1B28-460D-A37B-40763BB1012B}" type="presParOf" srcId="{15488EBE-C252-483A-B288-C4CA1C660AFE}" destId="{92D8E608-ECAD-4F9A-B5D0-3822F794A145}" srcOrd="5" destOrd="0" presId="urn:microsoft.com/office/officeart/2005/8/layout/list1"/>
    <dgm:cxn modelId="{96944990-8618-4CC3-B6AD-B5437EF2614B}" type="presParOf" srcId="{15488EBE-C252-483A-B288-C4CA1C660AFE}" destId="{CE5AD3E0-C2F9-4155-990E-5D74D1C2C3C5}" srcOrd="6" destOrd="0" presId="urn:microsoft.com/office/officeart/2005/8/layout/list1"/>
    <dgm:cxn modelId="{1AD900A6-52EC-40F4-8D2E-EDEB2F52D1A7}" type="presParOf" srcId="{15488EBE-C252-483A-B288-C4CA1C660AFE}" destId="{7B23E5F3-E135-445D-B8E6-E3E04333C089}" srcOrd="7" destOrd="0" presId="urn:microsoft.com/office/officeart/2005/8/layout/list1"/>
    <dgm:cxn modelId="{9E6FB79D-EAFE-4594-A368-4CA41D380BE2}" type="presParOf" srcId="{15488EBE-C252-483A-B288-C4CA1C660AFE}" destId="{E8B8C3DE-5C2D-4D47-BDF4-0E7F86930F96}" srcOrd="8" destOrd="0" presId="urn:microsoft.com/office/officeart/2005/8/layout/list1"/>
    <dgm:cxn modelId="{F0C27F30-AD18-4503-92BD-781B8C3CCB41}" type="presParOf" srcId="{E8B8C3DE-5C2D-4D47-BDF4-0E7F86930F96}" destId="{92D1917C-2936-45F0-8A89-32DA1E7C2948}" srcOrd="0" destOrd="0" presId="urn:microsoft.com/office/officeart/2005/8/layout/list1"/>
    <dgm:cxn modelId="{C6343CAD-3C81-47CC-ADC3-036744168FF0}" type="presParOf" srcId="{E8B8C3DE-5C2D-4D47-BDF4-0E7F86930F96}" destId="{0E310902-F9BF-4427-BBF0-F237A3F14252}" srcOrd="1" destOrd="0" presId="urn:microsoft.com/office/officeart/2005/8/layout/list1"/>
    <dgm:cxn modelId="{CD10389B-7B91-4A1E-834C-5E97051253E6}" type="presParOf" srcId="{15488EBE-C252-483A-B288-C4CA1C660AFE}" destId="{B03E2862-C639-4634-9360-4478255B2487}" srcOrd="9" destOrd="0" presId="urn:microsoft.com/office/officeart/2005/8/layout/list1"/>
    <dgm:cxn modelId="{E7C70994-E59B-4762-BA88-26C8151D32EC}" type="presParOf" srcId="{15488EBE-C252-483A-B288-C4CA1C660AFE}" destId="{BEC9C963-6DF2-4116-8E9D-41B95758250B}"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4512964-C516-4056-85CE-94519344B8E4}"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4CE14CAB-ED5D-498F-931B-95AE112DC5A9}">
      <dgm:prSet phldrT="[Text]" custT="1"/>
      <dgm:spPr>
        <a:xfrm>
          <a:off x="461432" y="68352"/>
          <a:ext cx="7174957" cy="381598"/>
        </a:xfrm>
        <a:prstGeom prst="round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000" dirty="0" err="1">
              <a:solidFill>
                <a:sysClr val="window" lastClr="FFFFFF"/>
              </a:solidFill>
              <a:latin typeface="Calibri"/>
              <a:ea typeface="+mn-ea"/>
              <a:cs typeface="+mn-cs"/>
            </a:rPr>
            <a:t>Pendahuluan</a:t>
          </a:r>
          <a:endParaRPr lang="en-US" sz="2000" dirty="0">
            <a:solidFill>
              <a:sysClr val="window" lastClr="FFFFFF"/>
            </a:solidFill>
            <a:latin typeface="Calibri"/>
            <a:ea typeface="+mn-ea"/>
            <a:cs typeface="+mn-cs"/>
          </a:endParaRPr>
        </a:p>
      </dgm:t>
    </dgm:pt>
    <dgm:pt modelId="{3F87D77F-8538-4749-990A-623B9214B88B}" type="parTrans" cxnId="{83BBA3B8-B17C-40C5-AD17-2DDF8C08A790}">
      <dgm:prSet/>
      <dgm:spPr/>
      <dgm:t>
        <a:bodyPr/>
        <a:lstStyle/>
        <a:p>
          <a:endParaRPr lang="en-US" sz="2000"/>
        </a:p>
      </dgm:t>
    </dgm:pt>
    <dgm:pt modelId="{DA68B688-B368-4F68-AFAF-FFF4A2C228D1}" type="sibTrans" cxnId="{83BBA3B8-B17C-40C5-AD17-2DDF8C08A790}">
      <dgm:prSet/>
      <dgm:spPr/>
      <dgm:t>
        <a:bodyPr/>
        <a:lstStyle/>
        <a:p>
          <a:endParaRPr lang="en-US" sz="2000"/>
        </a:p>
      </dgm:t>
    </dgm:pt>
    <dgm:pt modelId="{BA3C4C95-5221-484E-AF88-9160115DB3CD}">
      <dgm:prSet custT="1"/>
      <dgm:spPr>
        <a:xfrm>
          <a:off x="415290" y="975236"/>
          <a:ext cx="7223795" cy="338643"/>
        </a:xfrm>
        <a:prstGeom prst="roundRect">
          <a:avLst/>
        </a:prstGeom>
        <a:solidFill>
          <a:srgbClr val="C0504D">
            <a:hueOff val="936304"/>
            <a:satOff val="-1168"/>
            <a:lumOff val="275"/>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000" dirty="0" err="1">
              <a:solidFill>
                <a:sysClr val="window" lastClr="FFFFFF"/>
              </a:solidFill>
              <a:latin typeface="Calibri"/>
              <a:ea typeface="+mn-ea"/>
              <a:cs typeface="+mn-cs"/>
            </a:rPr>
            <a:t>Pengakuan</a:t>
          </a:r>
          <a:endParaRPr lang="en-US" sz="2000" dirty="0">
            <a:solidFill>
              <a:sysClr val="window" lastClr="FFFFFF"/>
            </a:solidFill>
            <a:latin typeface="Calibri"/>
            <a:ea typeface="+mn-ea"/>
            <a:cs typeface="+mn-cs"/>
          </a:endParaRPr>
        </a:p>
      </dgm:t>
    </dgm:pt>
    <dgm:pt modelId="{8C5986C8-0FB9-49CC-AB78-68D2F7FDBBCE}" type="parTrans" cxnId="{22241AB4-E142-4EF2-B79F-E1CE923F8290}">
      <dgm:prSet/>
      <dgm:spPr/>
      <dgm:t>
        <a:bodyPr/>
        <a:lstStyle/>
        <a:p>
          <a:endParaRPr lang="en-US" sz="2000"/>
        </a:p>
      </dgm:t>
    </dgm:pt>
    <dgm:pt modelId="{579F3EEE-7933-460A-9ECB-CBC85C987372}" type="sibTrans" cxnId="{22241AB4-E142-4EF2-B79F-E1CE923F8290}">
      <dgm:prSet/>
      <dgm:spPr/>
      <dgm:t>
        <a:bodyPr/>
        <a:lstStyle/>
        <a:p>
          <a:endParaRPr lang="en-US" sz="2000"/>
        </a:p>
      </dgm:t>
    </dgm:pt>
    <dgm:pt modelId="{61178BDE-261D-482D-AAB7-794956592F1D}">
      <dgm:prSet custT="1"/>
      <dgm:spPr>
        <a:xfrm>
          <a:off x="415290" y="2122665"/>
          <a:ext cx="7223795" cy="338643"/>
        </a:xfrm>
        <a:prstGeom prst="roundRect">
          <a:avLst/>
        </a:prstGeom>
        <a:solidFill>
          <a:srgbClr val="C0504D">
            <a:hueOff val="1872608"/>
            <a:satOff val="-2336"/>
            <a:lumOff val="549"/>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000" dirty="0" err="1">
              <a:solidFill>
                <a:sysClr val="window" lastClr="FFFFFF"/>
              </a:solidFill>
              <a:latin typeface="Calibri"/>
              <a:ea typeface="+mn-ea"/>
              <a:cs typeface="+mn-cs"/>
            </a:rPr>
            <a:t>Pengukuran</a:t>
          </a:r>
          <a:endParaRPr lang="en-US" sz="2000" dirty="0">
            <a:solidFill>
              <a:sysClr val="window" lastClr="FFFFFF"/>
            </a:solidFill>
            <a:latin typeface="Calibri"/>
            <a:ea typeface="+mn-ea"/>
            <a:cs typeface="+mn-cs"/>
          </a:endParaRPr>
        </a:p>
      </dgm:t>
    </dgm:pt>
    <dgm:pt modelId="{083D9189-BB52-4A16-B6C1-DDC3120AEA2A}" type="parTrans" cxnId="{31FDE619-7FE3-41B5-8FA5-217F53E4C3F6}">
      <dgm:prSet/>
      <dgm:spPr/>
      <dgm:t>
        <a:bodyPr/>
        <a:lstStyle/>
        <a:p>
          <a:endParaRPr lang="en-US" sz="2000"/>
        </a:p>
      </dgm:t>
    </dgm:pt>
    <dgm:pt modelId="{2B1B8DDE-2F18-4AE4-9358-7EA4659257E9}" type="sibTrans" cxnId="{31FDE619-7FE3-41B5-8FA5-217F53E4C3F6}">
      <dgm:prSet/>
      <dgm:spPr/>
      <dgm:t>
        <a:bodyPr/>
        <a:lstStyle/>
        <a:p>
          <a:endParaRPr lang="en-US" sz="2000"/>
        </a:p>
      </dgm:t>
    </dgm:pt>
    <dgm:pt modelId="{4FF4F1FB-28CC-4F97-8A64-04E6A0FAAE7E}">
      <dgm:prSet custT="1"/>
      <dgm:spPr>
        <a:xfrm>
          <a:off x="415290" y="2986593"/>
          <a:ext cx="7223795" cy="338643"/>
        </a:xfrm>
        <a:prstGeom prst="roundRect">
          <a:avLst/>
        </a:prstGeom>
        <a:solidFill>
          <a:srgbClr val="C0504D">
            <a:hueOff val="2808911"/>
            <a:satOff val="-3503"/>
            <a:lumOff val="824"/>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000" dirty="0" err="1">
              <a:solidFill>
                <a:sysClr val="window" lastClr="FFFFFF"/>
              </a:solidFill>
              <a:latin typeface="Calibri"/>
              <a:ea typeface="+mn-ea"/>
              <a:cs typeface="+mn-cs"/>
            </a:rPr>
            <a:t>Biaya</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Kontrak</a:t>
          </a:r>
          <a:endParaRPr lang="en-US" sz="2000" dirty="0">
            <a:solidFill>
              <a:sysClr val="window" lastClr="FFFFFF"/>
            </a:solidFill>
            <a:latin typeface="Calibri"/>
            <a:ea typeface="+mn-ea"/>
            <a:cs typeface="+mn-cs"/>
          </a:endParaRPr>
        </a:p>
      </dgm:t>
    </dgm:pt>
    <dgm:pt modelId="{C060E246-33DA-4E4F-929D-B9BF11E82068}" type="parTrans" cxnId="{8BF96FB7-8E6E-4F40-8A36-F1AED47FA9CD}">
      <dgm:prSet/>
      <dgm:spPr/>
      <dgm:t>
        <a:bodyPr/>
        <a:lstStyle/>
        <a:p>
          <a:endParaRPr lang="en-US" sz="2000"/>
        </a:p>
      </dgm:t>
    </dgm:pt>
    <dgm:pt modelId="{B0B89E13-C71C-4A37-9C80-E881D36CE193}" type="sibTrans" cxnId="{8BF96FB7-8E6E-4F40-8A36-F1AED47FA9CD}">
      <dgm:prSet/>
      <dgm:spPr/>
      <dgm:t>
        <a:bodyPr/>
        <a:lstStyle/>
        <a:p>
          <a:endParaRPr lang="en-US" sz="2000"/>
        </a:p>
      </dgm:t>
    </dgm:pt>
    <dgm:pt modelId="{591B1365-23D7-41AC-80A9-A54887AFF2C2}">
      <dgm:prSet custT="1"/>
      <dgm:spPr>
        <a:xfrm>
          <a:off x="415290" y="4134022"/>
          <a:ext cx="7223795" cy="338643"/>
        </a:xfrm>
        <a:prstGeom prst="roundRect">
          <a:avLst/>
        </a:prstGeom>
        <a:solidFill>
          <a:srgbClr val="C0504D">
            <a:hueOff val="3745215"/>
            <a:satOff val="-4671"/>
            <a:lumOff val="1098"/>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000" dirty="0" err="1">
              <a:solidFill>
                <a:sysClr val="window" lastClr="FFFFFF"/>
              </a:solidFill>
              <a:latin typeface="Calibri"/>
              <a:ea typeface="+mn-ea"/>
              <a:cs typeface="+mn-cs"/>
            </a:rPr>
            <a:t>Penyajian</a:t>
          </a:r>
          <a:r>
            <a:rPr lang="en-US" sz="2000" dirty="0">
              <a:solidFill>
                <a:sysClr val="window" lastClr="FFFFFF"/>
              </a:solidFill>
              <a:latin typeface="Calibri"/>
              <a:ea typeface="+mn-ea"/>
              <a:cs typeface="+mn-cs"/>
            </a:rPr>
            <a:t> </a:t>
          </a:r>
        </a:p>
      </dgm:t>
    </dgm:pt>
    <dgm:pt modelId="{EEB58F2A-7780-4708-9466-0C61702931BE}" type="parTrans" cxnId="{7B324BA9-170D-48AF-BD30-217260B6E3C0}">
      <dgm:prSet/>
      <dgm:spPr/>
      <dgm:t>
        <a:bodyPr/>
        <a:lstStyle/>
        <a:p>
          <a:endParaRPr lang="en-US" sz="2000"/>
        </a:p>
      </dgm:t>
    </dgm:pt>
    <dgm:pt modelId="{DF497148-EAFD-4F2D-9F17-8E9E23B6E651}" type="sibTrans" cxnId="{7B324BA9-170D-48AF-BD30-217260B6E3C0}">
      <dgm:prSet/>
      <dgm:spPr/>
      <dgm:t>
        <a:bodyPr/>
        <a:lstStyle/>
        <a:p>
          <a:endParaRPr lang="en-US" sz="2000"/>
        </a:p>
      </dgm:t>
    </dgm:pt>
    <dgm:pt modelId="{C8520472-330A-4A5D-8A88-B902529D66E7}">
      <dgm:prSet custT="1"/>
      <dgm:spPr>
        <a:xfrm>
          <a:off x="415290" y="4615226"/>
          <a:ext cx="7223736" cy="359611"/>
        </a:xfrm>
        <a:prstGeom prst="roundRect">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000" dirty="0" err="1">
              <a:solidFill>
                <a:sysClr val="window" lastClr="FFFFFF"/>
              </a:solidFill>
              <a:latin typeface="Calibri"/>
              <a:ea typeface="+mn-ea"/>
              <a:cs typeface="+mn-cs"/>
            </a:rPr>
            <a:t>Pengungkapan</a:t>
          </a:r>
          <a:endParaRPr lang="en-US" sz="2000" dirty="0">
            <a:solidFill>
              <a:sysClr val="window" lastClr="FFFFFF"/>
            </a:solidFill>
            <a:latin typeface="Calibri"/>
            <a:ea typeface="+mn-ea"/>
            <a:cs typeface="+mn-cs"/>
          </a:endParaRPr>
        </a:p>
      </dgm:t>
    </dgm:pt>
    <dgm:pt modelId="{351D5B5B-7216-49EF-A856-DF32D6D022DB}" type="parTrans" cxnId="{87974DCE-9490-4F2A-9E53-29E9A73CD424}">
      <dgm:prSet/>
      <dgm:spPr/>
      <dgm:t>
        <a:bodyPr/>
        <a:lstStyle/>
        <a:p>
          <a:endParaRPr lang="en-US" sz="2000"/>
        </a:p>
      </dgm:t>
    </dgm:pt>
    <dgm:pt modelId="{6BFE51C9-DA35-405A-A3B8-4E6DC87ECD6E}" type="sibTrans" cxnId="{87974DCE-9490-4F2A-9E53-29E9A73CD424}">
      <dgm:prSet/>
      <dgm:spPr/>
      <dgm:t>
        <a:bodyPr/>
        <a:lstStyle/>
        <a:p>
          <a:endParaRPr lang="en-US" sz="2000"/>
        </a:p>
      </dgm:t>
    </dgm:pt>
    <dgm:pt modelId="{DAAF143C-E3DA-46A4-B4BE-E49E3CC7BEDD}">
      <dgm:prSet phldrT="[Text]" custT="1"/>
      <dgm:spPr>
        <a:xfrm>
          <a:off x="0" y="317111"/>
          <a:ext cx="8305800" cy="609525"/>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buChar char="•"/>
          </a:pPr>
          <a:r>
            <a:rPr lang="en-US" sz="2000" dirty="0" err="1">
              <a:solidFill>
                <a:sysClr val="windowText" lastClr="000000">
                  <a:hueOff val="0"/>
                  <a:satOff val="0"/>
                  <a:lumOff val="0"/>
                  <a:alphaOff val="0"/>
                </a:sysClr>
              </a:solidFill>
              <a:latin typeface="Calibri"/>
              <a:ea typeface="+mn-ea"/>
              <a:cs typeface="+mn-cs"/>
            </a:rPr>
            <a:t>tujuan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dan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ruang</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lingkup</a:t>
          </a:r>
          <a:endParaRPr lang="en-US" sz="2000" dirty="0">
            <a:solidFill>
              <a:sysClr val="windowText" lastClr="000000">
                <a:hueOff val="0"/>
                <a:satOff val="0"/>
                <a:lumOff val="0"/>
                <a:alphaOff val="0"/>
              </a:sysClr>
            </a:solidFill>
            <a:latin typeface="Calibri"/>
            <a:ea typeface="+mn-ea"/>
            <a:cs typeface="+mn-cs"/>
          </a:endParaRPr>
        </a:p>
      </dgm:t>
    </dgm:pt>
    <dgm:pt modelId="{EE707B74-4B5D-4080-818C-948C30CA333A}" type="parTrans" cxnId="{879D5F06-9CE9-4C6D-ACA8-EC8FF9F72A6F}">
      <dgm:prSet/>
      <dgm:spPr/>
      <dgm:t>
        <a:bodyPr/>
        <a:lstStyle/>
        <a:p>
          <a:endParaRPr lang="en-US" sz="1600"/>
        </a:p>
      </dgm:t>
    </dgm:pt>
    <dgm:pt modelId="{1A5F2FF7-CEF9-43AB-BF8F-2B44AB985086}" type="sibTrans" cxnId="{879D5F06-9CE9-4C6D-ACA8-EC8FF9F72A6F}">
      <dgm:prSet/>
      <dgm:spPr/>
      <dgm:t>
        <a:bodyPr/>
        <a:lstStyle/>
        <a:p>
          <a:endParaRPr lang="en-US" sz="1600"/>
        </a:p>
      </dgm:t>
    </dgm:pt>
    <dgm:pt modelId="{8ADC585A-811F-46FC-A940-79398F4A8422}">
      <dgm:prSet custT="1"/>
      <dgm:spPr>
        <a:xfrm>
          <a:off x="0" y="1181040"/>
          <a:ext cx="8305800" cy="893025"/>
        </a:xfrm>
        <a:prstGeom prst="rect">
          <a:avLst/>
        </a:prstGeom>
        <a:solidFill>
          <a:sysClr val="window" lastClr="FFFFFF">
            <a:alpha val="90000"/>
            <a:hueOff val="0"/>
            <a:satOff val="0"/>
            <a:lumOff val="0"/>
            <a:alphaOff val="0"/>
          </a:sysClr>
        </a:solidFill>
        <a:ln w="25400" cap="flat" cmpd="sng" algn="ctr">
          <a:solidFill>
            <a:srgbClr val="C0504D">
              <a:hueOff val="936304"/>
              <a:satOff val="-1168"/>
              <a:lumOff val="275"/>
              <a:alphaOff val="0"/>
            </a:srgbClr>
          </a:solidFill>
          <a:prstDash val="solid"/>
        </a:ln>
        <a:effectLst/>
      </dgm:spPr>
      <dgm:t>
        <a:bodyPr/>
        <a:lstStyle/>
        <a:p>
          <a:pPr>
            <a:buChar char="•"/>
          </a:pPr>
          <a:r>
            <a:rPr lang="en-US" sz="2000" dirty="0" err="1">
              <a:solidFill>
                <a:sysClr val="windowText" lastClr="000000">
                  <a:hueOff val="0"/>
                  <a:satOff val="0"/>
                  <a:lumOff val="0"/>
                  <a:alphaOff val="0"/>
                </a:sysClr>
              </a:solidFill>
              <a:latin typeface="Calibri"/>
              <a:ea typeface="+mn-ea"/>
              <a:cs typeface="+mn-cs"/>
            </a:rPr>
            <a:t>Identifikasi</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kontrak</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kombinasi</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kontrak</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modifikasi</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kontrak</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identifikasi</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dan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penyelesaian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kewajiban</a:t>
          </a:r>
          <a:endParaRPr lang="en-US" sz="2000" dirty="0">
            <a:solidFill>
              <a:sysClr val="windowText" lastClr="000000">
                <a:hueOff val="0"/>
                <a:satOff val="0"/>
                <a:lumOff val="0"/>
                <a:alphaOff val="0"/>
              </a:sysClr>
            </a:solidFill>
            <a:latin typeface="Calibri"/>
            <a:ea typeface="+mn-ea"/>
            <a:cs typeface="+mn-cs"/>
          </a:endParaRPr>
        </a:p>
      </dgm:t>
    </dgm:pt>
    <dgm:pt modelId="{FCDC073E-A357-4AF2-8F46-5785BF7B81EA}" type="parTrans" cxnId="{A619E969-7633-47FB-BEF5-3AC6089CE363}">
      <dgm:prSet/>
      <dgm:spPr/>
      <dgm:t>
        <a:bodyPr/>
        <a:lstStyle/>
        <a:p>
          <a:endParaRPr lang="en-US" sz="1600"/>
        </a:p>
      </dgm:t>
    </dgm:pt>
    <dgm:pt modelId="{5927F21A-DEBB-41FD-A39C-9E745EA776B1}" type="sibTrans" cxnId="{A619E969-7633-47FB-BEF5-3AC6089CE363}">
      <dgm:prSet/>
      <dgm:spPr/>
      <dgm:t>
        <a:bodyPr/>
        <a:lstStyle/>
        <a:p>
          <a:endParaRPr lang="en-US" sz="1600"/>
        </a:p>
      </dgm:t>
    </dgm:pt>
    <dgm:pt modelId="{0774F34B-20CC-48FD-A76F-CCCEF3D93C09}">
      <dgm:prSet custT="1"/>
      <dgm:spPr>
        <a:xfrm>
          <a:off x="0" y="2328468"/>
          <a:ext cx="8305800" cy="609525"/>
        </a:xfrm>
        <a:prstGeom prst="rect">
          <a:avLst/>
        </a:prstGeom>
        <a:solidFill>
          <a:sysClr val="window" lastClr="FFFFFF">
            <a:alpha val="90000"/>
            <a:hueOff val="0"/>
            <a:satOff val="0"/>
            <a:lumOff val="0"/>
            <a:alphaOff val="0"/>
          </a:sysClr>
        </a:solidFill>
        <a:ln w="25400" cap="flat" cmpd="sng" algn="ctr">
          <a:solidFill>
            <a:srgbClr val="C0504D">
              <a:hueOff val="1872608"/>
              <a:satOff val="-2336"/>
              <a:lumOff val="549"/>
              <a:alphaOff val="0"/>
            </a:srgbClr>
          </a:solidFill>
          <a:prstDash val="solid"/>
        </a:ln>
        <a:effectLst/>
      </dgm:spPr>
      <dgm:t>
        <a:bodyPr/>
        <a:lstStyle/>
        <a:p>
          <a:pPr>
            <a:buChar char="•"/>
          </a:pPr>
          <a:r>
            <a:rPr lang="en-US" sz="2000" dirty="0" err="1">
              <a:solidFill>
                <a:sysClr val="windowText" lastClr="000000">
                  <a:hueOff val="0"/>
                  <a:satOff val="0"/>
                  <a:lumOff val="0"/>
                  <a:alphaOff val="0"/>
                </a:sysClr>
              </a:solidFill>
              <a:latin typeface="Calibri"/>
              <a:ea typeface="+mn-ea"/>
              <a:cs typeface="+mn-cs"/>
            </a:rPr>
            <a:t>Menentukan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mengalokasikan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harga</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transaksi</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perubahan</a:t>
          </a:r>
          <a:endParaRPr lang="en-US" sz="2000" dirty="0">
            <a:solidFill>
              <a:sysClr val="windowText" lastClr="000000">
                <a:hueOff val="0"/>
                <a:satOff val="0"/>
                <a:lumOff val="0"/>
                <a:alphaOff val="0"/>
              </a:sysClr>
            </a:solidFill>
            <a:latin typeface="Calibri"/>
            <a:ea typeface="+mn-ea"/>
            <a:cs typeface="+mn-cs"/>
          </a:endParaRPr>
        </a:p>
      </dgm:t>
    </dgm:pt>
    <dgm:pt modelId="{24CE6F36-C726-4377-9662-F8340F65FF7E}" type="parTrans" cxnId="{56C39B13-FCE7-40EC-A96D-D5F012F168D3}">
      <dgm:prSet/>
      <dgm:spPr/>
      <dgm:t>
        <a:bodyPr/>
        <a:lstStyle/>
        <a:p>
          <a:endParaRPr lang="en-US" sz="1600"/>
        </a:p>
      </dgm:t>
    </dgm:pt>
    <dgm:pt modelId="{2145FEDC-DA9E-449D-918E-EC3E98410CE8}" type="sibTrans" cxnId="{56C39B13-FCE7-40EC-A96D-D5F012F168D3}">
      <dgm:prSet/>
      <dgm:spPr/>
      <dgm:t>
        <a:bodyPr/>
        <a:lstStyle/>
        <a:p>
          <a:endParaRPr lang="en-US" sz="1600"/>
        </a:p>
      </dgm:t>
    </dgm:pt>
    <dgm:pt modelId="{E450EE06-303E-43A5-B046-69A5B9CA65BC}">
      <dgm:prSet custT="1"/>
      <dgm:spPr>
        <a:xfrm>
          <a:off x="0" y="3192397"/>
          <a:ext cx="8305800" cy="893025"/>
        </a:xfrm>
        <a:prstGeom prst="rect">
          <a:avLst/>
        </a:prstGeom>
        <a:solidFill>
          <a:sysClr val="window" lastClr="FFFFFF">
            <a:alpha val="90000"/>
            <a:hueOff val="0"/>
            <a:satOff val="0"/>
            <a:lumOff val="0"/>
            <a:alphaOff val="0"/>
          </a:sysClr>
        </a:solidFill>
        <a:ln w="25400" cap="flat" cmpd="sng" algn="ctr">
          <a:solidFill>
            <a:srgbClr val="C0504D">
              <a:hueOff val="2808911"/>
              <a:satOff val="-3503"/>
              <a:lumOff val="824"/>
              <a:alphaOff val="0"/>
            </a:srgbClr>
          </a:solidFill>
          <a:prstDash val="solid"/>
        </a:ln>
        <a:effectLst/>
      </dgm:spPr>
      <dgm:t>
        <a:bodyPr/>
        <a:lstStyle/>
        <a:p>
          <a:pPr>
            <a:buChar char="•"/>
          </a:pPr>
          <a:r>
            <a:rPr lang="en-US" sz="2000" dirty="0" err="1">
              <a:solidFill>
                <a:sysClr val="windowText" lastClr="000000">
                  <a:hueOff val="0"/>
                  <a:satOff val="0"/>
                  <a:lumOff val="0"/>
                  <a:alphaOff val="0"/>
                </a:sysClr>
              </a:solidFill>
              <a:latin typeface="Calibri"/>
              <a:ea typeface="+mn-ea"/>
              <a:cs typeface="+mn-cs"/>
            </a:rPr>
            <a:t>Biaya</a:t>
          </a:r>
          <a:r>
            <a:rPr lang="en-US" sz="2000" dirty="0">
              <a:solidFill>
                <a:sysClr val="windowText" lastClr="000000">
                  <a:hueOff val="0"/>
                  <a:satOff val="0"/>
                  <a:lumOff val="0"/>
                  <a:alphaOff val="0"/>
                </a:sysClr>
              </a:solidFill>
              <a:latin typeface="Calibri"/>
              <a:ea typeface="+mn-ea"/>
              <a:cs typeface="+mn-cs"/>
            </a:rPr>
            <a:t> incremental, </a:t>
          </a:r>
          <a:r>
            <a:rPr lang="en-US" sz="2000" dirty="0" err="1">
              <a:solidFill>
                <a:sysClr val="windowText" lastClr="000000">
                  <a:hueOff val="0"/>
                  <a:satOff val="0"/>
                  <a:lumOff val="0"/>
                  <a:alphaOff val="0"/>
                </a:sysClr>
              </a:solidFill>
              <a:latin typeface="Calibri"/>
              <a:ea typeface="+mn-ea"/>
              <a:cs typeface="+mn-cs"/>
            </a:rPr>
            <a:t>pemenuhan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kontrak</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amortisasi</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dan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penurunan</a:t>
          </a:r>
          <a:r>
            <a:rPr lang="en-US" sz="2000" dirty="0">
              <a:solidFill>
                <a:sysClr val="windowText" lastClr="000000">
                  <a:hueOff val="0"/>
                  <a:satOff val="0"/>
                  <a:lumOff val="0"/>
                  <a:alphaOff val="0"/>
                </a:sysClr>
              </a:solidFill>
              <a:latin typeface="Calibri"/>
              <a:ea typeface="+mn-ea"/>
              <a:cs typeface="+mn-cs"/>
            </a:rPr>
            <a:t> </a:t>
          </a:r>
          <a:r>
            <a:rPr lang="en-US" sz="2000" dirty="0" err="1">
              <a:solidFill>
                <a:sysClr val="windowText" lastClr="000000">
                  <a:hueOff val="0"/>
                  <a:satOff val="0"/>
                  <a:lumOff val="0"/>
                  <a:alphaOff val="0"/>
                </a:sysClr>
              </a:solidFill>
              <a:latin typeface="Calibri"/>
              <a:ea typeface="+mn-ea"/>
              <a:cs typeface="+mn-cs"/>
            </a:rPr>
            <a:t>nilai</a:t>
          </a:r>
          <a:endParaRPr lang="en-US" sz="2000" dirty="0">
            <a:solidFill>
              <a:sysClr val="windowText" lastClr="000000">
                <a:hueOff val="0"/>
                <a:satOff val="0"/>
                <a:lumOff val="0"/>
                <a:alphaOff val="0"/>
              </a:sysClr>
            </a:solidFill>
            <a:latin typeface="Calibri"/>
            <a:ea typeface="+mn-ea"/>
            <a:cs typeface="+mn-cs"/>
          </a:endParaRPr>
        </a:p>
      </dgm:t>
    </dgm:pt>
    <dgm:pt modelId="{47D918C3-FDD8-4E76-A81C-43E1C9762687}" type="parTrans" cxnId="{92BD1B21-EEAD-401C-A829-89E0A2F4540D}">
      <dgm:prSet/>
      <dgm:spPr/>
      <dgm:t>
        <a:bodyPr/>
        <a:lstStyle/>
        <a:p>
          <a:endParaRPr lang="en-US"/>
        </a:p>
      </dgm:t>
    </dgm:pt>
    <dgm:pt modelId="{8C8E0CC5-9041-4F5F-9F0D-1F8187F706B6}" type="sibTrans" cxnId="{92BD1B21-EEAD-401C-A829-89E0A2F4540D}">
      <dgm:prSet/>
      <dgm:spPr/>
      <dgm:t>
        <a:bodyPr/>
        <a:lstStyle/>
        <a:p>
          <a:endParaRPr lang="en-US"/>
        </a:p>
      </dgm:t>
    </dgm:pt>
    <dgm:pt modelId="{A49C1D51-CF10-4363-9013-EFCC0E299C1E}" type="pres">
      <dgm:prSet presAssocID="{04512964-C516-4056-85CE-94519344B8E4}" presName="linear" presStyleCnt="0">
        <dgm:presLayoutVars>
          <dgm:dir/>
          <dgm:animLvl val="lvl"/>
          <dgm:resizeHandles val="exact"/>
        </dgm:presLayoutVars>
      </dgm:prSet>
      <dgm:spPr/>
      <dgm:t>
        <a:bodyPr/>
        <a:lstStyle/>
        <a:p>
          <a:endParaRPr lang="id-ID"/>
        </a:p>
      </dgm:t>
    </dgm:pt>
    <dgm:pt modelId="{F42B26E9-A9F1-4691-B2D3-87F81F5F7A2C}" type="pres">
      <dgm:prSet presAssocID="{4CE14CAB-ED5D-498F-931B-95AE112DC5A9}" presName="parentLin" presStyleCnt="0"/>
      <dgm:spPr/>
    </dgm:pt>
    <dgm:pt modelId="{E2BE70AC-8A5A-41FC-98E2-B63B61B40C85}" type="pres">
      <dgm:prSet presAssocID="{4CE14CAB-ED5D-498F-931B-95AE112DC5A9}" presName="parentLeftMargin" presStyleLbl="node1" presStyleIdx="0" presStyleCnt="6"/>
      <dgm:spPr/>
      <dgm:t>
        <a:bodyPr/>
        <a:lstStyle/>
        <a:p>
          <a:endParaRPr lang="id-ID"/>
        </a:p>
      </dgm:t>
    </dgm:pt>
    <dgm:pt modelId="{8E3EB31F-4292-498F-9434-D4B2267008F6}" type="pres">
      <dgm:prSet presAssocID="{4CE14CAB-ED5D-498F-931B-95AE112DC5A9}" presName="parentText" presStyleLbl="node1" presStyleIdx="0" presStyleCnt="6" custScaleX="123407" custScaleY="143631" custLinFactNeighborX="11111">
        <dgm:presLayoutVars>
          <dgm:chMax val="0"/>
          <dgm:bulletEnabled val="1"/>
        </dgm:presLayoutVars>
      </dgm:prSet>
      <dgm:spPr/>
      <dgm:t>
        <a:bodyPr/>
        <a:lstStyle/>
        <a:p>
          <a:endParaRPr lang="id-ID"/>
        </a:p>
      </dgm:t>
    </dgm:pt>
    <dgm:pt modelId="{3C725641-1F09-48EA-93EF-172880E69B06}" type="pres">
      <dgm:prSet presAssocID="{4CE14CAB-ED5D-498F-931B-95AE112DC5A9}" presName="negativeSpace" presStyleCnt="0"/>
      <dgm:spPr/>
    </dgm:pt>
    <dgm:pt modelId="{23F60D90-E462-4D54-A5DF-B27DAC3949E1}" type="pres">
      <dgm:prSet presAssocID="{4CE14CAB-ED5D-498F-931B-95AE112DC5A9}" presName="childText" presStyleLbl="conFgAcc1" presStyleIdx="0" presStyleCnt="6">
        <dgm:presLayoutVars>
          <dgm:bulletEnabled val="1"/>
        </dgm:presLayoutVars>
      </dgm:prSet>
      <dgm:spPr/>
      <dgm:t>
        <a:bodyPr/>
        <a:lstStyle/>
        <a:p>
          <a:endParaRPr lang="id-ID"/>
        </a:p>
      </dgm:t>
    </dgm:pt>
    <dgm:pt modelId="{EB8E16F8-FC42-4167-A6FB-E57D4CFE57DB}" type="pres">
      <dgm:prSet presAssocID="{DA68B688-B368-4F68-AFAF-FFF4A2C228D1}" presName="spaceBetweenRectangles" presStyleCnt="0"/>
      <dgm:spPr/>
    </dgm:pt>
    <dgm:pt modelId="{07DC471B-6AB2-407F-8E2C-D8E1E5594367}" type="pres">
      <dgm:prSet presAssocID="{BA3C4C95-5221-484E-AF88-9160115DB3CD}" presName="parentLin" presStyleCnt="0"/>
      <dgm:spPr/>
    </dgm:pt>
    <dgm:pt modelId="{77CEC4CB-020C-4B94-8E74-EE256A72FCBC}" type="pres">
      <dgm:prSet presAssocID="{BA3C4C95-5221-484E-AF88-9160115DB3CD}" presName="parentLeftMargin" presStyleLbl="node1" presStyleIdx="0" presStyleCnt="6"/>
      <dgm:spPr/>
      <dgm:t>
        <a:bodyPr/>
        <a:lstStyle/>
        <a:p>
          <a:endParaRPr lang="id-ID"/>
        </a:p>
      </dgm:t>
    </dgm:pt>
    <dgm:pt modelId="{C14EE33E-514B-4FA9-BC02-334606E5BFC5}" type="pres">
      <dgm:prSet presAssocID="{BA3C4C95-5221-484E-AF88-9160115DB3CD}" presName="parentText" presStyleLbl="node1" presStyleIdx="1" presStyleCnt="6" custScaleX="124247" custScaleY="127463">
        <dgm:presLayoutVars>
          <dgm:chMax val="0"/>
          <dgm:bulletEnabled val="1"/>
        </dgm:presLayoutVars>
      </dgm:prSet>
      <dgm:spPr/>
      <dgm:t>
        <a:bodyPr/>
        <a:lstStyle/>
        <a:p>
          <a:endParaRPr lang="id-ID"/>
        </a:p>
      </dgm:t>
    </dgm:pt>
    <dgm:pt modelId="{5F0749D0-F5FC-415B-A853-086429B826C9}" type="pres">
      <dgm:prSet presAssocID="{BA3C4C95-5221-484E-AF88-9160115DB3CD}" presName="negativeSpace" presStyleCnt="0"/>
      <dgm:spPr/>
    </dgm:pt>
    <dgm:pt modelId="{99E2A825-F322-4536-8866-F1A586650976}" type="pres">
      <dgm:prSet presAssocID="{BA3C4C95-5221-484E-AF88-9160115DB3CD}" presName="childText" presStyleLbl="conFgAcc1" presStyleIdx="1" presStyleCnt="6">
        <dgm:presLayoutVars>
          <dgm:bulletEnabled val="1"/>
        </dgm:presLayoutVars>
      </dgm:prSet>
      <dgm:spPr/>
      <dgm:t>
        <a:bodyPr/>
        <a:lstStyle/>
        <a:p>
          <a:endParaRPr lang="id-ID"/>
        </a:p>
      </dgm:t>
    </dgm:pt>
    <dgm:pt modelId="{FFC5ACAF-F384-4669-88E8-C34753DD1FAA}" type="pres">
      <dgm:prSet presAssocID="{579F3EEE-7933-460A-9ECB-CBC85C987372}" presName="spaceBetweenRectangles" presStyleCnt="0"/>
      <dgm:spPr/>
    </dgm:pt>
    <dgm:pt modelId="{0B7CE673-16D9-4E8E-8779-89B975B8D9BF}" type="pres">
      <dgm:prSet presAssocID="{61178BDE-261D-482D-AAB7-794956592F1D}" presName="parentLin" presStyleCnt="0"/>
      <dgm:spPr/>
    </dgm:pt>
    <dgm:pt modelId="{C54453CB-A93B-4CEF-8A56-6AAB57AFD8E2}" type="pres">
      <dgm:prSet presAssocID="{61178BDE-261D-482D-AAB7-794956592F1D}" presName="parentLeftMargin" presStyleLbl="node1" presStyleIdx="1" presStyleCnt="6"/>
      <dgm:spPr/>
      <dgm:t>
        <a:bodyPr/>
        <a:lstStyle/>
        <a:p>
          <a:endParaRPr lang="id-ID"/>
        </a:p>
      </dgm:t>
    </dgm:pt>
    <dgm:pt modelId="{93C6A3B3-99A2-45B5-884A-A8C62636E405}" type="pres">
      <dgm:prSet presAssocID="{61178BDE-261D-482D-AAB7-794956592F1D}" presName="parentText" presStyleLbl="node1" presStyleIdx="2" presStyleCnt="6" custScaleX="124247" custScaleY="127463">
        <dgm:presLayoutVars>
          <dgm:chMax val="0"/>
          <dgm:bulletEnabled val="1"/>
        </dgm:presLayoutVars>
      </dgm:prSet>
      <dgm:spPr/>
      <dgm:t>
        <a:bodyPr/>
        <a:lstStyle/>
        <a:p>
          <a:endParaRPr lang="id-ID"/>
        </a:p>
      </dgm:t>
    </dgm:pt>
    <dgm:pt modelId="{4B304A13-52F3-4342-AD19-C4B49F179AB2}" type="pres">
      <dgm:prSet presAssocID="{61178BDE-261D-482D-AAB7-794956592F1D}" presName="negativeSpace" presStyleCnt="0"/>
      <dgm:spPr/>
    </dgm:pt>
    <dgm:pt modelId="{2F6F521E-6E2A-430C-8279-9D7D0AC7F69A}" type="pres">
      <dgm:prSet presAssocID="{61178BDE-261D-482D-AAB7-794956592F1D}" presName="childText" presStyleLbl="conFgAcc1" presStyleIdx="2" presStyleCnt="6">
        <dgm:presLayoutVars>
          <dgm:bulletEnabled val="1"/>
        </dgm:presLayoutVars>
      </dgm:prSet>
      <dgm:spPr/>
      <dgm:t>
        <a:bodyPr/>
        <a:lstStyle/>
        <a:p>
          <a:endParaRPr lang="id-ID"/>
        </a:p>
      </dgm:t>
    </dgm:pt>
    <dgm:pt modelId="{A5649D41-B8E3-4178-A221-AC438D79B4FF}" type="pres">
      <dgm:prSet presAssocID="{2B1B8DDE-2F18-4AE4-9358-7EA4659257E9}" presName="spaceBetweenRectangles" presStyleCnt="0"/>
      <dgm:spPr/>
    </dgm:pt>
    <dgm:pt modelId="{A776AA70-BA85-4012-BB62-5A83AF0461EA}" type="pres">
      <dgm:prSet presAssocID="{4FF4F1FB-28CC-4F97-8A64-04E6A0FAAE7E}" presName="parentLin" presStyleCnt="0"/>
      <dgm:spPr/>
    </dgm:pt>
    <dgm:pt modelId="{CD6D02C8-EA2A-44F5-9514-D2C1CCCBD615}" type="pres">
      <dgm:prSet presAssocID="{4FF4F1FB-28CC-4F97-8A64-04E6A0FAAE7E}" presName="parentLeftMargin" presStyleLbl="node1" presStyleIdx="2" presStyleCnt="6"/>
      <dgm:spPr/>
      <dgm:t>
        <a:bodyPr/>
        <a:lstStyle/>
        <a:p>
          <a:endParaRPr lang="id-ID"/>
        </a:p>
      </dgm:t>
    </dgm:pt>
    <dgm:pt modelId="{1D995CCB-9430-46D6-B91B-B60315DD98C9}" type="pres">
      <dgm:prSet presAssocID="{4FF4F1FB-28CC-4F97-8A64-04E6A0FAAE7E}" presName="parentText" presStyleLbl="node1" presStyleIdx="3" presStyleCnt="6" custScaleX="124247" custScaleY="127463">
        <dgm:presLayoutVars>
          <dgm:chMax val="0"/>
          <dgm:bulletEnabled val="1"/>
        </dgm:presLayoutVars>
      </dgm:prSet>
      <dgm:spPr/>
      <dgm:t>
        <a:bodyPr/>
        <a:lstStyle/>
        <a:p>
          <a:endParaRPr lang="id-ID"/>
        </a:p>
      </dgm:t>
    </dgm:pt>
    <dgm:pt modelId="{E497AAD4-ECBD-4C9C-91B2-E5D4A5387E67}" type="pres">
      <dgm:prSet presAssocID="{4FF4F1FB-28CC-4F97-8A64-04E6A0FAAE7E}" presName="negativeSpace" presStyleCnt="0"/>
      <dgm:spPr/>
    </dgm:pt>
    <dgm:pt modelId="{3D931931-C8BB-495D-84F2-C8C00D538E17}" type="pres">
      <dgm:prSet presAssocID="{4FF4F1FB-28CC-4F97-8A64-04E6A0FAAE7E}" presName="childText" presStyleLbl="conFgAcc1" presStyleIdx="3" presStyleCnt="6">
        <dgm:presLayoutVars>
          <dgm:bulletEnabled val="1"/>
        </dgm:presLayoutVars>
      </dgm:prSet>
      <dgm:spPr/>
      <dgm:t>
        <a:bodyPr/>
        <a:lstStyle/>
        <a:p>
          <a:endParaRPr lang="id-ID"/>
        </a:p>
      </dgm:t>
    </dgm:pt>
    <dgm:pt modelId="{464F279B-DCAD-4DEB-972D-B64EB449063F}" type="pres">
      <dgm:prSet presAssocID="{B0B89E13-C71C-4A37-9C80-E881D36CE193}" presName="spaceBetweenRectangles" presStyleCnt="0"/>
      <dgm:spPr/>
    </dgm:pt>
    <dgm:pt modelId="{5087F2EC-CB4F-4D2B-9084-2428528425E3}" type="pres">
      <dgm:prSet presAssocID="{591B1365-23D7-41AC-80A9-A54887AFF2C2}" presName="parentLin" presStyleCnt="0"/>
      <dgm:spPr/>
    </dgm:pt>
    <dgm:pt modelId="{B6D2B25E-5958-46ED-9505-0BEF18376EB9}" type="pres">
      <dgm:prSet presAssocID="{591B1365-23D7-41AC-80A9-A54887AFF2C2}" presName="parentLeftMargin" presStyleLbl="node1" presStyleIdx="3" presStyleCnt="6"/>
      <dgm:spPr/>
      <dgm:t>
        <a:bodyPr/>
        <a:lstStyle/>
        <a:p>
          <a:endParaRPr lang="id-ID"/>
        </a:p>
      </dgm:t>
    </dgm:pt>
    <dgm:pt modelId="{59DBBF39-61DB-442F-8A21-7F6CE1742115}" type="pres">
      <dgm:prSet presAssocID="{591B1365-23D7-41AC-80A9-A54887AFF2C2}" presName="parentText" presStyleLbl="node1" presStyleIdx="4" presStyleCnt="6" custScaleX="124247" custScaleY="127463">
        <dgm:presLayoutVars>
          <dgm:chMax val="0"/>
          <dgm:bulletEnabled val="1"/>
        </dgm:presLayoutVars>
      </dgm:prSet>
      <dgm:spPr/>
      <dgm:t>
        <a:bodyPr/>
        <a:lstStyle/>
        <a:p>
          <a:endParaRPr lang="id-ID"/>
        </a:p>
      </dgm:t>
    </dgm:pt>
    <dgm:pt modelId="{C43165A7-7D60-4ACA-83A6-D0C54E2E64A7}" type="pres">
      <dgm:prSet presAssocID="{591B1365-23D7-41AC-80A9-A54887AFF2C2}" presName="negativeSpace" presStyleCnt="0"/>
      <dgm:spPr/>
    </dgm:pt>
    <dgm:pt modelId="{020C5982-A3D3-46B9-8692-A29AF4DF719F}" type="pres">
      <dgm:prSet presAssocID="{591B1365-23D7-41AC-80A9-A54887AFF2C2}" presName="childText" presStyleLbl="conFgAcc1" presStyleIdx="4" presStyleCnt="6">
        <dgm:presLayoutVars>
          <dgm:bulletEnabled val="1"/>
        </dgm:presLayoutVars>
      </dgm:prSet>
      <dgm:spPr>
        <a:xfrm>
          <a:off x="0" y="4339826"/>
          <a:ext cx="8305800" cy="226800"/>
        </a:xfrm>
        <a:prstGeom prst="rect">
          <a:avLst/>
        </a:prstGeom>
        <a:solidFill>
          <a:sysClr val="window" lastClr="FFFFFF">
            <a:alpha val="90000"/>
            <a:hueOff val="0"/>
            <a:satOff val="0"/>
            <a:lumOff val="0"/>
            <a:alphaOff val="0"/>
          </a:sysClr>
        </a:solidFill>
        <a:ln w="25400" cap="flat" cmpd="sng" algn="ctr">
          <a:solidFill>
            <a:srgbClr val="C0504D">
              <a:hueOff val="3745215"/>
              <a:satOff val="-4671"/>
              <a:lumOff val="1098"/>
              <a:alphaOff val="0"/>
            </a:srgbClr>
          </a:solidFill>
          <a:prstDash val="solid"/>
        </a:ln>
        <a:effectLst/>
      </dgm:spPr>
    </dgm:pt>
    <dgm:pt modelId="{9A391391-7E31-4007-988F-59BB8D008E16}" type="pres">
      <dgm:prSet presAssocID="{DF497148-EAFD-4F2D-9F17-8E9E23B6E651}" presName="spaceBetweenRectangles" presStyleCnt="0"/>
      <dgm:spPr/>
    </dgm:pt>
    <dgm:pt modelId="{87E4F9EF-F2B0-426D-97D5-FB23AF61BFA5}" type="pres">
      <dgm:prSet presAssocID="{C8520472-330A-4A5D-8A88-B902529D66E7}" presName="parentLin" presStyleCnt="0"/>
      <dgm:spPr/>
    </dgm:pt>
    <dgm:pt modelId="{193BE1CD-6D69-4D70-B8F5-17DDFC1B28D6}" type="pres">
      <dgm:prSet presAssocID="{C8520472-330A-4A5D-8A88-B902529D66E7}" presName="parentLeftMargin" presStyleLbl="node1" presStyleIdx="4" presStyleCnt="6"/>
      <dgm:spPr/>
      <dgm:t>
        <a:bodyPr/>
        <a:lstStyle/>
        <a:p>
          <a:endParaRPr lang="id-ID"/>
        </a:p>
      </dgm:t>
    </dgm:pt>
    <dgm:pt modelId="{E93394DC-92C0-480C-A455-E0A058DE32EA}" type="pres">
      <dgm:prSet presAssocID="{C8520472-330A-4A5D-8A88-B902529D66E7}" presName="parentText" presStyleLbl="node1" presStyleIdx="5" presStyleCnt="6" custScaleX="124246" custScaleY="135355">
        <dgm:presLayoutVars>
          <dgm:chMax val="0"/>
          <dgm:bulletEnabled val="1"/>
        </dgm:presLayoutVars>
      </dgm:prSet>
      <dgm:spPr/>
      <dgm:t>
        <a:bodyPr/>
        <a:lstStyle/>
        <a:p>
          <a:endParaRPr lang="id-ID"/>
        </a:p>
      </dgm:t>
    </dgm:pt>
    <dgm:pt modelId="{C215590B-CEBC-4561-AB29-1ADDCD725416}" type="pres">
      <dgm:prSet presAssocID="{C8520472-330A-4A5D-8A88-B902529D66E7}" presName="negativeSpace" presStyleCnt="0"/>
      <dgm:spPr/>
    </dgm:pt>
    <dgm:pt modelId="{B3C1BB67-60B0-4759-88C5-5370EF35143D}" type="pres">
      <dgm:prSet presAssocID="{C8520472-330A-4A5D-8A88-B902529D66E7}" presName="childText" presStyleLbl="conFgAcc1" presStyleIdx="5" presStyleCnt="6">
        <dgm:presLayoutVars>
          <dgm:bulletEnabled val="1"/>
        </dgm:presLayoutVars>
      </dgm:prSet>
      <dgm:spPr>
        <a:xfrm>
          <a:off x="0" y="4841997"/>
          <a:ext cx="8305800" cy="226800"/>
        </a:xfrm>
        <a:prstGeom prst="rect">
          <a:avLst/>
        </a:prstGeom>
        <a:solidFill>
          <a:sysClr val="window" lastClr="FFFFFF">
            <a:alpha val="90000"/>
            <a:hueOff val="0"/>
            <a:satOff val="0"/>
            <a:lumOff val="0"/>
            <a:alphaOff val="0"/>
          </a:sysClr>
        </a:solidFill>
        <a:ln w="25400" cap="flat" cmpd="sng" algn="ctr">
          <a:solidFill>
            <a:srgbClr val="C0504D">
              <a:hueOff val="4681519"/>
              <a:satOff val="-5839"/>
              <a:lumOff val="1373"/>
              <a:alphaOff val="0"/>
            </a:srgbClr>
          </a:solidFill>
          <a:prstDash val="solid"/>
        </a:ln>
        <a:effectLst/>
      </dgm:spPr>
    </dgm:pt>
  </dgm:ptLst>
  <dgm:cxnLst>
    <dgm:cxn modelId="{99A9397F-C9ED-4265-8E0E-9FF956496851}" type="presOf" srcId="{4CE14CAB-ED5D-498F-931B-95AE112DC5A9}" destId="{E2BE70AC-8A5A-41FC-98E2-B63B61B40C85}" srcOrd="0" destOrd="0" presId="urn:microsoft.com/office/officeart/2005/8/layout/list1"/>
    <dgm:cxn modelId="{80CC5A96-2D42-4262-9C1F-5529D1B5A2CB}" type="presOf" srcId="{E450EE06-303E-43A5-B046-69A5B9CA65BC}" destId="{3D931931-C8BB-495D-84F2-C8C00D538E17}" srcOrd="0" destOrd="0" presId="urn:microsoft.com/office/officeart/2005/8/layout/list1"/>
    <dgm:cxn modelId="{B1CE85C6-E46E-453C-93AA-4484B02A9C75}" type="presOf" srcId="{04512964-C516-4056-85CE-94519344B8E4}" destId="{A49C1D51-CF10-4363-9013-EFCC0E299C1E}" srcOrd="0" destOrd="0" presId="urn:microsoft.com/office/officeart/2005/8/layout/list1"/>
    <dgm:cxn modelId="{F4C3AB50-DB0B-4B2E-BB45-F05CCD62B2EF}" type="presOf" srcId="{4FF4F1FB-28CC-4F97-8A64-04E6A0FAAE7E}" destId="{CD6D02C8-EA2A-44F5-9514-D2C1CCCBD615}" srcOrd="0" destOrd="0" presId="urn:microsoft.com/office/officeart/2005/8/layout/list1"/>
    <dgm:cxn modelId="{22241AB4-E142-4EF2-B79F-E1CE923F8290}" srcId="{04512964-C516-4056-85CE-94519344B8E4}" destId="{BA3C4C95-5221-484E-AF88-9160115DB3CD}" srcOrd="1" destOrd="0" parTransId="{8C5986C8-0FB9-49CC-AB78-68D2F7FDBBCE}" sibTransId="{579F3EEE-7933-460A-9ECB-CBC85C987372}"/>
    <dgm:cxn modelId="{D6018129-529A-4E79-AAB7-1DA593EF5904}" type="presOf" srcId="{4FF4F1FB-28CC-4F97-8A64-04E6A0FAAE7E}" destId="{1D995CCB-9430-46D6-B91B-B60315DD98C9}" srcOrd="1" destOrd="0" presId="urn:microsoft.com/office/officeart/2005/8/layout/list1"/>
    <dgm:cxn modelId="{7B324BA9-170D-48AF-BD30-217260B6E3C0}" srcId="{04512964-C516-4056-85CE-94519344B8E4}" destId="{591B1365-23D7-41AC-80A9-A54887AFF2C2}" srcOrd="4" destOrd="0" parTransId="{EEB58F2A-7780-4708-9466-0C61702931BE}" sibTransId="{DF497148-EAFD-4F2D-9F17-8E9E23B6E651}"/>
    <dgm:cxn modelId="{8BF96FB7-8E6E-4F40-8A36-F1AED47FA9CD}" srcId="{04512964-C516-4056-85CE-94519344B8E4}" destId="{4FF4F1FB-28CC-4F97-8A64-04E6A0FAAE7E}" srcOrd="3" destOrd="0" parTransId="{C060E246-33DA-4E4F-929D-B9BF11E82068}" sibTransId="{B0B89E13-C71C-4A37-9C80-E881D36CE193}"/>
    <dgm:cxn modelId="{87974DCE-9490-4F2A-9E53-29E9A73CD424}" srcId="{04512964-C516-4056-85CE-94519344B8E4}" destId="{C8520472-330A-4A5D-8A88-B902529D66E7}" srcOrd="5" destOrd="0" parTransId="{351D5B5B-7216-49EF-A856-DF32D6D022DB}" sibTransId="{6BFE51C9-DA35-405A-A3B8-4E6DC87ECD6E}"/>
    <dgm:cxn modelId="{27B2C4FD-A7A0-42A0-B5EE-1052E7659930}" type="presOf" srcId="{591B1365-23D7-41AC-80A9-A54887AFF2C2}" destId="{B6D2B25E-5958-46ED-9505-0BEF18376EB9}" srcOrd="0" destOrd="0" presId="urn:microsoft.com/office/officeart/2005/8/layout/list1"/>
    <dgm:cxn modelId="{C549F830-3E4D-4A73-A12E-AE7DA6D746BB}" type="presOf" srcId="{BA3C4C95-5221-484E-AF88-9160115DB3CD}" destId="{77CEC4CB-020C-4B94-8E74-EE256A72FCBC}" srcOrd="0" destOrd="0" presId="urn:microsoft.com/office/officeart/2005/8/layout/list1"/>
    <dgm:cxn modelId="{AFF6C339-2E18-4799-B9E6-EBC1766BB333}" type="presOf" srcId="{BA3C4C95-5221-484E-AF88-9160115DB3CD}" destId="{C14EE33E-514B-4FA9-BC02-334606E5BFC5}" srcOrd="1" destOrd="0" presId="urn:microsoft.com/office/officeart/2005/8/layout/list1"/>
    <dgm:cxn modelId="{92BD1B21-EEAD-401C-A829-89E0A2F4540D}" srcId="{4FF4F1FB-28CC-4F97-8A64-04E6A0FAAE7E}" destId="{E450EE06-303E-43A5-B046-69A5B9CA65BC}" srcOrd="0" destOrd="0" parTransId="{47D918C3-FDD8-4E76-A81C-43E1C9762687}" sibTransId="{8C8E0CC5-9041-4F5F-9F0D-1F8187F706B6}"/>
    <dgm:cxn modelId="{E60D56B0-2883-42FE-8386-40620B62AA02}" type="presOf" srcId="{61178BDE-261D-482D-AAB7-794956592F1D}" destId="{C54453CB-A93B-4CEF-8A56-6AAB57AFD8E2}" srcOrd="0" destOrd="0" presId="urn:microsoft.com/office/officeart/2005/8/layout/list1"/>
    <dgm:cxn modelId="{31FDE619-7FE3-41B5-8FA5-217F53E4C3F6}" srcId="{04512964-C516-4056-85CE-94519344B8E4}" destId="{61178BDE-261D-482D-AAB7-794956592F1D}" srcOrd="2" destOrd="0" parTransId="{083D9189-BB52-4A16-B6C1-DDC3120AEA2A}" sibTransId="{2B1B8DDE-2F18-4AE4-9358-7EA4659257E9}"/>
    <dgm:cxn modelId="{A619E969-7633-47FB-BEF5-3AC6089CE363}" srcId="{BA3C4C95-5221-484E-AF88-9160115DB3CD}" destId="{8ADC585A-811F-46FC-A940-79398F4A8422}" srcOrd="0" destOrd="0" parTransId="{FCDC073E-A357-4AF2-8F46-5785BF7B81EA}" sibTransId="{5927F21A-DEBB-41FD-A39C-9E745EA776B1}"/>
    <dgm:cxn modelId="{7FD7A2A8-858B-4117-9A01-9E403177B2B4}" type="presOf" srcId="{DAAF143C-E3DA-46A4-B4BE-E49E3CC7BEDD}" destId="{23F60D90-E462-4D54-A5DF-B27DAC3949E1}" srcOrd="0" destOrd="0" presId="urn:microsoft.com/office/officeart/2005/8/layout/list1"/>
    <dgm:cxn modelId="{FBBAD7AE-ED3B-42CA-BB4C-28D7723F9450}" type="presOf" srcId="{C8520472-330A-4A5D-8A88-B902529D66E7}" destId="{E93394DC-92C0-480C-A455-E0A058DE32EA}" srcOrd="1" destOrd="0" presId="urn:microsoft.com/office/officeart/2005/8/layout/list1"/>
    <dgm:cxn modelId="{35F72334-0EEE-4F9B-AB30-66116DE455B7}" type="presOf" srcId="{4CE14CAB-ED5D-498F-931B-95AE112DC5A9}" destId="{8E3EB31F-4292-498F-9434-D4B2267008F6}" srcOrd="1" destOrd="0" presId="urn:microsoft.com/office/officeart/2005/8/layout/list1"/>
    <dgm:cxn modelId="{3D5FD79B-8398-4A33-8B06-1C775000E0C0}" type="presOf" srcId="{591B1365-23D7-41AC-80A9-A54887AFF2C2}" destId="{59DBBF39-61DB-442F-8A21-7F6CE1742115}" srcOrd="1" destOrd="0" presId="urn:microsoft.com/office/officeart/2005/8/layout/list1"/>
    <dgm:cxn modelId="{879D5F06-9CE9-4C6D-ACA8-EC8FF9F72A6F}" srcId="{4CE14CAB-ED5D-498F-931B-95AE112DC5A9}" destId="{DAAF143C-E3DA-46A4-B4BE-E49E3CC7BEDD}" srcOrd="0" destOrd="0" parTransId="{EE707B74-4B5D-4080-818C-948C30CA333A}" sibTransId="{1A5F2FF7-CEF9-43AB-BF8F-2B44AB985086}"/>
    <dgm:cxn modelId="{05B2CD98-515A-4C97-908B-07B894259823}" type="presOf" srcId="{61178BDE-261D-482D-AAB7-794956592F1D}" destId="{93C6A3B3-99A2-45B5-884A-A8C62636E405}" srcOrd="1" destOrd="0" presId="urn:microsoft.com/office/officeart/2005/8/layout/list1"/>
    <dgm:cxn modelId="{83BBA3B8-B17C-40C5-AD17-2DDF8C08A790}" srcId="{04512964-C516-4056-85CE-94519344B8E4}" destId="{4CE14CAB-ED5D-498F-931B-95AE112DC5A9}" srcOrd="0" destOrd="0" parTransId="{3F87D77F-8538-4749-990A-623B9214B88B}" sibTransId="{DA68B688-B368-4F68-AFAF-FFF4A2C228D1}"/>
    <dgm:cxn modelId="{08082AD9-9A4A-4029-A941-E78F888B3A61}" type="presOf" srcId="{8ADC585A-811F-46FC-A940-79398F4A8422}" destId="{99E2A825-F322-4536-8866-F1A586650976}" srcOrd="0" destOrd="0" presId="urn:microsoft.com/office/officeart/2005/8/layout/list1"/>
    <dgm:cxn modelId="{37FFE694-09A5-4400-882A-D5412DBB373B}" type="presOf" srcId="{C8520472-330A-4A5D-8A88-B902529D66E7}" destId="{193BE1CD-6D69-4D70-B8F5-17DDFC1B28D6}" srcOrd="0" destOrd="0" presId="urn:microsoft.com/office/officeart/2005/8/layout/list1"/>
    <dgm:cxn modelId="{56C39B13-FCE7-40EC-A96D-D5F012F168D3}" srcId="{61178BDE-261D-482D-AAB7-794956592F1D}" destId="{0774F34B-20CC-48FD-A76F-CCCEF3D93C09}" srcOrd="0" destOrd="0" parTransId="{24CE6F36-C726-4377-9662-F8340F65FF7E}" sibTransId="{2145FEDC-DA9E-449D-918E-EC3E98410CE8}"/>
    <dgm:cxn modelId="{25260B63-7E10-42DB-8DCC-7B577B1034CA}" type="presOf" srcId="{0774F34B-20CC-48FD-A76F-CCCEF3D93C09}" destId="{2F6F521E-6E2A-430C-8279-9D7D0AC7F69A}" srcOrd="0" destOrd="0" presId="urn:microsoft.com/office/officeart/2005/8/layout/list1"/>
    <dgm:cxn modelId="{7CCC0F81-823A-4CFB-AF36-0E888D61C1D7}" type="presParOf" srcId="{A49C1D51-CF10-4363-9013-EFCC0E299C1E}" destId="{F42B26E9-A9F1-4691-B2D3-87F81F5F7A2C}" srcOrd="0" destOrd="0" presId="urn:microsoft.com/office/officeart/2005/8/layout/list1"/>
    <dgm:cxn modelId="{608512CF-1C25-420A-B233-44EE133A3738}" type="presParOf" srcId="{F42B26E9-A9F1-4691-B2D3-87F81F5F7A2C}" destId="{E2BE70AC-8A5A-41FC-98E2-B63B61B40C85}" srcOrd="0" destOrd="0" presId="urn:microsoft.com/office/officeart/2005/8/layout/list1"/>
    <dgm:cxn modelId="{78702795-923F-44C6-B490-E47A1BBFF01F}" type="presParOf" srcId="{F42B26E9-A9F1-4691-B2D3-87F81F5F7A2C}" destId="{8E3EB31F-4292-498F-9434-D4B2267008F6}" srcOrd="1" destOrd="0" presId="urn:microsoft.com/office/officeart/2005/8/layout/list1"/>
    <dgm:cxn modelId="{36586B23-CAF7-497F-BECF-47A096DCDA00}" type="presParOf" srcId="{A49C1D51-CF10-4363-9013-EFCC0E299C1E}" destId="{3C725641-1F09-48EA-93EF-172880E69B06}" srcOrd="1" destOrd="0" presId="urn:microsoft.com/office/officeart/2005/8/layout/list1"/>
    <dgm:cxn modelId="{839E5BF0-BD7B-4D59-8853-4B7976979BC8}" type="presParOf" srcId="{A49C1D51-CF10-4363-9013-EFCC0E299C1E}" destId="{23F60D90-E462-4D54-A5DF-B27DAC3949E1}" srcOrd="2" destOrd="0" presId="urn:microsoft.com/office/officeart/2005/8/layout/list1"/>
    <dgm:cxn modelId="{F95B72A7-8DDC-4DBA-AB87-F43556861FAF}" type="presParOf" srcId="{A49C1D51-CF10-4363-9013-EFCC0E299C1E}" destId="{EB8E16F8-FC42-4167-A6FB-E57D4CFE57DB}" srcOrd="3" destOrd="0" presId="urn:microsoft.com/office/officeart/2005/8/layout/list1"/>
    <dgm:cxn modelId="{34161378-C52B-4BC7-9EA1-68F18C744F1F}" type="presParOf" srcId="{A49C1D51-CF10-4363-9013-EFCC0E299C1E}" destId="{07DC471B-6AB2-407F-8E2C-D8E1E5594367}" srcOrd="4" destOrd="0" presId="urn:microsoft.com/office/officeart/2005/8/layout/list1"/>
    <dgm:cxn modelId="{7DD1BDF3-5C1B-484D-952F-200A61EC028F}" type="presParOf" srcId="{07DC471B-6AB2-407F-8E2C-D8E1E5594367}" destId="{77CEC4CB-020C-4B94-8E74-EE256A72FCBC}" srcOrd="0" destOrd="0" presId="urn:microsoft.com/office/officeart/2005/8/layout/list1"/>
    <dgm:cxn modelId="{56C991AA-E7DF-41E1-B2C4-DDF7DF4297D0}" type="presParOf" srcId="{07DC471B-6AB2-407F-8E2C-D8E1E5594367}" destId="{C14EE33E-514B-4FA9-BC02-334606E5BFC5}" srcOrd="1" destOrd="0" presId="urn:microsoft.com/office/officeart/2005/8/layout/list1"/>
    <dgm:cxn modelId="{F670980A-3FB5-4BD4-AFA0-0CF7E543C82A}" type="presParOf" srcId="{A49C1D51-CF10-4363-9013-EFCC0E299C1E}" destId="{5F0749D0-F5FC-415B-A853-086429B826C9}" srcOrd="5" destOrd="0" presId="urn:microsoft.com/office/officeart/2005/8/layout/list1"/>
    <dgm:cxn modelId="{BC99829B-DBE4-44A0-BF59-159D009EE235}" type="presParOf" srcId="{A49C1D51-CF10-4363-9013-EFCC0E299C1E}" destId="{99E2A825-F322-4536-8866-F1A586650976}" srcOrd="6" destOrd="0" presId="urn:microsoft.com/office/officeart/2005/8/layout/list1"/>
    <dgm:cxn modelId="{64144416-CDFF-479D-8BD1-C665F83B7448}" type="presParOf" srcId="{A49C1D51-CF10-4363-9013-EFCC0E299C1E}" destId="{FFC5ACAF-F384-4669-88E8-C34753DD1FAA}" srcOrd="7" destOrd="0" presId="urn:microsoft.com/office/officeart/2005/8/layout/list1"/>
    <dgm:cxn modelId="{3C7DC96C-4FEE-452B-9808-4BB806E51D00}" type="presParOf" srcId="{A49C1D51-CF10-4363-9013-EFCC0E299C1E}" destId="{0B7CE673-16D9-4E8E-8779-89B975B8D9BF}" srcOrd="8" destOrd="0" presId="urn:microsoft.com/office/officeart/2005/8/layout/list1"/>
    <dgm:cxn modelId="{AEE9B353-4B60-4A83-9EDD-2F51DCE811D9}" type="presParOf" srcId="{0B7CE673-16D9-4E8E-8779-89B975B8D9BF}" destId="{C54453CB-A93B-4CEF-8A56-6AAB57AFD8E2}" srcOrd="0" destOrd="0" presId="urn:microsoft.com/office/officeart/2005/8/layout/list1"/>
    <dgm:cxn modelId="{90C598AC-B1BF-460D-8D94-5E7E7AAAC0E1}" type="presParOf" srcId="{0B7CE673-16D9-4E8E-8779-89B975B8D9BF}" destId="{93C6A3B3-99A2-45B5-884A-A8C62636E405}" srcOrd="1" destOrd="0" presId="urn:microsoft.com/office/officeart/2005/8/layout/list1"/>
    <dgm:cxn modelId="{B161D32E-F6D9-47DA-B559-1C76EE7A8095}" type="presParOf" srcId="{A49C1D51-CF10-4363-9013-EFCC0E299C1E}" destId="{4B304A13-52F3-4342-AD19-C4B49F179AB2}" srcOrd="9" destOrd="0" presId="urn:microsoft.com/office/officeart/2005/8/layout/list1"/>
    <dgm:cxn modelId="{055A8B42-78A9-4B86-A626-792AC434A7FE}" type="presParOf" srcId="{A49C1D51-CF10-4363-9013-EFCC0E299C1E}" destId="{2F6F521E-6E2A-430C-8279-9D7D0AC7F69A}" srcOrd="10" destOrd="0" presId="urn:microsoft.com/office/officeart/2005/8/layout/list1"/>
    <dgm:cxn modelId="{24818B23-9DF7-4479-A4BB-C9972E40004D}" type="presParOf" srcId="{A49C1D51-CF10-4363-9013-EFCC0E299C1E}" destId="{A5649D41-B8E3-4178-A221-AC438D79B4FF}" srcOrd="11" destOrd="0" presId="urn:microsoft.com/office/officeart/2005/8/layout/list1"/>
    <dgm:cxn modelId="{40910B89-F24E-42C0-B427-C8AC6D8FDD0C}" type="presParOf" srcId="{A49C1D51-CF10-4363-9013-EFCC0E299C1E}" destId="{A776AA70-BA85-4012-BB62-5A83AF0461EA}" srcOrd="12" destOrd="0" presId="urn:microsoft.com/office/officeart/2005/8/layout/list1"/>
    <dgm:cxn modelId="{D5FABA38-81A8-4BF7-B855-A0BDF39C784F}" type="presParOf" srcId="{A776AA70-BA85-4012-BB62-5A83AF0461EA}" destId="{CD6D02C8-EA2A-44F5-9514-D2C1CCCBD615}" srcOrd="0" destOrd="0" presId="urn:microsoft.com/office/officeart/2005/8/layout/list1"/>
    <dgm:cxn modelId="{F1B3A79A-EBF7-4E62-81F7-168A14EF0020}" type="presParOf" srcId="{A776AA70-BA85-4012-BB62-5A83AF0461EA}" destId="{1D995CCB-9430-46D6-B91B-B60315DD98C9}" srcOrd="1" destOrd="0" presId="urn:microsoft.com/office/officeart/2005/8/layout/list1"/>
    <dgm:cxn modelId="{D3D65F5C-7584-4531-9525-8CDD754636AD}" type="presParOf" srcId="{A49C1D51-CF10-4363-9013-EFCC0E299C1E}" destId="{E497AAD4-ECBD-4C9C-91B2-E5D4A5387E67}" srcOrd="13" destOrd="0" presId="urn:microsoft.com/office/officeart/2005/8/layout/list1"/>
    <dgm:cxn modelId="{F3A725BD-85D3-4A1E-9536-6F53029C8402}" type="presParOf" srcId="{A49C1D51-CF10-4363-9013-EFCC0E299C1E}" destId="{3D931931-C8BB-495D-84F2-C8C00D538E17}" srcOrd="14" destOrd="0" presId="urn:microsoft.com/office/officeart/2005/8/layout/list1"/>
    <dgm:cxn modelId="{C92A0B10-2661-4ED0-9C37-B7F9A6E1D1CD}" type="presParOf" srcId="{A49C1D51-CF10-4363-9013-EFCC0E299C1E}" destId="{464F279B-DCAD-4DEB-972D-B64EB449063F}" srcOrd="15" destOrd="0" presId="urn:microsoft.com/office/officeart/2005/8/layout/list1"/>
    <dgm:cxn modelId="{4B44D0A0-2177-4FD4-B94A-1FE379C57DDE}" type="presParOf" srcId="{A49C1D51-CF10-4363-9013-EFCC0E299C1E}" destId="{5087F2EC-CB4F-4D2B-9084-2428528425E3}" srcOrd="16" destOrd="0" presId="urn:microsoft.com/office/officeart/2005/8/layout/list1"/>
    <dgm:cxn modelId="{16D3D574-C53C-4555-BE83-3BF151B0A379}" type="presParOf" srcId="{5087F2EC-CB4F-4D2B-9084-2428528425E3}" destId="{B6D2B25E-5958-46ED-9505-0BEF18376EB9}" srcOrd="0" destOrd="0" presId="urn:microsoft.com/office/officeart/2005/8/layout/list1"/>
    <dgm:cxn modelId="{10D2EE04-5D22-4A47-8B68-D24ECE7936B9}" type="presParOf" srcId="{5087F2EC-CB4F-4D2B-9084-2428528425E3}" destId="{59DBBF39-61DB-442F-8A21-7F6CE1742115}" srcOrd="1" destOrd="0" presId="urn:microsoft.com/office/officeart/2005/8/layout/list1"/>
    <dgm:cxn modelId="{D6635FB2-400F-4A6E-BD7B-D60D73645C8F}" type="presParOf" srcId="{A49C1D51-CF10-4363-9013-EFCC0E299C1E}" destId="{C43165A7-7D60-4ACA-83A6-D0C54E2E64A7}" srcOrd="17" destOrd="0" presId="urn:microsoft.com/office/officeart/2005/8/layout/list1"/>
    <dgm:cxn modelId="{3A35228A-1DD4-4DC4-8052-DD8267B351FC}" type="presParOf" srcId="{A49C1D51-CF10-4363-9013-EFCC0E299C1E}" destId="{020C5982-A3D3-46B9-8692-A29AF4DF719F}" srcOrd="18" destOrd="0" presId="urn:microsoft.com/office/officeart/2005/8/layout/list1"/>
    <dgm:cxn modelId="{6E30312F-5905-46D4-8E23-D4590C3C6311}" type="presParOf" srcId="{A49C1D51-CF10-4363-9013-EFCC0E299C1E}" destId="{9A391391-7E31-4007-988F-59BB8D008E16}" srcOrd="19" destOrd="0" presId="urn:microsoft.com/office/officeart/2005/8/layout/list1"/>
    <dgm:cxn modelId="{0B34E853-FD10-474B-8459-15DDB873E546}" type="presParOf" srcId="{A49C1D51-CF10-4363-9013-EFCC0E299C1E}" destId="{87E4F9EF-F2B0-426D-97D5-FB23AF61BFA5}" srcOrd="20" destOrd="0" presId="urn:microsoft.com/office/officeart/2005/8/layout/list1"/>
    <dgm:cxn modelId="{79CDFE66-5921-47EA-AF94-1DBA3100343A}" type="presParOf" srcId="{87E4F9EF-F2B0-426D-97D5-FB23AF61BFA5}" destId="{193BE1CD-6D69-4D70-B8F5-17DDFC1B28D6}" srcOrd="0" destOrd="0" presId="urn:microsoft.com/office/officeart/2005/8/layout/list1"/>
    <dgm:cxn modelId="{6B492AA9-795C-423F-969B-4F343BAF0193}" type="presParOf" srcId="{87E4F9EF-F2B0-426D-97D5-FB23AF61BFA5}" destId="{E93394DC-92C0-480C-A455-E0A058DE32EA}" srcOrd="1" destOrd="0" presId="urn:microsoft.com/office/officeart/2005/8/layout/list1"/>
    <dgm:cxn modelId="{1785A730-F0D1-414D-97B1-3DFE3074DC08}" type="presParOf" srcId="{A49C1D51-CF10-4363-9013-EFCC0E299C1E}" destId="{C215590B-CEBC-4561-AB29-1ADDCD725416}" srcOrd="21" destOrd="0" presId="urn:microsoft.com/office/officeart/2005/8/layout/list1"/>
    <dgm:cxn modelId="{FD486815-8686-4B53-9F48-43025F9F8FCB}" type="presParOf" srcId="{A49C1D51-CF10-4363-9013-EFCC0E299C1E}" destId="{B3C1BB67-60B0-4759-88C5-5370EF35143D}" srcOrd="2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CF22675-8993-4667-8200-1FD568F5B544}"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8BFA49D7-F1AD-47E7-B891-686FAD1CEFB1}">
      <dgm:prSet phldrT="[Text]" custT="1"/>
      <dgm:spPr>
        <a:xfrm>
          <a:off x="448732" y="91339"/>
          <a:ext cx="7149816" cy="590400"/>
        </a:xfr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Aft>
              <a:spcPts val="0"/>
            </a:spcAft>
            <a:buNone/>
          </a:pPr>
          <a:r>
            <a:rPr lang="en-US" sz="2000" dirty="0">
              <a:solidFill>
                <a:schemeClr val="bg1"/>
              </a:solidFill>
              <a:latin typeface="Arial Black" panose="020B0A04020102020204" pitchFamily="34" charset="0"/>
              <a:ea typeface="+mn-ea"/>
              <a:cs typeface="Arial" panose="020B0604020202020204" pitchFamily="34" charset="0"/>
            </a:rPr>
            <a:t>1.</a:t>
          </a:r>
        </a:p>
        <a:p>
          <a:pPr>
            <a:spcAft>
              <a:spcPts val="0"/>
            </a:spcAft>
            <a:buNone/>
          </a:pPr>
          <a:r>
            <a:rPr lang="en-US" sz="2000" dirty="0" err="1">
              <a:solidFill>
                <a:sysClr val="window" lastClr="FFFFFF"/>
              </a:solidFill>
              <a:latin typeface="Arial" panose="020B0604020202020204" pitchFamily="34" charset="0"/>
              <a:ea typeface="+mn-ea"/>
              <a:cs typeface="Arial" panose="020B0604020202020204" pitchFamily="34" charset="0"/>
            </a:rPr>
            <a:t>Mengidentifikasi</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kontrak</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dengan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pelanggan</a:t>
          </a:r>
          <a:r>
            <a:rPr lang="en-US" sz="2000" dirty="0">
              <a:solidFill>
                <a:sysClr val="window" lastClr="FFFFFF"/>
              </a:solidFill>
              <a:latin typeface="Arial" panose="020B0604020202020204" pitchFamily="34" charset="0"/>
              <a:ea typeface="+mn-ea"/>
              <a:cs typeface="Arial" panose="020B0604020202020204" pitchFamily="34" charset="0"/>
            </a:rPr>
            <a:t> ; </a:t>
          </a:r>
          <a:endParaRPr lang="en-US" sz="2000" dirty="0">
            <a:latin typeface="Arial" panose="020B0604020202020204" pitchFamily="34" charset="0"/>
            <a:cs typeface="Arial" panose="020B0604020202020204" pitchFamily="34" charset="0"/>
          </a:endParaRPr>
        </a:p>
      </dgm:t>
    </dgm:pt>
    <dgm:pt modelId="{33BFB361-691E-4159-9D9D-040BF1C4B126}" type="parTrans" cxnId="{B3A1DFEE-5BE8-4E16-88AD-1BB8682E1EB1}">
      <dgm:prSet/>
      <dgm:spPr/>
      <dgm:t>
        <a:bodyPr/>
        <a:lstStyle/>
        <a:p>
          <a:endParaRPr lang="en-US" sz="2000">
            <a:latin typeface="Arial" panose="020B0604020202020204" pitchFamily="34" charset="0"/>
            <a:cs typeface="Arial" panose="020B0604020202020204" pitchFamily="34" charset="0"/>
          </a:endParaRPr>
        </a:p>
      </dgm:t>
    </dgm:pt>
    <dgm:pt modelId="{DCC2385C-85E9-4832-8F21-02167F3CB99C}" type="sibTrans" cxnId="{B3A1DFEE-5BE8-4E16-88AD-1BB8682E1EB1}">
      <dgm:prSet custT="1"/>
      <dgm:spPr>
        <a:solidFill>
          <a:srgbClr val="C800C8"/>
        </a:solidFill>
      </dgm:spPr>
      <dgm:t>
        <a:bodyPr/>
        <a:lstStyle/>
        <a:p>
          <a:endParaRPr lang="en-US" sz="2000">
            <a:latin typeface="Arial" panose="020B0604020202020204" pitchFamily="34" charset="0"/>
            <a:cs typeface="Arial" panose="020B0604020202020204" pitchFamily="34" charset="0"/>
          </a:endParaRPr>
        </a:p>
      </dgm:t>
    </dgm:pt>
    <dgm:pt modelId="{2B2BB9A8-EBA8-41F7-93C0-B3DE356348FB}">
      <dgm:prSet phldrT="[Text]" custT="1"/>
      <dgm:spPr>
        <a:xfrm>
          <a:off x="403860" y="998539"/>
          <a:ext cx="7149816" cy="590400"/>
        </a:xfr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Aft>
              <a:spcPts val="0"/>
            </a:spcAft>
            <a:buNone/>
          </a:pPr>
          <a:r>
            <a:rPr lang="en-US" sz="2000" dirty="0">
              <a:solidFill>
                <a:schemeClr val="bg1"/>
              </a:solidFill>
              <a:latin typeface="Arial Black" panose="020B0A04020102020204" pitchFamily="34" charset="0"/>
              <a:ea typeface="+mn-ea"/>
              <a:cs typeface="Arial" panose="020B0604020202020204" pitchFamily="34" charset="0"/>
            </a:rPr>
            <a:t>2.</a:t>
          </a:r>
        </a:p>
        <a:p>
          <a:pPr>
            <a:spcAft>
              <a:spcPts val="0"/>
            </a:spcAft>
            <a:buNone/>
          </a:pP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Mengindentifikasi</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kewajiban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pelaksanaan</a:t>
          </a:r>
          <a:r>
            <a:rPr lang="en-US" sz="2000" dirty="0">
              <a:solidFill>
                <a:sysClr val="window" lastClr="FFFFFF"/>
              </a:solidFill>
              <a:latin typeface="Arial" panose="020B0604020202020204" pitchFamily="34" charset="0"/>
              <a:ea typeface="+mn-ea"/>
              <a:cs typeface="Arial" panose="020B0604020202020204" pitchFamily="34" charset="0"/>
            </a:rPr>
            <a:t>;  </a:t>
          </a:r>
        </a:p>
      </dgm:t>
    </dgm:pt>
    <dgm:pt modelId="{4F9DEBD8-DAF2-45FD-B30B-F623CE025A3D}" type="parTrans" cxnId="{988AC74E-405E-4F56-84FA-5963E5780AC5}">
      <dgm:prSet/>
      <dgm:spPr/>
      <dgm:t>
        <a:bodyPr/>
        <a:lstStyle/>
        <a:p>
          <a:endParaRPr lang="en-US" sz="2000">
            <a:latin typeface="Arial" panose="020B0604020202020204" pitchFamily="34" charset="0"/>
            <a:cs typeface="Arial" panose="020B0604020202020204" pitchFamily="34" charset="0"/>
          </a:endParaRPr>
        </a:p>
      </dgm:t>
    </dgm:pt>
    <dgm:pt modelId="{E000CD8B-6480-4036-B0BE-71B974884BD5}" type="sibTrans" cxnId="{988AC74E-405E-4F56-84FA-5963E5780AC5}">
      <dgm:prSet custT="1"/>
      <dgm:spPr>
        <a:solidFill>
          <a:srgbClr val="C800C8"/>
        </a:solidFill>
      </dgm:spPr>
      <dgm:t>
        <a:bodyPr/>
        <a:lstStyle/>
        <a:p>
          <a:endParaRPr lang="en-US" sz="2000">
            <a:latin typeface="Arial" panose="020B0604020202020204" pitchFamily="34" charset="0"/>
            <a:cs typeface="Arial" panose="020B0604020202020204" pitchFamily="34" charset="0"/>
          </a:endParaRPr>
        </a:p>
      </dgm:t>
    </dgm:pt>
    <dgm:pt modelId="{80B09B55-F877-474A-99C0-6162F79CCA51}">
      <dgm:prSet phldrT="[Text]" custT="1"/>
      <dgm:spPr>
        <a:xfrm>
          <a:off x="403860" y="1905739"/>
          <a:ext cx="7149816" cy="590400"/>
        </a:xfr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Aft>
              <a:spcPts val="0"/>
            </a:spcAft>
            <a:buNone/>
          </a:pPr>
          <a:r>
            <a:rPr lang="en-US" sz="2000" dirty="0">
              <a:solidFill>
                <a:schemeClr val="bg1"/>
              </a:solidFill>
              <a:latin typeface="Arial Black" panose="020B0A04020102020204" pitchFamily="34" charset="0"/>
              <a:ea typeface="+mn-ea"/>
              <a:cs typeface="Arial" panose="020B0604020202020204" pitchFamily="34" charset="0"/>
            </a:rPr>
            <a:t>3.</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Menentukan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harga</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transaksi</a:t>
          </a:r>
          <a:r>
            <a:rPr lang="en-US" sz="2000" dirty="0">
              <a:solidFill>
                <a:sysClr val="window" lastClr="FFFFFF"/>
              </a:solidFill>
              <a:latin typeface="Arial" panose="020B0604020202020204" pitchFamily="34" charset="0"/>
              <a:ea typeface="+mn-ea"/>
              <a:cs typeface="Arial" panose="020B0604020202020204" pitchFamily="34" charset="0"/>
            </a:rPr>
            <a:t>;  </a:t>
          </a:r>
        </a:p>
      </dgm:t>
    </dgm:pt>
    <dgm:pt modelId="{A16E900B-A5DA-476D-B442-789E6C7FC570}" type="parTrans" cxnId="{925A4F59-D58F-4451-9966-7DA28FF753AB}">
      <dgm:prSet/>
      <dgm:spPr/>
      <dgm:t>
        <a:bodyPr/>
        <a:lstStyle/>
        <a:p>
          <a:endParaRPr lang="en-US" sz="2000">
            <a:latin typeface="Arial" panose="020B0604020202020204" pitchFamily="34" charset="0"/>
            <a:cs typeface="Arial" panose="020B0604020202020204" pitchFamily="34" charset="0"/>
          </a:endParaRPr>
        </a:p>
      </dgm:t>
    </dgm:pt>
    <dgm:pt modelId="{F0ED961F-F22A-4176-80D7-3EB8CFC8763D}" type="sibTrans" cxnId="{925A4F59-D58F-4451-9966-7DA28FF753AB}">
      <dgm:prSet custT="1"/>
      <dgm:spPr>
        <a:solidFill>
          <a:srgbClr val="C800C8"/>
        </a:solidFill>
      </dgm:spPr>
      <dgm:t>
        <a:bodyPr/>
        <a:lstStyle/>
        <a:p>
          <a:endParaRPr lang="en-US" sz="2000">
            <a:latin typeface="Arial" panose="020B0604020202020204" pitchFamily="34" charset="0"/>
            <a:cs typeface="Arial" panose="020B0604020202020204" pitchFamily="34" charset="0"/>
          </a:endParaRPr>
        </a:p>
      </dgm:t>
    </dgm:pt>
    <dgm:pt modelId="{216FC476-5881-44D8-BC75-6C9A0D0F606B}">
      <dgm:prSet phldrT="[Text]" custT="1"/>
      <dgm:spPr>
        <a:xfrm>
          <a:off x="403860" y="2812939"/>
          <a:ext cx="7149816" cy="853635"/>
        </a:xfr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Aft>
              <a:spcPts val="0"/>
            </a:spcAft>
            <a:buNone/>
          </a:pPr>
          <a:r>
            <a:rPr lang="en-US" sz="2000" dirty="0">
              <a:solidFill>
                <a:schemeClr val="bg1"/>
              </a:solidFill>
              <a:latin typeface="Arial Black" panose="020B0A04020102020204" pitchFamily="34" charset="0"/>
              <a:ea typeface="+mn-ea"/>
              <a:cs typeface="Arial" panose="020B0604020202020204" pitchFamily="34" charset="0"/>
            </a:rPr>
            <a:t>4.</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Mengalokasikan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harga</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transaksi</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terhadap</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kewajiban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pelaksanaan</a:t>
          </a:r>
          <a:r>
            <a:rPr lang="en-US" sz="2000" dirty="0">
              <a:solidFill>
                <a:sysClr val="window" lastClr="FFFFFF"/>
              </a:solidFill>
              <a:latin typeface="Arial" panose="020B0604020202020204" pitchFamily="34" charset="0"/>
              <a:ea typeface="+mn-ea"/>
              <a:cs typeface="Arial" panose="020B0604020202020204" pitchFamily="34" charset="0"/>
            </a:rPr>
            <a:t>;  </a:t>
          </a:r>
        </a:p>
      </dgm:t>
    </dgm:pt>
    <dgm:pt modelId="{989D837B-5B10-49A3-911C-8303F492FE4B}" type="parTrans" cxnId="{6759EDCD-36B7-4C2B-89AB-CE8680E691F1}">
      <dgm:prSet/>
      <dgm:spPr/>
      <dgm:t>
        <a:bodyPr/>
        <a:lstStyle/>
        <a:p>
          <a:endParaRPr lang="en-US" sz="2000">
            <a:latin typeface="Arial" panose="020B0604020202020204" pitchFamily="34" charset="0"/>
            <a:cs typeface="Arial" panose="020B0604020202020204" pitchFamily="34" charset="0"/>
          </a:endParaRPr>
        </a:p>
      </dgm:t>
    </dgm:pt>
    <dgm:pt modelId="{6F665B4D-9A6C-4160-AC94-CEB56844CA13}" type="sibTrans" cxnId="{6759EDCD-36B7-4C2B-89AB-CE8680E691F1}">
      <dgm:prSet custT="1"/>
      <dgm:spPr>
        <a:solidFill>
          <a:srgbClr val="C800C8"/>
        </a:solidFill>
      </dgm:spPr>
      <dgm:t>
        <a:bodyPr/>
        <a:lstStyle/>
        <a:p>
          <a:endParaRPr lang="en-US" sz="2000">
            <a:latin typeface="Arial" panose="020B0604020202020204" pitchFamily="34" charset="0"/>
            <a:cs typeface="Arial" panose="020B0604020202020204" pitchFamily="34" charset="0"/>
          </a:endParaRPr>
        </a:p>
      </dgm:t>
    </dgm:pt>
    <dgm:pt modelId="{96BAA2E0-BFF8-4459-A7B8-81E5948C3C9B}">
      <dgm:prSet phldrT="[Text]" custT="1"/>
      <dgm:spPr>
        <a:xfrm>
          <a:off x="403860" y="3983375"/>
          <a:ext cx="7149816" cy="853635"/>
        </a:xfr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Aft>
              <a:spcPts val="0"/>
            </a:spcAft>
            <a:buNone/>
          </a:pPr>
          <a:r>
            <a:rPr lang="en-US" sz="2400" dirty="0">
              <a:solidFill>
                <a:schemeClr val="bg1"/>
              </a:solidFill>
              <a:latin typeface="Arial Black" panose="020B0A04020102020204" pitchFamily="34" charset="0"/>
              <a:ea typeface="+mn-ea"/>
              <a:cs typeface="Arial" panose="020B0604020202020204" pitchFamily="34" charset="0"/>
            </a:rPr>
            <a:t>5.                       </a:t>
          </a:r>
          <a:r>
            <a:rPr lang="en-US" sz="2000" dirty="0" err="1">
              <a:solidFill>
                <a:sysClr val="window" lastClr="FFFFFF"/>
              </a:solidFill>
              <a:latin typeface="Arial" panose="020B0604020202020204" pitchFamily="34" charset="0"/>
              <a:ea typeface="+mn-ea"/>
              <a:cs typeface="Arial" panose="020B0604020202020204" pitchFamily="34" charset="0"/>
            </a:rPr>
            <a:t>Mengakui</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pendapatan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ketika</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pada</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saat</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entitas</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telah</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menyelesaikan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kewajiban</a:t>
          </a:r>
          <a:r>
            <a:rPr lang="en-US" sz="2000" dirty="0">
              <a:solidFill>
                <a:sysClr val="window" lastClr="FFFFFF"/>
              </a:solidFill>
              <a:latin typeface="Arial" panose="020B0604020202020204" pitchFamily="34" charset="0"/>
              <a:ea typeface="+mn-ea"/>
              <a:cs typeface="Arial" panose="020B0604020202020204" pitchFamily="34" charset="0"/>
            </a:rPr>
            <a:t> </a:t>
          </a:r>
          <a:r>
            <a:rPr lang="en-US" sz="2000" dirty="0" err="1">
              <a:solidFill>
                <a:sysClr val="window" lastClr="FFFFFF"/>
              </a:solidFill>
              <a:latin typeface="Arial" panose="020B0604020202020204" pitchFamily="34" charset="0"/>
              <a:ea typeface="+mn-ea"/>
              <a:cs typeface="Arial" panose="020B0604020202020204" pitchFamily="34" charset="0"/>
            </a:rPr>
            <a:t>pelaksanaan</a:t>
          </a:r>
          <a:r>
            <a:rPr lang="en-US" sz="2000" dirty="0">
              <a:solidFill>
                <a:sysClr val="window" lastClr="FFFFFF"/>
              </a:solidFill>
              <a:latin typeface="Arial" panose="020B0604020202020204" pitchFamily="34" charset="0"/>
              <a:ea typeface="+mn-ea"/>
              <a:cs typeface="Arial" panose="020B0604020202020204" pitchFamily="34" charset="0"/>
            </a:rPr>
            <a:t>. </a:t>
          </a:r>
        </a:p>
      </dgm:t>
    </dgm:pt>
    <dgm:pt modelId="{29217C02-30D1-4D74-8CC7-A262F75AB1AD}" type="parTrans" cxnId="{E68A7986-B2C5-43EB-A2FE-9D263D9A8C7C}">
      <dgm:prSet/>
      <dgm:spPr/>
      <dgm:t>
        <a:bodyPr/>
        <a:lstStyle/>
        <a:p>
          <a:endParaRPr lang="en-US" sz="2000">
            <a:latin typeface="Arial" panose="020B0604020202020204" pitchFamily="34" charset="0"/>
            <a:cs typeface="Arial" panose="020B0604020202020204" pitchFamily="34" charset="0"/>
          </a:endParaRPr>
        </a:p>
      </dgm:t>
    </dgm:pt>
    <dgm:pt modelId="{DE76CE0F-D79F-4D12-B934-0EF2DB7BF674}" type="sibTrans" cxnId="{E68A7986-B2C5-43EB-A2FE-9D263D9A8C7C}">
      <dgm:prSet/>
      <dgm:spPr/>
      <dgm:t>
        <a:bodyPr/>
        <a:lstStyle/>
        <a:p>
          <a:endParaRPr lang="en-US" sz="2000">
            <a:latin typeface="Arial" panose="020B0604020202020204" pitchFamily="34" charset="0"/>
            <a:cs typeface="Arial" panose="020B0604020202020204" pitchFamily="34" charset="0"/>
          </a:endParaRPr>
        </a:p>
      </dgm:t>
    </dgm:pt>
    <dgm:pt modelId="{FA704B56-465F-4BAB-B057-D950F89B74E6}" type="pres">
      <dgm:prSet presAssocID="{CCF22675-8993-4667-8200-1FD568F5B544}" presName="diagram" presStyleCnt="0">
        <dgm:presLayoutVars>
          <dgm:dir/>
          <dgm:resizeHandles val="exact"/>
        </dgm:presLayoutVars>
      </dgm:prSet>
      <dgm:spPr/>
      <dgm:t>
        <a:bodyPr/>
        <a:lstStyle/>
        <a:p>
          <a:endParaRPr lang="id-ID"/>
        </a:p>
      </dgm:t>
    </dgm:pt>
    <dgm:pt modelId="{9DBB15D2-DE32-48DF-BF51-4810AC95ED66}" type="pres">
      <dgm:prSet presAssocID="{8BFA49D7-F1AD-47E7-B891-686FAD1CEFB1}" presName="node" presStyleLbl="node1" presStyleIdx="0" presStyleCnt="5" custScaleX="126455" custScaleY="133131" custLinFactNeighborX="11111">
        <dgm:presLayoutVars>
          <dgm:bulletEnabled val="1"/>
        </dgm:presLayoutVars>
      </dgm:prSet>
      <dgm:spPr>
        <a:prstGeom prst="roundRect">
          <a:avLst/>
        </a:prstGeom>
      </dgm:spPr>
      <dgm:t>
        <a:bodyPr/>
        <a:lstStyle/>
        <a:p>
          <a:endParaRPr lang="id-ID"/>
        </a:p>
      </dgm:t>
    </dgm:pt>
    <dgm:pt modelId="{85C05045-F439-4E9E-8B39-C2A09AD368D1}" type="pres">
      <dgm:prSet presAssocID="{DCC2385C-85E9-4832-8F21-02167F3CB99C}" presName="sibTrans" presStyleLbl="sibTrans2D1" presStyleIdx="0" presStyleCnt="4"/>
      <dgm:spPr/>
      <dgm:t>
        <a:bodyPr/>
        <a:lstStyle/>
        <a:p>
          <a:endParaRPr lang="id-ID"/>
        </a:p>
      </dgm:t>
    </dgm:pt>
    <dgm:pt modelId="{5C5D1D25-A5EE-4B94-B666-F0A60AB2C015}" type="pres">
      <dgm:prSet presAssocID="{DCC2385C-85E9-4832-8F21-02167F3CB99C}" presName="connectorText" presStyleLbl="sibTrans2D1" presStyleIdx="0" presStyleCnt="4"/>
      <dgm:spPr/>
      <dgm:t>
        <a:bodyPr/>
        <a:lstStyle/>
        <a:p>
          <a:endParaRPr lang="id-ID"/>
        </a:p>
      </dgm:t>
    </dgm:pt>
    <dgm:pt modelId="{3EB5682B-A6FA-4E44-B86E-0941AD65A5B8}" type="pres">
      <dgm:prSet presAssocID="{2B2BB9A8-EBA8-41F7-93C0-B3DE356348FB}" presName="node" presStyleLbl="node1" presStyleIdx="1" presStyleCnt="5" custScaleX="126057" custScaleY="133131">
        <dgm:presLayoutVars>
          <dgm:bulletEnabled val="1"/>
        </dgm:presLayoutVars>
      </dgm:prSet>
      <dgm:spPr/>
      <dgm:t>
        <a:bodyPr/>
        <a:lstStyle/>
        <a:p>
          <a:endParaRPr lang="id-ID"/>
        </a:p>
      </dgm:t>
    </dgm:pt>
    <dgm:pt modelId="{BF088880-908A-4798-A734-9E615FB34B3D}" type="pres">
      <dgm:prSet presAssocID="{E000CD8B-6480-4036-B0BE-71B974884BD5}" presName="sibTrans" presStyleLbl="sibTrans2D1" presStyleIdx="1" presStyleCnt="4"/>
      <dgm:spPr/>
      <dgm:t>
        <a:bodyPr/>
        <a:lstStyle/>
        <a:p>
          <a:endParaRPr lang="id-ID"/>
        </a:p>
      </dgm:t>
    </dgm:pt>
    <dgm:pt modelId="{59F8F15E-AFD3-4359-AB99-A22A15AB35B1}" type="pres">
      <dgm:prSet presAssocID="{E000CD8B-6480-4036-B0BE-71B974884BD5}" presName="connectorText" presStyleLbl="sibTrans2D1" presStyleIdx="1" presStyleCnt="4"/>
      <dgm:spPr/>
      <dgm:t>
        <a:bodyPr/>
        <a:lstStyle/>
        <a:p>
          <a:endParaRPr lang="id-ID"/>
        </a:p>
      </dgm:t>
    </dgm:pt>
    <dgm:pt modelId="{4759A170-8076-41F7-A036-F7D060D86EBC}" type="pres">
      <dgm:prSet presAssocID="{80B09B55-F877-474A-99C0-6162F79CCA51}" presName="node" presStyleLbl="node1" presStyleIdx="2" presStyleCnt="5" custScaleX="113667" custScaleY="137173">
        <dgm:presLayoutVars>
          <dgm:bulletEnabled val="1"/>
        </dgm:presLayoutVars>
      </dgm:prSet>
      <dgm:spPr/>
      <dgm:t>
        <a:bodyPr/>
        <a:lstStyle/>
        <a:p>
          <a:endParaRPr lang="id-ID"/>
        </a:p>
      </dgm:t>
    </dgm:pt>
    <dgm:pt modelId="{C78747EA-8FF1-4157-8003-0CA1F0F3F584}" type="pres">
      <dgm:prSet presAssocID="{F0ED961F-F22A-4176-80D7-3EB8CFC8763D}" presName="sibTrans" presStyleLbl="sibTrans2D1" presStyleIdx="2" presStyleCnt="4"/>
      <dgm:spPr/>
      <dgm:t>
        <a:bodyPr/>
        <a:lstStyle/>
        <a:p>
          <a:endParaRPr lang="id-ID"/>
        </a:p>
      </dgm:t>
    </dgm:pt>
    <dgm:pt modelId="{A2FA429C-F4F2-4EB9-83ED-8E7549C77B46}" type="pres">
      <dgm:prSet presAssocID="{F0ED961F-F22A-4176-80D7-3EB8CFC8763D}" presName="connectorText" presStyleLbl="sibTrans2D1" presStyleIdx="2" presStyleCnt="4"/>
      <dgm:spPr/>
      <dgm:t>
        <a:bodyPr/>
        <a:lstStyle/>
        <a:p>
          <a:endParaRPr lang="id-ID"/>
        </a:p>
      </dgm:t>
    </dgm:pt>
    <dgm:pt modelId="{DB802FBE-0099-4C9C-BB44-0226D6348045}" type="pres">
      <dgm:prSet presAssocID="{216FC476-5881-44D8-BC75-6C9A0D0F606B}" presName="node" presStyleLbl="node1" presStyleIdx="3" presStyleCnt="5" custScaleX="156822" custScaleY="154969">
        <dgm:presLayoutVars>
          <dgm:bulletEnabled val="1"/>
        </dgm:presLayoutVars>
      </dgm:prSet>
      <dgm:spPr/>
      <dgm:t>
        <a:bodyPr/>
        <a:lstStyle/>
        <a:p>
          <a:endParaRPr lang="id-ID"/>
        </a:p>
      </dgm:t>
    </dgm:pt>
    <dgm:pt modelId="{D2F654A2-76FB-42FE-B66A-BCE1BB945086}" type="pres">
      <dgm:prSet presAssocID="{6F665B4D-9A6C-4160-AC94-CEB56844CA13}" presName="sibTrans" presStyleLbl="sibTrans2D1" presStyleIdx="3" presStyleCnt="4"/>
      <dgm:spPr/>
      <dgm:t>
        <a:bodyPr/>
        <a:lstStyle/>
        <a:p>
          <a:endParaRPr lang="id-ID"/>
        </a:p>
      </dgm:t>
    </dgm:pt>
    <dgm:pt modelId="{EDF52BAB-87EC-47B6-955C-4FD06729B6AA}" type="pres">
      <dgm:prSet presAssocID="{6F665B4D-9A6C-4160-AC94-CEB56844CA13}" presName="connectorText" presStyleLbl="sibTrans2D1" presStyleIdx="3" presStyleCnt="4"/>
      <dgm:spPr/>
      <dgm:t>
        <a:bodyPr/>
        <a:lstStyle/>
        <a:p>
          <a:endParaRPr lang="id-ID"/>
        </a:p>
      </dgm:t>
    </dgm:pt>
    <dgm:pt modelId="{0FB41168-05E7-4A1E-83D1-4C362CD4B20A}" type="pres">
      <dgm:prSet presAssocID="{96BAA2E0-BFF8-4459-A7B8-81E5948C3C9B}" presName="node" presStyleLbl="node1" presStyleIdx="4" presStyleCnt="5" custScaleX="178320" custScaleY="154969">
        <dgm:presLayoutVars>
          <dgm:bulletEnabled val="1"/>
        </dgm:presLayoutVars>
      </dgm:prSet>
      <dgm:spPr/>
      <dgm:t>
        <a:bodyPr/>
        <a:lstStyle/>
        <a:p>
          <a:endParaRPr lang="id-ID"/>
        </a:p>
      </dgm:t>
    </dgm:pt>
  </dgm:ptLst>
  <dgm:cxnLst>
    <dgm:cxn modelId="{2AB3D40D-8D76-4027-ADF9-031647FB8DFF}" type="presOf" srcId="{8BFA49D7-F1AD-47E7-B891-686FAD1CEFB1}" destId="{9DBB15D2-DE32-48DF-BF51-4810AC95ED66}" srcOrd="0" destOrd="0" presId="urn:microsoft.com/office/officeart/2005/8/layout/process5"/>
    <dgm:cxn modelId="{7DD2F2A6-8CB6-40E1-ACA2-D4CC084C7F04}" type="presOf" srcId="{2B2BB9A8-EBA8-41F7-93C0-B3DE356348FB}" destId="{3EB5682B-A6FA-4E44-B86E-0941AD65A5B8}" srcOrd="0" destOrd="0" presId="urn:microsoft.com/office/officeart/2005/8/layout/process5"/>
    <dgm:cxn modelId="{6759EDCD-36B7-4C2B-89AB-CE8680E691F1}" srcId="{CCF22675-8993-4667-8200-1FD568F5B544}" destId="{216FC476-5881-44D8-BC75-6C9A0D0F606B}" srcOrd="3" destOrd="0" parTransId="{989D837B-5B10-49A3-911C-8303F492FE4B}" sibTransId="{6F665B4D-9A6C-4160-AC94-CEB56844CA13}"/>
    <dgm:cxn modelId="{9F5E9564-2953-4B24-85F9-93B2CB7D8B96}" type="presOf" srcId="{6F665B4D-9A6C-4160-AC94-CEB56844CA13}" destId="{D2F654A2-76FB-42FE-B66A-BCE1BB945086}" srcOrd="0" destOrd="0" presId="urn:microsoft.com/office/officeart/2005/8/layout/process5"/>
    <dgm:cxn modelId="{E68A7986-B2C5-43EB-A2FE-9D263D9A8C7C}" srcId="{CCF22675-8993-4667-8200-1FD568F5B544}" destId="{96BAA2E0-BFF8-4459-A7B8-81E5948C3C9B}" srcOrd="4" destOrd="0" parTransId="{29217C02-30D1-4D74-8CC7-A262F75AB1AD}" sibTransId="{DE76CE0F-D79F-4D12-B934-0EF2DB7BF674}"/>
    <dgm:cxn modelId="{86E93945-3E5B-4EB4-93C9-73BDBA8D5C6C}" type="presOf" srcId="{E000CD8B-6480-4036-B0BE-71B974884BD5}" destId="{59F8F15E-AFD3-4359-AB99-A22A15AB35B1}" srcOrd="1" destOrd="0" presId="urn:microsoft.com/office/officeart/2005/8/layout/process5"/>
    <dgm:cxn modelId="{9A0B5F56-B951-4257-82DD-2BFF653D99E2}" type="presOf" srcId="{CCF22675-8993-4667-8200-1FD568F5B544}" destId="{FA704B56-465F-4BAB-B057-D950F89B74E6}" srcOrd="0" destOrd="0" presId="urn:microsoft.com/office/officeart/2005/8/layout/process5"/>
    <dgm:cxn modelId="{C715EE39-5551-4005-BF84-33ECB0B8A8D1}" type="presOf" srcId="{F0ED961F-F22A-4176-80D7-3EB8CFC8763D}" destId="{C78747EA-8FF1-4157-8003-0CA1F0F3F584}" srcOrd="0" destOrd="0" presId="urn:microsoft.com/office/officeart/2005/8/layout/process5"/>
    <dgm:cxn modelId="{988AC74E-405E-4F56-84FA-5963E5780AC5}" srcId="{CCF22675-8993-4667-8200-1FD568F5B544}" destId="{2B2BB9A8-EBA8-41F7-93C0-B3DE356348FB}" srcOrd="1" destOrd="0" parTransId="{4F9DEBD8-DAF2-45FD-B30B-F623CE025A3D}" sibTransId="{E000CD8B-6480-4036-B0BE-71B974884BD5}"/>
    <dgm:cxn modelId="{7CCDC697-598B-49A1-972F-9F3AC3EEBB2B}" type="presOf" srcId="{216FC476-5881-44D8-BC75-6C9A0D0F606B}" destId="{DB802FBE-0099-4C9C-BB44-0226D6348045}" srcOrd="0" destOrd="0" presId="urn:microsoft.com/office/officeart/2005/8/layout/process5"/>
    <dgm:cxn modelId="{026BE8F7-66B6-442C-9B95-6B11F6541ADF}" type="presOf" srcId="{96BAA2E0-BFF8-4459-A7B8-81E5948C3C9B}" destId="{0FB41168-05E7-4A1E-83D1-4C362CD4B20A}" srcOrd="0" destOrd="0" presId="urn:microsoft.com/office/officeart/2005/8/layout/process5"/>
    <dgm:cxn modelId="{42C9E3AC-3EC2-4D8D-81DC-684423066BC8}" type="presOf" srcId="{6F665B4D-9A6C-4160-AC94-CEB56844CA13}" destId="{EDF52BAB-87EC-47B6-955C-4FD06729B6AA}" srcOrd="1" destOrd="0" presId="urn:microsoft.com/office/officeart/2005/8/layout/process5"/>
    <dgm:cxn modelId="{BCB6DB50-04BD-4954-B43F-629CAAD5C753}" type="presOf" srcId="{F0ED961F-F22A-4176-80D7-3EB8CFC8763D}" destId="{A2FA429C-F4F2-4EB9-83ED-8E7549C77B46}" srcOrd="1" destOrd="0" presId="urn:microsoft.com/office/officeart/2005/8/layout/process5"/>
    <dgm:cxn modelId="{F754845D-C432-4694-B250-542907351978}" type="presOf" srcId="{DCC2385C-85E9-4832-8F21-02167F3CB99C}" destId="{85C05045-F439-4E9E-8B39-C2A09AD368D1}" srcOrd="0" destOrd="0" presId="urn:microsoft.com/office/officeart/2005/8/layout/process5"/>
    <dgm:cxn modelId="{B3A1DFEE-5BE8-4E16-88AD-1BB8682E1EB1}" srcId="{CCF22675-8993-4667-8200-1FD568F5B544}" destId="{8BFA49D7-F1AD-47E7-B891-686FAD1CEFB1}" srcOrd="0" destOrd="0" parTransId="{33BFB361-691E-4159-9D9D-040BF1C4B126}" sibTransId="{DCC2385C-85E9-4832-8F21-02167F3CB99C}"/>
    <dgm:cxn modelId="{A02A3BE1-A685-4196-BC6D-1D6502D1CAF0}" type="presOf" srcId="{E000CD8B-6480-4036-B0BE-71B974884BD5}" destId="{BF088880-908A-4798-A734-9E615FB34B3D}" srcOrd="0" destOrd="0" presId="urn:microsoft.com/office/officeart/2005/8/layout/process5"/>
    <dgm:cxn modelId="{F96289AD-EB56-4BEB-A7B2-D21356A86E95}" type="presOf" srcId="{DCC2385C-85E9-4832-8F21-02167F3CB99C}" destId="{5C5D1D25-A5EE-4B94-B666-F0A60AB2C015}" srcOrd="1" destOrd="0" presId="urn:microsoft.com/office/officeart/2005/8/layout/process5"/>
    <dgm:cxn modelId="{925A4F59-D58F-4451-9966-7DA28FF753AB}" srcId="{CCF22675-8993-4667-8200-1FD568F5B544}" destId="{80B09B55-F877-474A-99C0-6162F79CCA51}" srcOrd="2" destOrd="0" parTransId="{A16E900B-A5DA-476D-B442-789E6C7FC570}" sibTransId="{F0ED961F-F22A-4176-80D7-3EB8CFC8763D}"/>
    <dgm:cxn modelId="{B9F3527E-5104-49FF-951A-9AB0DEEFE212}" type="presOf" srcId="{80B09B55-F877-474A-99C0-6162F79CCA51}" destId="{4759A170-8076-41F7-A036-F7D060D86EBC}" srcOrd="0" destOrd="0" presId="urn:microsoft.com/office/officeart/2005/8/layout/process5"/>
    <dgm:cxn modelId="{0637C284-DB1F-42EA-823C-DC94A3610124}" type="presParOf" srcId="{FA704B56-465F-4BAB-B057-D950F89B74E6}" destId="{9DBB15D2-DE32-48DF-BF51-4810AC95ED66}" srcOrd="0" destOrd="0" presId="urn:microsoft.com/office/officeart/2005/8/layout/process5"/>
    <dgm:cxn modelId="{930AF278-F01F-426F-8E9F-813AC3622B95}" type="presParOf" srcId="{FA704B56-465F-4BAB-B057-D950F89B74E6}" destId="{85C05045-F439-4E9E-8B39-C2A09AD368D1}" srcOrd="1" destOrd="0" presId="urn:microsoft.com/office/officeart/2005/8/layout/process5"/>
    <dgm:cxn modelId="{F13A9C75-F2B3-45FE-9A2C-FF3CDD3F92F0}" type="presParOf" srcId="{85C05045-F439-4E9E-8B39-C2A09AD368D1}" destId="{5C5D1D25-A5EE-4B94-B666-F0A60AB2C015}" srcOrd="0" destOrd="0" presId="urn:microsoft.com/office/officeart/2005/8/layout/process5"/>
    <dgm:cxn modelId="{3595C6D2-19EB-469C-B5A1-6E5743D36427}" type="presParOf" srcId="{FA704B56-465F-4BAB-B057-D950F89B74E6}" destId="{3EB5682B-A6FA-4E44-B86E-0941AD65A5B8}" srcOrd="2" destOrd="0" presId="urn:microsoft.com/office/officeart/2005/8/layout/process5"/>
    <dgm:cxn modelId="{E1445371-87BF-4F97-9B25-5F10F96F83A6}" type="presParOf" srcId="{FA704B56-465F-4BAB-B057-D950F89B74E6}" destId="{BF088880-908A-4798-A734-9E615FB34B3D}" srcOrd="3" destOrd="0" presId="urn:microsoft.com/office/officeart/2005/8/layout/process5"/>
    <dgm:cxn modelId="{974922F5-6C7F-425D-993D-9C002B5E500C}" type="presParOf" srcId="{BF088880-908A-4798-A734-9E615FB34B3D}" destId="{59F8F15E-AFD3-4359-AB99-A22A15AB35B1}" srcOrd="0" destOrd="0" presId="urn:microsoft.com/office/officeart/2005/8/layout/process5"/>
    <dgm:cxn modelId="{700AE697-23C6-471C-A3BE-21A224EAEEF4}" type="presParOf" srcId="{FA704B56-465F-4BAB-B057-D950F89B74E6}" destId="{4759A170-8076-41F7-A036-F7D060D86EBC}" srcOrd="4" destOrd="0" presId="urn:microsoft.com/office/officeart/2005/8/layout/process5"/>
    <dgm:cxn modelId="{3A47B3A3-DEA3-49FD-8CCA-7832737AFF47}" type="presParOf" srcId="{FA704B56-465F-4BAB-B057-D950F89B74E6}" destId="{C78747EA-8FF1-4157-8003-0CA1F0F3F584}" srcOrd="5" destOrd="0" presId="urn:microsoft.com/office/officeart/2005/8/layout/process5"/>
    <dgm:cxn modelId="{DB21447B-1992-454D-A3EF-15BCB4FFC666}" type="presParOf" srcId="{C78747EA-8FF1-4157-8003-0CA1F0F3F584}" destId="{A2FA429C-F4F2-4EB9-83ED-8E7549C77B46}" srcOrd="0" destOrd="0" presId="urn:microsoft.com/office/officeart/2005/8/layout/process5"/>
    <dgm:cxn modelId="{D9ECFA76-1A6B-4AB4-B562-34CCF248FABC}" type="presParOf" srcId="{FA704B56-465F-4BAB-B057-D950F89B74E6}" destId="{DB802FBE-0099-4C9C-BB44-0226D6348045}" srcOrd="6" destOrd="0" presId="urn:microsoft.com/office/officeart/2005/8/layout/process5"/>
    <dgm:cxn modelId="{1D552E12-A618-4EB9-80F9-38B0A6AE80F9}" type="presParOf" srcId="{FA704B56-465F-4BAB-B057-D950F89B74E6}" destId="{D2F654A2-76FB-42FE-B66A-BCE1BB945086}" srcOrd="7" destOrd="0" presId="urn:microsoft.com/office/officeart/2005/8/layout/process5"/>
    <dgm:cxn modelId="{23FEFDE5-25A4-4F69-B9A3-1E15A7D05AFC}" type="presParOf" srcId="{D2F654A2-76FB-42FE-B66A-BCE1BB945086}" destId="{EDF52BAB-87EC-47B6-955C-4FD06729B6AA}" srcOrd="0" destOrd="0" presId="urn:microsoft.com/office/officeart/2005/8/layout/process5"/>
    <dgm:cxn modelId="{045EBDEF-B0C9-47A4-A103-D3632B504019}" type="presParOf" srcId="{FA704B56-465F-4BAB-B057-D950F89B74E6}" destId="{0FB41168-05E7-4A1E-83D1-4C362CD4B20A}" srcOrd="8" destOrd="0" presId="urn:microsoft.com/office/officeart/2005/8/layout/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E01440E-C885-43EF-95BF-3AE229DD15C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4EC22F57-2121-4433-8772-E4154158EF89}">
      <dgm:prSet phldrT="[Text]" custT="1"/>
      <dgm:spPr/>
      <dgm:t>
        <a:bodyPr/>
        <a:lstStyle/>
        <a:p>
          <a:pPr>
            <a:lnSpc>
              <a:spcPct val="100000"/>
            </a:lnSpc>
          </a:pPr>
          <a:r>
            <a:rPr lang="en-US" sz="2000" dirty="0" err="1"/>
            <a:t>Sewa</a:t>
          </a:r>
          <a:r>
            <a:rPr lang="en-US" sz="2000" dirty="0"/>
            <a:t> yang </a:t>
          </a:r>
          <a:r>
            <a:rPr lang="en-US" sz="2000" dirty="0" err="1"/>
            <a:t>lebih</a:t>
          </a:r>
          <a:r>
            <a:rPr lang="en-US" sz="2000" dirty="0"/>
            <a:t> </a:t>
          </a:r>
          <a:r>
            <a:rPr lang="en-US" sz="2000" dirty="0" err="1"/>
            <a:t>dari</a:t>
          </a:r>
          <a:r>
            <a:rPr lang="en-US" sz="2000" dirty="0"/>
            <a:t> </a:t>
          </a:r>
          <a:r>
            <a:rPr lang="en-US" sz="2000" dirty="0" err="1"/>
            <a:t>satu</a:t>
          </a:r>
          <a:r>
            <a:rPr lang="en-US" sz="2000" dirty="0"/>
            <a:t> </a:t>
          </a:r>
          <a:r>
            <a:rPr lang="en-US" sz="2000" dirty="0" err="1"/>
            <a:t>tahun</a:t>
          </a:r>
          <a:r>
            <a:rPr lang="en-US" sz="2000" dirty="0"/>
            <a:t> </a:t>
          </a:r>
          <a:r>
            <a:rPr lang="en-US" sz="2000" dirty="0" err="1"/>
            <a:t>diakui</a:t>
          </a:r>
          <a:r>
            <a:rPr lang="en-US" sz="2000" dirty="0"/>
            <a:t> </a:t>
          </a:r>
          <a:r>
            <a:rPr lang="en-US" sz="2000" dirty="0" err="1"/>
            <a:t>sebagai</a:t>
          </a:r>
          <a:r>
            <a:rPr lang="en-US" sz="2000" dirty="0"/>
            <a:t> aset </a:t>
          </a:r>
          <a:r>
            <a:rPr lang="en-US" sz="2000" dirty="0" err="1"/>
            <a:t>dan</a:t>
          </a:r>
          <a:r>
            <a:rPr lang="en-US" sz="2000" dirty="0"/>
            <a:t> </a:t>
          </a:r>
          <a:r>
            <a:rPr lang="en-US" sz="2000" dirty="0" err="1"/>
            <a:t>liabilitas</a:t>
          </a:r>
          <a:endParaRPr lang="en-US" sz="2000" dirty="0"/>
        </a:p>
      </dgm:t>
    </dgm:pt>
    <dgm:pt modelId="{9D37E8AA-7F23-468E-8B65-14A44321EAC5}" type="parTrans" cxnId="{17A89FBC-02E0-400C-8C8A-E36BF9FF75AF}">
      <dgm:prSet/>
      <dgm:spPr/>
      <dgm:t>
        <a:bodyPr/>
        <a:lstStyle/>
        <a:p>
          <a:endParaRPr lang="en-US" sz="2000"/>
        </a:p>
      </dgm:t>
    </dgm:pt>
    <dgm:pt modelId="{D72263E6-2F40-42C7-873E-93166587F022}" type="sibTrans" cxnId="{17A89FBC-02E0-400C-8C8A-E36BF9FF75AF}">
      <dgm:prSet/>
      <dgm:spPr/>
      <dgm:t>
        <a:bodyPr/>
        <a:lstStyle/>
        <a:p>
          <a:endParaRPr lang="en-US" sz="2000"/>
        </a:p>
      </dgm:t>
    </dgm:pt>
    <dgm:pt modelId="{6FD30DF0-3C42-47A4-B044-A9BC93908A54}">
      <dgm:prSet phldrT="[Text]" custT="1"/>
      <dgm:spPr>
        <a:solidFill>
          <a:schemeClr val="accent5">
            <a:lumMod val="75000"/>
          </a:schemeClr>
        </a:solidFill>
      </dgm:spPr>
      <dgm:t>
        <a:bodyPr/>
        <a:lstStyle/>
        <a:p>
          <a:pPr>
            <a:lnSpc>
              <a:spcPct val="100000"/>
            </a:lnSpc>
          </a:pPr>
          <a:r>
            <a:rPr lang="en-US" sz="2000" dirty="0"/>
            <a:t>Aset / / Right of Use </a:t>
          </a:r>
          <a:r>
            <a:rPr lang="en-US" sz="2000" dirty="0" err="1"/>
            <a:t>Aset</a:t>
          </a:r>
          <a:r>
            <a:rPr lang="en-US" sz="2000" dirty="0"/>
            <a:t> / </a:t>
          </a:r>
          <a:r>
            <a:rPr lang="en-US" sz="2000" b="1" dirty="0" err="1"/>
            <a:t>Aset</a:t>
          </a:r>
          <a:r>
            <a:rPr lang="en-US" sz="2000" b="1" dirty="0"/>
            <a:t> </a:t>
          </a:r>
          <a:r>
            <a:rPr lang="en-US" sz="2000" b="1" dirty="0" err="1"/>
            <a:t>Hak</a:t>
          </a:r>
          <a:r>
            <a:rPr lang="en-US" sz="2000" b="1" dirty="0"/>
            <a:t> </a:t>
          </a:r>
          <a:r>
            <a:rPr lang="en-US" sz="2000" b="1" dirty="0" err="1"/>
            <a:t>Guna</a:t>
          </a:r>
          <a:r>
            <a:rPr lang="en-US" sz="2000" b="1" dirty="0"/>
            <a:t> </a:t>
          </a:r>
          <a:r>
            <a:rPr lang="en-US" sz="2000" dirty="0"/>
            <a:t>= </a:t>
          </a:r>
          <a:r>
            <a:rPr lang="en-US" sz="2000" dirty="0" err="1"/>
            <a:t>nilai</a:t>
          </a:r>
          <a:r>
            <a:rPr lang="en-US" sz="2000" dirty="0"/>
            <a:t> </a:t>
          </a:r>
          <a:r>
            <a:rPr lang="en-US" sz="2000" dirty="0" err="1"/>
            <a:t>kini</a:t>
          </a:r>
          <a:r>
            <a:rPr lang="en-US" sz="2000" dirty="0"/>
            <a:t> </a:t>
          </a:r>
          <a:r>
            <a:rPr lang="en-US" sz="2000" dirty="0" err="1"/>
            <a:t>dari</a:t>
          </a:r>
          <a:r>
            <a:rPr lang="en-US" sz="2000" dirty="0"/>
            <a:t> </a:t>
          </a:r>
          <a:r>
            <a:rPr lang="en-US" sz="2000" dirty="0" err="1"/>
            <a:t>pembayaran</a:t>
          </a:r>
          <a:r>
            <a:rPr lang="en-US" sz="2000" dirty="0"/>
            <a:t> </a:t>
          </a:r>
          <a:r>
            <a:rPr lang="en-US" sz="2000" dirty="0" err="1"/>
            <a:t>sewa</a:t>
          </a:r>
          <a:r>
            <a:rPr lang="en-US" sz="2000" dirty="0"/>
            <a:t>, </a:t>
          </a:r>
          <a:r>
            <a:rPr lang="en-US" sz="2000" dirty="0" err="1"/>
            <a:t>disajikan</a:t>
          </a:r>
          <a:r>
            <a:rPr lang="en-US" sz="2000" dirty="0"/>
            <a:t> </a:t>
          </a:r>
          <a:r>
            <a:rPr lang="en-US" sz="2000" dirty="0" err="1"/>
            <a:t>sebagai</a:t>
          </a:r>
          <a:r>
            <a:rPr lang="en-US" sz="2000" dirty="0"/>
            <a:t> line </a:t>
          </a:r>
          <a:r>
            <a:rPr lang="en-US" sz="2000" dirty="0" err="1"/>
            <a:t>tersendiri</a:t>
          </a:r>
          <a:r>
            <a:rPr lang="en-US" sz="2000" dirty="0"/>
            <a:t> </a:t>
          </a:r>
          <a:r>
            <a:rPr lang="en-US" sz="2000" dirty="0" err="1"/>
            <a:t>dalam</a:t>
          </a:r>
          <a:r>
            <a:rPr lang="en-US" sz="2000" dirty="0"/>
            <a:t> </a:t>
          </a:r>
          <a:r>
            <a:rPr lang="en-US" sz="2000" dirty="0" err="1"/>
            <a:t>posisi</a:t>
          </a:r>
          <a:r>
            <a:rPr lang="en-US" sz="2000" dirty="0"/>
            <a:t> </a:t>
          </a:r>
          <a:r>
            <a:rPr lang="en-US" sz="2000" dirty="0" err="1"/>
            <a:t>keuangan</a:t>
          </a:r>
          <a:endParaRPr lang="en-US" sz="2000" dirty="0"/>
        </a:p>
      </dgm:t>
    </dgm:pt>
    <dgm:pt modelId="{82F0E7E3-701C-4223-AA05-5F0F192BF3BF}" type="parTrans" cxnId="{826A4BFE-29B0-4318-8D30-BF6B64E1C7BE}">
      <dgm:prSet/>
      <dgm:spPr/>
      <dgm:t>
        <a:bodyPr/>
        <a:lstStyle/>
        <a:p>
          <a:endParaRPr lang="en-US" sz="2000"/>
        </a:p>
      </dgm:t>
    </dgm:pt>
    <dgm:pt modelId="{BD9FE4D0-FBEF-42F3-A707-718812A957EF}" type="sibTrans" cxnId="{826A4BFE-29B0-4318-8D30-BF6B64E1C7BE}">
      <dgm:prSet/>
      <dgm:spPr/>
      <dgm:t>
        <a:bodyPr/>
        <a:lstStyle/>
        <a:p>
          <a:endParaRPr lang="en-US" sz="2000"/>
        </a:p>
      </dgm:t>
    </dgm:pt>
    <dgm:pt modelId="{AA664616-A26F-47A4-B878-25E17A72BF3D}">
      <dgm:prSet phldrT="[Text]" custT="1"/>
      <dgm:spPr>
        <a:solidFill>
          <a:srgbClr val="B587ED"/>
        </a:solidFill>
      </dgm:spPr>
      <dgm:t>
        <a:bodyPr/>
        <a:lstStyle/>
        <a:p>
          <a:pPr>
            <a:lnSpc>
              <a:spcPct val="100000"/>
            </a:lnSpc>
          </a:pPr>
          <a:r>
            <a:rPr lang="en-US" sz="2000" dirty="0" err="1"/>
            <a:t>Tambahan</a:t>
          </a:r>
          <a:r>
            <a:rPr lang="en-US" sz="2000" dirty="0"/>
            <a:t> </a:t>
          </a:r>
          <a:r>
            <a:rPr lang="en-US" sz="2000" dirty="0" err="1"/>
            <a:t>pengungkapan</a:t>
          </a:r>
          <a:r>
            <a:rPr lang="en-US" sz="2000" dirty="0"/>
            <a:t> </a:t>
          </a:r>
          <a:r>
            <a:rPr lang="en-US" sz="2000" dirty="0" err="1"/>
            <a:t>dalam</a:t>
          </a:r>
          <a:r>
            <a:rPr lang="en-US" sz="2000" dirty="0"/>
            <a:t> </a:t>
          </a:r>
          <a:r>
            <a:rPr lang="en-US" sz="2000" dirty="0" err="1"/>
            <a:t>posisi</a:t>
          </a:r>
          <a:r>
            <a:rPr lang="en-US" sz="2000" dirty="0"/>
            <a:t> </a:t>
          </a:r>
          <a:r>
            <a:rPr lang="en-US" sz="2000" dirty="0" err="1"/>
            <a:t>keuangan</a:t>
          </a:r>
          <a:r>
            <a:rPr lang="en-US" sz="2000" dirty="0"/>
            <a:t> </a:t>
          </a:r>
          <a:r>
            <a:rPr lang="en-US" sz="2000" dirty="0" err="1"/>
            <a:t>dan</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komprehensif</a:t>
          </a:r>
          <a:endParaRPr lang="en-US" sz="2000" dirty="0"/>
        </a:p>
      </dgm:t>
    </dgm:pt>
    <dgm:pt modelId="{EDC6DC8C-950F-4AF9-A442-0F934E13E908}" type="parTrans" cxnId="{4C3F0D60-C26B-4B53-B160-7102BB75DE42}">
      <dgm:prSet/>
      <dgm:spPr/>
      <dgm:t>
        <a:bodyPr/>
        <a:lstStyle/>
        <a:p>
          <a:endParaRPr lang="en-US" sz="2000"/>
        </a:p>
      </dgm:t>
    </dgm:pt>
    <dgm:pt modelId="{AABCC11B-930F-48DF-957F-F8E9F5C13146}" type="sibTrans" cxnId="{4C3F0D60-C26B-4B53-B160-7102BB75DE42}">
      <dgm:prSet/>
      <dgm:spPr/>
      <dgm:t>
        <a:bodyPr/>
        <a:lstStyle/>
        <a:p>
          <a:endParaRPr lang="en-US" sz="2000"/>
        </a:p>
      </dgm:t>
    </dgm:pt>
    <dgm:pt modelId="{15488EBE-C252-483A-B288-C4CA1C660AFE}" type="pres">
      <dgm:prSet presAssocID="{BE01440E-C885-43EF-95BF-3AE229DD15CA}" presName="linear" presStyleCnt="0">
        <dgm:presLayoutVars>
          <dgm:dir/>
          <dgm:animLvl val="lvl"/>
          <dgm:resizeHandles val="exact"/>
        </dgm:presLayoutVars>
      </dgm:prSet>
      <dgm:spPr/>
      <dgm:t>
        <a:bodyPr/>
        <a:lstStyle/>
        <a:p>
          <a:endParaRPr lang="id-ID"/>
        </a:p>
      </dgm:t>
    </dgm:pt>
    <dgm:pt modelId="{5B5AEB4F-A9EA-43CA-BEAD-9EF411CAB502}" type="pres">
      <dgm:prSet presAssocID="{4EC22F57-2121-4433-8772-E4154158EF89}" presName="parentLin" presStyleCnt="0"/>
      <dgm:spPr/>
    </dgm:pt>
    <dgm:pt modelId="{333E8AD6-EEED-4AA2-9339-93556EED7503}" type="pres">
      <dgm:prSet presAssocID="{4EC22F57-2121-4433-8772-E4154158EF89}" presName="parentLeftMargin" presStyleLbl="node1" presStyleIdx="0" presStyleCnt="3"/>
      <dgm:spPr/>
      <dgm:t>
        <a:bodyPr/>
        <a:lstStyle/>
        <a:p>
          <a:endParaRPr lang="id-ID"/>
        </a:p>
      </dgm:t>
    </dgm:pt>
    <dgm:pt modelId="{0D2B1DB9-9365-4424-A98E-4B7C722B814F}" type="pres">
      <dgm:prSet presAssocID="{4EC22F57-2121-4433-8772-E4154158EF89}" presName="parentText" presStyleLbl="node1" presStyleIdx="0" presStyleCnt="3" custScaleX="131084">
        <dgm:presLayoutVars>
          <dgm:chMax val="0"/>
          <dgm:bulletEnabled val="1"/>
        </dgm:presLayoutVars>
      </dgm:prSet>
      <dgm:spPr/>
      <dgm:t>
        <a:bodyPr/>
        <a:lstStyle/>
        <a:p>
          <a:endParaRPr lang="id-ID"/>
        </a:p>
      </dgm:t>
    </dgm:pt>
    <dgm:pt modelId="{F5BB967F-5A6E-48D9-BE43-BE72E5A94CDD}" type="pres">
      <dgm:prSet presAssocID="{4EC22F57-2121-4433-8772-E4154158EF89}" presName="negativeSpace" presStyleCnt="0"/>
      <dgm:spPr/>
    </dgm:pt>
    <dgm:pt modelId="{99F606E0-240A-4A6D-B05C-999C3B39FBC9}" type="pres">
      <dgm:prSet presAssocID="{4EC22F57-2121-4433-8772-E4154158EF89}" presName="childText" presStyleLbl="conFgAcc1" presStyleIdx="0" presStyleCnt="3">
        <dgm:presLayoutVars>
          <dgm:bulletEnabled val="1"/>
        </dgm:presLayoutVars>
      </dgm:prSet>
      <dgm:spPr/>
    </dgm:pt>
    <dgm:pt modelId="{BA341A1D-EA68-4B59-8486-416E6EF627C0}" type="pres">
      <dgm:prSet presAssocID="{D72263E6-2F40-42C7-873E-93166587F022}" presName="spaceBetweenRectangles" presStyleCnt="0"/>
      <dgm:spPr/>
    </dgm:pt>
    <dgm:pt modelId="{DF631194-0CBB-4EF3-AB86-E45562AD12CC}" type="pres">
      <dgm:prSet presAssocID="{6FD30DF0-3C42-47A4-B044-A9BC93908A54}" presName="parentLin" presStyleCnt="0"/>
      <dgm:spPr/>
    </dgm:pt>
    <dgm:pt modelId="{A705DA67-4934-480F-8B35-74E29A814BF4}" type="pres">
      <dgm:prSet presAssocID="{6FD30DF0-3C42-47A4-B044-A9BC93908A54}" presName="parentLeftMargin" presStyleLbl="node1" presStyleIdx="0" presStyleCnt="3"/>
      <dgm:spPr/>
      <dgm:t>
        <a:bodyPr/>
        <a:lstStyle/>
        <a:p>
          <a:endParaRPr lang="id-ID"/>
        </a:p>
      </dgm:t>
    </dgm:pt>
    <dgm:pt modelId="{919E1249-C0E5-4F0E-9F15-D769EE3396A5}" type="pres">
      <dgm:prSet presAssocID="{6FD30DF0-3C42-47A4-B044-A9BC93908A54}" presName="parentText" presStyleLbl="node1" presStyleIdx="1" presStyleCnt="3" custScaleX="131084" custScaleY="136006">
        <dgm:presLayoutVars>
          <dgm:chMax val="0"/>
          <dgm:bulletEnabled val="1"/>
        </dgm:presLayoutVars>
      </dgm:prSet>
      <dgm:spPr/>
      <dgm:t>
        <a:bodyPr/>
        <a:lstStyle/>
        <a:p>
          <a:endParaRPr lang="id-ID"/>
        </a:p>
      </dgm:t>
    </dgm:pt>
    <dgm:pt modelId="{92D8E608-ECAD-4F9A-B5D0-3822F794A145}" type="pres">
      <dgm:prSet presAssocID="{6FD30DF0-3C42-47A4-B044-A9BC93908A54}" presName="negativeSpace" presStyleCnt="0"/>
      <dgm:spPr/>
    </dgm:pt>
    <dgm:pt modelId="{CE5AD3E0-C2F9-4155-990E-5D74D1C2C3C5}" type="pres">
      <dgm:prSet presAssocID="{6FD30DF0-3C42-47A4-B044-A9BC93908A54}" presName="childText" presStyleLbl="conFgAcc1" presStyleIdx="1" presStyleCnt="3">
        <dgm:presLayoutVars>
          <dgm:bulletEnabled val="1"/>
        </dgm:presLayoutVars>
      </dgm:prSet>
      <dgm:spPr/>
    </dgm:pt>
    <dgm:pt modelId="{7B23E5F3-E135-445D-B8E6-E3E04333C089}" type="pres">
      <dgm:prSet presAssocID="{BD9FE4D0-FBEF-42F3-A707-718812A957EF}" presName="spaceBetweenRectangles" presStyleCnt="0"/>
      <dgm:spPr/>
    </dgm:pt>
    <dgm:pt modelId="{E8B8C3DE-5C2D-4D47-BDF4-0E7F86930F96}" type="pres">
      <dgm:prSet presAssocID="{AA664616-A26F-47A4-B878-25E17A72BF3D}" presName="parentLin" presStyleCnt="0"/>
      <dgm:spPr/>
    </dgm:pt>
    <dgm:pt modelId="{92D1917C-2936-45F0-8A89-32DA1E7C2948}" type="pres">
      <dgm:prSet presAssocID="{AA664616-A26F-47A4-B878-25E17A72BF3D}" presName="parentLeftMargin" presStyleLbl="node1" presStyleIdx="1" presStyleCnt="3"/>
      <dgm:spPr/>
      <dgm:t>
        <a:bodyPr/>
        <a:lstStyle/>
        <a:p>
          <a:endParaRPr lang="id-ID"/>
        </a:p>
      </dgm:t>
    </dgm:pt>
    <dgm:pt modelId="{0E310902-F9BF-4427-BBF0-F237A3F14252}" type="pres">
      <dgm:prSet presAssocID="{AA664616-A26F-47A4-B878-25E17A72BF3D}" presName="parentText" presStyleLbl="node1" presStyleIdx="2" presStyleCnt="3" custScaleX="131084">
        <dgm:presLayoutVars>
          <dgm:chMax val="0"/>
          <dgm:bulletEnabled val="1"/>
        </dgm:presLayoutVars>
      </dgm:prSet>
      <dgm:spPr/>
      <dgm:t>
        <a:bodyPr/>
        <a:lstStyle/>
        <a:p>
          <a:endParaRPr lang="id-ID"/>
        </a:p>
      </dgm:t>
    </dgm:pt>
    <dgm:pt modelId="{B03E2862-C639-4634-9360-4478255B2487}" type="pres">
      <dgm:prSet presAssocID="{AA664616-A26F-47A4-B878-25E17A72BF3D}" presName="negativeSpace" presStyleCnt="0"/>
      <dgm:spPr/>
    </dgm:pt>
    <dgm:pt modelId="{BEC9C963-6DF2-4116-8E9D-41B95758250B}" type="pres">
      <dgm:prSet presAssocID="{AA664616-A26F-47A4-B878-25E17A72BF3D}" presName="childText" presStyleLbl="conFgAcc1" presStyleIdx="2" presStyleCnt="3">
        <dgm:presLayoutVars>
          <dgm:bulletEnabled val="1"/>
        </dgm:presLayoutVars>
      </dgm:prSet>
      <dgm:spPr>
        <a:ln>
          <a:solidFill>
            <a:srgbClr val="B587ED"/>
          </a:solidFill>
        </a:ln>
      </dgm:spPr>
    </dgm:pt>
  </dgm:ptLst>
  <dgm:cxnLst>
    <dgm:cxn modelId="{B9E079C6-B03A-4C6A-A852-7C633B5AAAD1}" type="presOf" srcId="{6FD30DF0-3C42-47A4-B044-A9BC93908A54}" destId="{919E1249-C0E5-4F0E-9F15-D769EE3396A5}" srcOrd="1" destOrd="0" presId="urn:microsoft.com/office/officeart/2005/8/layout/list1"/>
    <dgm:cxn modelId="{936E6B9E-A952-4A24-9930-593352301D97}" type="presOf" srcId="{6FD30DF0-3C42-47A4-B044-A9BC93908A54}" destId="{A705DA67-4934-480F-8B35-74E29A814BF4}" srcOrd="0" destOrd="0" presId="urn:microsoft.com/office/officeart/2005/8/layout/list1"/>
    <dgm:cxn modelId="{784433A8-C3BA-43D3-906A-796D80A8AB33}" type="presOf" srcId="{AA664616-A26F-47A4-B878-25E17A72BF3D}" destId="{0E310902-F9BF-4427-BBF0-F237A3F14252}" srcOrd="1" destOrd="0" presId="urn:microsoft.com/office/officeart/2005/8/layout/list1"/>
    <dgm:cxn modelId="{0149F038-7F98-4823-8203-128D3FAC834D}" type="presOf" srcId="{BE01440E-C885-43EF-95BF-3AE229DD15CA}" destId="{15488EBE-C252-483A-B288-C4CA1C660AFE}" srcOrd="0" destOrd="0" presId="urn:microsoft.com/office/officeart/2005/8/layout/list1"/>
    <dgm:cxn modelId="{CA9A0DDB-44E0-485C-B9B2-F90FB76E352E}" type="presOf" srcId="{4EC22F57-2121-4433-8772-E4154158EF89}" destId="{333E8AD6-EEED-4AA2-9339-93556EED7503}" srcOrd="0" destOrd="0" presId="urn:microsoft.com/office/officeart/2005/8/layout/list1"/>
    <dgm:cxn modelId="{17A89FBC-02E0-400C-8C8A-E36BF9FF75AF}" srcId="{BE01440E-C885-43EF-95BF-3AE229DD15CA}" destId="{4EC22F57-2121-4433-8772-E4154158EF89}" srcOrd="0" destOrd="0" parTransId="{9D37E8AA-7F23-468E-8B65-14A44321EAC5}" sibTransId="{D72263E6-2F40-42C7-873E-93166587F022}"/>
    <dgm:cxn modelId="{36401B9B-AABC-4122-A94C-64F1A9DBAF68}" type="presOf" srcId="{AA664616-A26F-47A4-B878-25E17A72BF3D}" destId="{92D1917C-2936-45F0-8A89-32DA1E7C2948}" srcOrd="0" destOrd="0" presId="urn:microsoft.com/office/officeart/2005/8/layout/list1"/>
    <dgm:cxn modelId="{4C3F0D60-C26B-4B53-B160-7102BB75DE42}" srcId="{BE01440E-C885-43EF-95BF-3AE229DD15CA}" destId="{AA664616-A26F-47A4-B878-25E17A72BF3D}" srcOrd="2" destOrd="0" parTransId="{EDC6DC8C-950F-4AF9-A442-0F934E13E908}" sibTransId="{AABCC11B-930F-48DF-957F-F8E9F5C13146}"/>
    <dgm:cxn modelId="{826A4BFE-29B0-4318-8D30-BF6B64E1C7BE}" srcId="{BE01440E-C885-43EF-95BF-3AE229DD15CA}" destId="{6FD30DF0-3C42-47A4-B044-A9BC93908A54}" srcOrd="1" destOrd="0" parTransId="{82F0E7E3-701C-4223-AA05-5F0F192BF3BF}" sibTransId="{BD9FE4D0-FBEF-42F3-A707-718812A957EF}"/>
    <dgm:cxn modelId="{36441AF3-C18B-468C-84D9-C561EAF117DA}" type="presOf" srcId="{4EC22F57-2121-4433-8772-E4154158EF89}" destId="{0D2B1DB9-9365-4424-A98E-4B7C722B814F}" srcOrd="1" destOrd="0" presId="urn:microsoft.com/office/officeart/2005/8/layout/list1"/>
    <dgm:cxn modelId="{5DCCC960-EBAE-42A0-84A3-B676A713EFA6}" type="presParOf" srcId="{15488EBE-C252-483A-B288-C4CA1C660AFE}" destId="{5B5AEB4F-A9EA-43CA-BEAD-9EF411CAB502}" srcOrd="0" destOrd="0" presId="urn:microsoft.com/office/officeart/2005/8/layout/list1"/>
    <dgm:cxn modelId="{9C61811F-2B92-41BE-A704-92C8B6A539BB}" type="presParOf" srcId="{5B5AEB4F-A9EA-43CA-BEAD-9EF411CAB502}" destId="{333E8AD6-EEED-4AA2-9339-93556EED7503}" srcOrd="0" destOrd="0" presId="urn:microsoft.com/office/officeart/2005/8/layout/list1"/>
    <dgm:cxn modelId="{AC73FF07-782B-461D-AB27-25632E49ABF2}" type="presParOf" srcId="{5B5AEB4F-A9EA-43CA-BEAD-9EF411CAB502}" destId="{0D2B1DB9-9365-4424-A98E-4B7C722B814F}" srcOrd="1" destOrd="0" presId="urn:microsoft.com/office/officeart/2005/8/layout/list1"/>
    <dgm:cxn modelId="{BADBDF56-FA27-40F9-AC10-D6694D059A80}" type="presParOf" srcId="{15488EBE-C252-483A-B288-C4CA1C660AFE}" destId="{F5BB967F-5A6E-48D9-BE43-BE72E5A94CDD}" srcOrd="1" destOrd="0" presId="urn:microsoft.com/office/officeart/2005/8/layout/list1"/>
    <dgm:cxn modelId="{57B31C73-6B3F-499E-B149-07D2D53EE3E5}" type="presParOf" srcId="{15488EBE-C252-483A-B288-C4CA1C660AFE}" destId="{99F606E0-240A-4A6D-B05C-999C3B39FBC9}" srcOrd="2" destOrd="0" presId="urn:microsoft.com/office/officeart/2005/8/layout/list1"/>
    <dgm:cxn modelId="{FF1500BA-9785-4337-86E5-FDA4A7B789A5}" type="presParOf" srcId="{15488EBE-C252-483A-B288-C4CA1C660AFE}" destId="{BA341A1D-EA68-4B59-8486-416E6EF627C0}" srcOrd="3" destOrd="0" presId="urn:microsoft.com/office/officeart/2005/8/layout/list1"/>
    <dgm:cxn modelId="{A3CDFEF3-0949-4163-A696-B8C950164256}" type="presParOf" srcId="{15488EBE-C252-483A-B288-C4CA1C660AFE}" destId="{DF631194-0CBB-4EF3-AB86-E45562AD12CC}" srcOrd="4" destOrd="0" presId="urn:microsoft.com/office/officeart/2005/8/layout/list1"/>
    <dgm:cxn modelId="{791AE15B-C67A-4FED-9630-EE0117109367}" type="presParOf" srcId="{DF631194-0CBB-4EF3-AB86-E45562AD12CC}" destId="{A705DA67-4934-480F-8B35-74E29A814BF4}" srcOrd="0" destOrd="0" presId="urn:microsoft.com/office/officeart/2005/8/layout/list1"/>
    <dgm:cxn modelId="{F7979A67-494B-4403-B372-B38D0711EEE0}" type="presParOf" srcId="{DF631194-0CBB-4EF3-AB86-E45562AD12CC}" destId="{919E1249-C0E5-4F0E-9F15-D769EE3396A5}" srcOrd="1" destOrd="0" presId="urn:microsoft.com/office/officeart/2005/8/layout/list1"/>
    <dgm:cxn modelId="{FA7A7F9E-1B28-460D-A37B-40763BB1012B}" type="presParOf" srcId="{15488EBE-C252-483A-B288-C4CA1C660AFE}" destId="{92D8E608-ECAD-4F9A-B5D0-3822F794A145}" srcOrd="5" destOrd="0" presId="urn:microsoft.com/office/officeart/2005/8/layout/list1"/>
    <dgm:cxn modelId="{96944990-8618-4CC3-B6AD-B5437EF2614B}" type="presParOf" srcId="{15488EBE-C252-483A-B288-C4CA1C660AFE}" destId="{CE5AD3E0-C2F9-4155-990E-5D74D1C2C3C5}" srcOrd="6" destOrd="0" presId="urn:microsoft.com/office/officeart/2005/8/layout/list1"/>
    <dgm:cxn modelId="{1AD900A6-52EC-40F4-8D2E-EDEB2F52D1A7}" type="presParOf" srcId="{15488EBE-C252-483A-B288-C4CA1C660AFE}" destId="{7B23E5F3-E135-445D-B8E6-E3E04333C089}" srcOrd="7" destOrd="0" presId="urn:microsoft.com/office/officeart/2005/8/layout/list1"/>
    <dgm:cxn modelId="{9E6FB79D-EAFE-4594-A368-4CA41D380BE2}" type="presParOf" srcId="{15488EBE-C252-483A-B288-C4CA1C660AFE}" destId="{E8B8C3DE-5C2D-4D47-BDF4-0E7F86930F96}" srcOrd="8" destOrd="0" presId="urn:microsoft.com/office/officeart/2005/8/layout/list1"/>
    <dgm:cxn modelId="{F0C27F30-AD18-4503-92BD-781B8C3CCB41}" type="presParOf" srcId="{E8B8C3DE-5C2D-4D47-BDF4-0E7F86930F96}" destId="{92D1917C-2936-45F0-8A89-32DA1E7C2948}" srcOrd="0" destOrd="0" presId="urn:microsoft.com/office/officeart/2005/8/layout/list1"/>
    <dgm:cxn modelId="{C6343CAD-3C81-47CC-ADC3-036744168FF0}" type="presParOf" srcId="{E8B8C3DE-5C2D-4D47-BDF4-0E7F86930F96}" destId="{0E310902-F9BF-4427-BBF0-F237A3F14252}" srcOrd="1" destOrd="0" presId="urn:microsoft.com/office/officeart/2005/8/layout/list1"/>
    <dgm:cxn modelId="{CD10389B-7B91-4A1E-834C-5E97051253E6}" type="presParOf" srcId="{15488EBE-C252-483A-B288-C4CA1C660AFE}" destId="{B03E2862-C639-4634-9360-4478255B2487}" srcOrd="9" destOrd="0" presId="urn:microsoft.com/office/officeart/2005/8/layout/list1"/>
    <dgm:cxn modelId="{E7C70994-E59B-4762-BA88-26C8151D32EC}" type="presParOf" srcId="{15488EBE-C252-483A-B288-C4CA1C660AFE}" destId="{BEC9C963-6DF2-4116-8E9D-41B95758250B}"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15DE5D7-3083-463F-BB7E-EA5F80799A6A}" type="doc">
      <dgm:prSet loTypeId="urn:microsoft.com/office/officeart/2005/8/layout/list1" loCatId="list" qsTypeId="urn:microsoft.com/office/officeart/2005/8/quickstyle/simple1" qsCatId="simple" csTypeId="urn:microsoft.com/office/officeart/2005/8/colors/colorful1#5" csCatId="colorful" phldr="1"/>
      <dgm:spPr/>
      <dgm:t>
        <a:bodyPr/>
        <a:lstStyle/>
        <a:p>
          <a:endParaRPr lang="en-US"/>
        </a:p>
      </dgm:t>
    </dgm:pt>
    <dgm:pt modelId="{534402BE-B385-4FEC-83A9-319DBD0D26B7}">
      <dgm:prSet phldrT="[Text]" custT="1"/>
      <dgm:spPr>
        <a:solidFill>
          <a:schemeClr val="accent2">
            <a:lumMod val="60000"/>
            <a:lumOff val="40000"/>
          </a:schemeClr>
        </a:solidFill>
      </dgm:spPr>
      <dgm:t>
        <a:bodyPr/>
        <a:lstStyle/>
        <a:p>
          <a:r>
            <a:rPr lang="id-ID" sz="2000" dirty="0">
              <a:solidFill>
                <a:srgbClr val="002060"/>
              </a:solidFill>
            </a:rPr>
            <a:t>Perbaikan dengan penggunaan istilah yang lebih tepat</a:t>
          </a:r>
          <a:endParaRPr lang="en-US" sz="2000" dirty="0">
            <a:solidFill>
              <a:srgbClr val="002060"/>
            </a:solidFill>
          </a:endParaRPr>
        </a:p>
      </dgm:t>
    </dgm:pt>
    <dgm:pt modelId="{66677C60-1CC7-4797-A24D-7E23CE9E275E}" type="parTrans" cxnId="{972F7C28-E22A-4247-B3B5-0F86B32A7423}">
      <dgm:prSet/>
      <dgm:spPr/>
      <dgm:t>
        <a:bodyPr/>
        <a:lstStyle/>
        <a:p>
          <a:endParaRPr lang="en-US" sz="2000"/>
        </a:p>
      </dgm:t>
    </dgm:pt>
    <dgm:pt modelId="{7E3A1D1B-44D7-400E-9090-DC878271A2E6}" type="sibTrans" cxnId="{972F7C28-E22A-4247-B3B5-0F86B32A7423}">
      <dgm:prSet/>
      <dgm:spPr/>
      <dgm:t>
        <a:bodyPr/>
        <a:lstStyle/>
        <a:p>
          <a:endParaRPr lang="en-US" sz="2000"/>
        </a:p>
      </dgm:t>
    </dgm:pt>
    <dgm:pt modelId="{4CF6CE13-9285-4649-B8DF-015BD4B6DBD0}">
      <dgm:prSet custT="1"/>
      <dgm:spPr>
        <a:solidFill>
          <a:srgbClr val="FF99FF"/>
        </a:solidFill>
        <a:ln>
          <a:solidFill>
            <a:srgbClr val="B587ED"/>
          </a:solidFill>
        </a:ln>
      </dgm:spPr>
      <dgm:t>
        <a:bodyPr/>
        <a:lstStyle/>
        <a:p>
          <a:r>
            <a:rPr lang="id-ID" sz="2000" dirty="0">
              <a:solidFill>
                <a:srgbClr val="002060"/>
              </a:solidFill>
            </a:rPr>
            <a:t>Pengaruh perkembangan PSAK lain yang belum dikeluarkan tahun 2009</a:t>
          </a:r>
        </a:p>
      </dgm:t>
    </dgm:pt>
    <dgm:pt modelId="{6EBD2852-E0D8-4FC4-988D-A25CDECC961D}" type="parTrans" cxnId="{8D6BEFFC-04A2-427F-9C8F-AA01C4E09A56}">
      <dgm:prSet/>
      <dgm:spPr/>
      <dgm:t>
        <a:bodyPr/>
        <a:lstStyle/>
        <a:p>
          <a:endParaRPr lang="en-US" sz="2000"/>
        </a:p>
      </dgm:t>
    </dgm:pt>
    <dgm:pt modelId="{BB0B9578-8B15-4506-AE76-A29FEA02E57A}" type="sibTrans" cxnId="{8D6BEFFC-04A2-427F-9C8F-AA01C4E09A56}">
      <dgm:prSet/>
      <dgm:spPr/>
      <dgm:t>
        <a:bodyPr/>
        <a:lstStyle/>
        <a:p>
          <a:endParaRPr lang="en-US" sz="2000"/>
        </a:p>
      </dgm:t>
    </dgm:pt>
    <dgm:pt modelId="{A4B61738-22E3-4318-9213-B0DE5D2115C2}">
      <dgm:prSet custT="1"/>
      <dgm:spPr>
        <a:solidFill>
          <a:srgbClr val="AB98C2"/>
        </a:solidFill>
      </dgm:spPr>
      <dgm:t>
        <a:bodyPr/>
        <a:lstStyle/>
        <a:p>
          <a:r>
            <a:rPr lang="id-ID" sz="2000" dirty="0">
              <a:solidFill>
                <a:srgbClr val="002060"/>
              </a:solidFill>
            </a:rPr>
            <a:t>Mengikuti perubahan terakhir IAS 1 tahun 2010 : pemisahaan penghasilan komprehensif lain dan penyajian informasi komparatif.</a:t>
          </a:r>
        </a:p>
      </dgm:t>
    </dgm:pt>
    <dgm:pt modelId="{5F3B62DE-9611-44E3-B36C-F4DA43F33BCC}" type="parTrans" cxnId="{25ED1AFC-9D22-4C61-9BCE-ED262576D323}">
      <dgm:prSet/>
      <dgm:spPr/>
      <dgm:t>
        <a:bodyPr/>
        <a:lstStyle/>
        <a:p>
          <a:endParaRPr lang="en-US" sz="2000"/>
        </a:p>
      </dgm:t>
    </dgm:pt>
    <dgm:pt modelId="{11F4E34E-3881-461E-A3D3-81CED846A853}" type="sibTrans" cxnId="{25ED1AFC-9D22-4C61-9BCE-ED262576D323}">
      <dgm:prSet/>
      <dgm:spPr/>
      <dgm:t>
        <a:bodyPr/>
        <a:lstStyle/>
        <a:p>
          <a:endParaRPr lang="en-US" sz="2000"/>
        </a:p>
      </dgm:t>
    </dgm:pt>
    <dgm:pt modelId="{D112217B-9B7B-430D-8113-6589D04B4CD8}">
      <dgm:prSet custT="1"/>
      <dgm:spPr/>
      <dgm:t>
        <a:bodyPr/>
        <a:lstStyle/>
        <a:p>
          <a:r>
            <a:rPr lang="id-ID" sz="2000" dirty="0">
              <a:solidFill>
                <a:srgbClr val="002060"/>
              </a:solidFill>
            </a:rPr>
            <a:t>Efektif berlaku 1 Januari 2015, tidak ada penerapan dini</a:t>
          </a:r>
          <a:r>
            <a:rPr lang="id-ID" sz="2000" dirty="0"/>
            <a:t>.</a:t>
          </a:r>
        </a:p>
      </dgm:t>
    </dgm:pt>
    <dgm:pt modelId="{BE6C57CE-7ABF-4E22-8E21-420EB4D171AB}" type="parTrans" cxnId="{9C583440-D666-4298-8B58-C5D6F7398ECA}">
      <dgm:prSet/>
      <dgm:spPr/>
      <dgm:t>
        <a:bodyPr/>
        <a:lstStyle/>
        <a:p>
          <a:endParaRPr lang="en-US" sz="2000"/>
        </a:p>
      </dgm:t>
    </dgm:pt>
    <dgm:pt modelId="{8C95EC8D-30D3-4C8C-8E66-28ED5564BCC5}" type="sibTrans" cxnId="{9C583440-D666-4298-8B58-C5D6F7398ECA}">
      <dgm:prSet/>
      <dgm:spPr/>
      <dgm:t>
        <a:bodyPr/>
        <a:lstStyle/>
        <a:p>
          <a:endParaRPr lang="en-US" sz="2000"/>
        </a:p>
      </dgm:t>
    </dgm:pt>
    <dgm:pt modelId="{379A6A69-F573-4339-AE4C-04591B6F028B}" type="pres">
      <dgm:prSet presAssocID="{215DE5D7-3083-463F-BB7E-EA5F80799A6A}" presName="linear" presStyleCnt="0">
        <dgm:presLayoutVars>
          <dgm:dir/>
          <dgm:animLvl val="lvl"/>
          <dgm:resizeHandles val="exact"/>
        </dgm:presLayoutVars>
      </dgm:prSet>
      <dgm:spPr/>
      <dgm:t>
        <a:bodyPr/>
        <a:lstStyle/>
        <a:p>
          <a:endParaRPr lang="id-ID"/>
        </a:p>
      </dgm:t>
    </dgm:pt>
    <dgm:pt modelId="{0D2C8B10-C6FD-4A45-AB1B-6EF1E6062CFF}" type="pres">
      <dgm:prSet presAssocID="{534402BE-B385-4FEC-83A9-319DBD0D26B7}" presName="parentLin" presStyleCnt="0"/>
      <dgm:spPr/>
    </dgm:pt>
    <dgm:pt modelId="{70398861-C507-4CF5-9E46-4F8B15CF320A}" type="pres">
      <dgm:prSet presAssocID="{534402BE-B385-4FEC-83A9-319DBD0D26B7}" presName="parentLeftMargin" presStyleLbl="node1" presStyleIdx="0" presStyleCnt="4"/>
      <dgm:spPr/>
      <dgm:t>
        <a:bodyPr/>
        <a:lstStyle/>
        <a:p>
          <a:endParaRPr lang="id-ID"/>
        </a:p>
      </dgm:t>
    </dgm:pt>
    <dgm:pt modelId="{35C5F5DF-57F7-4FDF-9A37-0878C92B952B}" type="pres">
      <dgm:prSet presAssocID="{534402BE-B385-4FEC-83A9-319DBD0D26B7}" presName="parentText" presStyleLbl="node1" presStyleIdx="0" presStyleCnt="4" custScaleX="128418">
        <dgm:presLayoutVars>
          <dgm:chMax val="0"/>
          <dgm:bulletEnabled val="1"/>
        </dgm:presLayoutVars>
      </dgm:prSet>
      <dgm:spPr/>
      <dgm:t>
        <a:bodyPr/>
        <a:lstStyle/>
        <a:p>
          <a:endParaRPr lang="id-ID"/>
        </a:p>
      </dgm:t>
    </dgm:pt>
    <dgm:pt modelId="{3E58FCE0-BA48-4597-B1E1-DF96493E1A0B}" type="pres">
      <dgm:prSet presAssocID="{534402BE-B385-4FEC-83A9-319DBD0D26B7}" presName="negativeSpace" presStyleCnt="0"/>
      <dgm:spPr/>
    </dgm:pt>
    <dgm:pt modelId="{E03069DD-0944-4CFA-A388-80172B054884}" type="pres">
      <dgm:prSet presAssocID="{534402BE-B385-4FEC-83A9-319DBD0D26B7}" presName="childText" presStyleLbl="conFgAcc1" presStyleIdx="0" presStyleCnt="4">
        <dgm:presLayoutVars>
          <dgm:bulletEnabled val="1"/>
        </dgm:presLayoutVars>
      </dgm:prSet>
      <dgm:spPr/>
    </dgm:pt>
    <dgm:pt modelId="{5BD2FC12-28BD-48B9-B3C7-549A9882D369}" type="pres">
      <dgm:prSet presAssocID="{7E3A1D1B-44D7-400E-9090-DC878271A2E6}" presName="spaceBetweenRectangles" presStyleCnt="0"/>
      <dgm:spPr/>
    </dgm:pt>
    <dgm:pt modelId="{AEC77649-2AC9-4320-B36C-AE211BE488C8}" type="pres">
      <dgm:prSet presAssocID="{4CF6CE13-9285-4649-B8DF-015BD4B6DBD0}" presName="parentLin" presStyleCnt="0"/>
      <dgm:spPr/>
    </dgm:pt>
    <dgm:pt modelId="{4FD36087-D888-4734-9522-8CCCB0C95600}" type="pres">
      <dgm:prSet presAssocID="{4CF6CE13-9285-4649-B8DF-015BD4B6DBD0}" presName="parentLeftMargin" presStyleLbl="node1" presStyleIdx="0" presStyleCnt="4"/>
      <dgm:spPr/>
      <dgm:t>
        <a:bodyPr/>
        <a:lstStyle/>
        <a:p>
          <a:endParaRPr lang="id-ID"/>
        </a:p>
      </dgm:t>
    </dgm:pt>
    <dgm:pt modelId="{B8D5DF15-2C03-4F75-BF41-2A2FF9563830}" type="pres">
      <dgm:prSet presAssocID="{4CF6CE13-9285-4649-B8DF-015BD4B6DBD0}" presName="parentText" presStyleLbl="node1" presStyleIdx="1" presStyleCnt="4" custScaleX="128418">
        <dgm:presLayoutVars>
          <dgm:chMax val="0"/>
          <dgm:bulletEnabled val="1"/>
        </dgm:presLayoutVars>
      </dgm:prSet>
      <dgm:spPr/>
      <dgm:t>
        <a:bodyPr/>
        <a:lstStyle/>
        <a:p>
          <a:endParaRPr lang="id-ID"/>
        </a:p>
      </dgm:t>
    </dgm:pt>
    <dgm:pt modelId="{B27BD2CE-C2E0-4DD9-8CC4-792DC5707CB5}" type="pres">
      <dgm:prSet presAssocID="{4CF6CE13-9285-4649-B8DF-015BD4B6DBD0}" presName="negativeSpace" presStyleCnt="0"/>
      <dgm:spPr/>
    </dgm:pt>
    <dgm:pt modelId="{129B2DA7-11A8-4EF8-8563-3CCBCD0C6061}" type="pres">
      <dgm:prSet presAssocID="{4CF6CE13-9285-4649-B8DF-015BD4B6DBD0}" presName="childText" presStyleLbl="conFgAcc1" presStyleIdx="1" presStyleCnt="4">
        <dgm:presLayoutVars>
          <dgm:bulletEnabled val="1"/>
        </dgm:presLayoutVars>
      </dgm:prSet>
      <dgm:spPr>
        <a:ln>
          <a:solidFill>
            <a:srgbClr val="B587ED"/>
          </a:solidFill>
        </a:ln>
      </dgm:spPr>
    </dgm:pt>
    <dgm:pt modelId="{7E80F341-C4D6-41C6-B7F2-A1F7487D5D20}" type="pres">
      <dgm:prSet presAssocID="{BB0B9578-8B15-4506-AE76-A29FEA02E57A}" presName="spaceBetweenRectangles" presStyleCnt="0"/>
      <dgm:spPr/>
    </dgm:pt>
    <dgm:pt modelId="{2B028EC1-EDFD-4532-80C2-383B348A6A1E}" type="pres">
      <dgm:prSet presAssocID="{A4B61738-22E3-4318-9213-B0DE5D2115C2}" presName="parentLin" presStyleCnt="0"/>
      <dgm:spPr/>
    </dgm:pt>
    <dgm:pt modelId="{F50AB984-A551-4D80-B335-23D9815445AC}" type="pres">
      <dgm:prSet presAssocID="{A4B61738-22E3-4318-9213-B0DE5D2115C2}" presName="parentLeftMargin" presStyleLbl="node1" presStyleIdx="1" presStyleCnt="4"/>
      <dgm:spPr/>
      <dgm:t>
        <a:bodyPr/>
        <a:lstStyle/>
        <a:p>
          <a:endParaRPr lang="id-ID"/>
        </a:p>
      </dgm:t>
    </dgm:pt>
    <dgm:pt modelId="{B6A412E4-A17A-4C9E-8E5E-A6FAADAA1B0A}" type="pres">
      <dgm:prSet presAssocID="{A4B61738-22E3-4318-9213-B0DE5D2115C2}" presName="parentText" presStyleLbl="node1" presStyleIdx="2" presStyleCnt="4" custScaleX="128418" custScaleY="143147">
        <dgm:presLayoutVars>
          <dgm:chMax val="0"/>
          <dgm:bulletEnabled val="1"/>
        </dgm:presLayoutVars>
      </dgm:prSet>
      <dgm:spPr/>
      <dgm:t>
        <a:bodyPr/>
        <a:lstStyle/>
        <a:p>
          <a:endParaRPr lang="id-ID"/>
        </a:p>
      </dgm:t>
    </dgm:pt>
    <dgm:pt modelId="{AD9CE055-15AE-4C23-B756-703D095A98F0}" type="pres">
      <dgm:prSet presAssocID="{A4B61738-22E3-4318-9213-B0DE5D2115C2}" presName="negativeSpace" presStyleCnt="0"/>
      <dgm:spPr/>
    </dgm:pt>
    <dgm:pt modelId="{DE9B123C-6727-4F22-8BB7-130FDB26138F}" type="pres">
      <dgm:prSet presAssocID="{A4B61738-22E3-4318-9213-B0DE5D2115C2}" presName="childText" presStyleLbl="conFgAcc1" presStyleIdx="2" presStyleCnt="4">
        <dgm:presLayoutVars>
          <dgm:bulletEnabled val="1"/>
        </dgm:presLayoutVars>
      </dgm:prSet>
      <dgm:spPr/>
    </dgm:pt>
    <dgm:pt modelId="{9A541CA1-9842-4213-9C1F-0FE93776D78A}" type="pres">
      <dgm:prSet presAssocID="{11F4E34E-3881-461E-A3D3-81CED846A853}" presName="spaceBetweenRectangles" presStyleCnt="0"/>
      <dgm:spPr/>
    </dgm:pt>
    <dgm:pt modelId="{6B4D9E71-1D48-4CAF-9975-42A241F35273}" type="pres">
      <dgm:prSet presAssocID="{D112217B-9B7B-430D-8113-6589D04B4CD8}" presName="parentLin" presStyleCnt="0"/>
      <dgm:spPr/>
    </dgm:pt>
    <dgm:pt modelId="{12939EDC-6ACF-4136-A1C1-371F5C724090}" type="pres">
      <dgm:prSet presAssocID="{D112217B-9B7B-430D-8113-6589D04B4CD8}" presName="parentLeftMargin" presStyleLbl="node1" presStyleIdx="2" presStyleCnt="4"/>
      <dgm:spPr/>
      <dgm:t>
        <a:bodyPr/>
        <a:lstStyle/>
        <a:p>
          <a:endParaRPr lang="id-ID"/>
        </a:p>
      </dgm:t>
    </dgm:pt>
    <dgm:pt modelId="{55E7B6CF-768F-40D9-A8B5-E5B6F513CBBB}" type="pres">
      <dgm:prSet presAssocID="{D112217B-9B7B-430D-8113-6589D04B4CD8}" presName="parentText" presStyleLbl="node1" presStyleIdx="3" presStyleCnt="4" custScaleX="128418">
        <dgm:presLayoutVars>
          <dgm:chMax val="0"/>
          <dgm:bulletEnabled val="1"/>
        </dgm:presLayoutVars>
      </dgm:prSet>
      <dgm:spPr/>
      <dgm:t>
        <a:bodyPr/>
        <a:lstStyle/>
        <a:p>
          <a:endParaRPr lang="id-ID"/>
        </a:p>
      </dgm:t>
    </dgm:pt>
    <dgm:pt modelId="{706022C8-F4B4-409D-BFD0-213922B59389}" type="pres">
      <dgm:prSet presAssocID="{D112217B-9B7B-430D-8113-6589D04B4CD8}" presName="negativeSpace" presStyleCnt="0"/>
      <dgm:spPr/>
    </dgm:pt>
    <dgm:pt modelId="{CE3FC2EB-69D1-4AF5-928D-A95B350A702B}" type="pres">
      <dgm:prSet presAssocID="{D112217B-9B7B-430D-8113-6589D04B4CD8}" presName="childText" presStyleLbl="conFgAcc1" presStyleIdx="3" presStyleCnt="4">
        <dgm:presLayoutVars>
          <dgm:bulletEnabled val="1"/>
        </dgm:presLayoutVars>
      </dgm:prSet>
      <dgm:spPr/>
    </dgm:pt>
  </dgm:ptLst>
  <dgm:cxnLst>
    <dgm:cxn modelId="{AF318FB9-772E-46FE-81BA-2BB0DE285894}" type="presOf" srcId="{D112217B-9B7B-430D-8113-6589D04B4CD8}" destId="{55E7B6CF-768F-40D9-A8B5-E5B6F513CBBB}" srcOrd="1" destOrd="0" presId="urn:microsoft.com/office/officeart/2005/8/layout/list1"/>
    <dgm:cxn modelId="{FCFD9D41-EB0A-4A5A-9656-2234C405A6D9}" type="presOf" srcId="{D112217B-9B7B-430D-8113-6589D04B4CD8}" destId="{12939EDC-6ACF-4136-A1C1-371F5C724090}" srcOrd="0" destOrd="0" presId="urn:microsoft.com/office/officeart/2005/8/layout/list1"/>
    <dgm:cxn modelId="{4B95272E-F3FE-42F4-8A23-3555A7E5709D}" type="presOf" srcId="{4CF6CE13-9285-4649-B8DF-015BD4B6DBD0}" destId="{B8D5DF15-2C03-4F75-BF41-2A2FF9563830}" srcOrd="1" destOrd="0" presId="urn:microsoft.com/office/officeart/2005/8/layout/list1"/>
    <dgm:cxn modelId="{8D6BEFFC-04A2-427F-9C8F-AA01C4E09A56}" srcId="{215DE5D7-3083-463F-BB7E-EA5F80799A6A}" destId="{4CF6CE13-9285-4649-B8DF-015BD4B6DBD0}" srcOrd="1" destOrd="0" parTransId="{6EBD2852-E0D8-4FC4-988D-A25CDECC961D}" sibTransId="{BB0B9578-8B15-4506-AE76-A29FEA02E57A}"/>
    <dgm:cxn modelId="{B1CF2F2B-D405-442D-ABA9-E92B88155CF9}" type="presOf" srcId="{4CF6CE13-9285-4649-B8DF-015BD4B6DBD0}" destId="{4FD36087-D888-4734-9522-8CCCB0C95600}" srcOrd="0" destOrd="0" presId="urn:microsoft.com/office/officeart/2005/8/layout/list1"/>
    <dgm:cxn modelId="{8B7E8EDF-34BD-4F2F-9557-DDDADED1F8B0}" type="presOf" srcId="{A4B61738-22E3-4318-9213-B0DE5D2115C2}" destId="{B6A412E4-A17A-4C9E-8E5E-A6FAADAA1B0A}" srcOrd="1" destOrd="0" presId="urn:microsoft.com/office/officeart/2005/8/layout/list1"/>
    <dgm:cxn modelId="{9C583440-D666-4298-8B58-C5D6F7398ECA}" srcId="{215DE5D7-3083-463F-BB7E-EA5F80799A6A}" destId="{D112217B-9B7B-430D-8113-6589D04B4CD8}" srcOrd="3" destOrd="0" parTransId="{BE6C57CE-7ABF-4E22-8E21-420EB4D171AB}" sibTransId="{8C95EC8D-30D3-4C8C-8E66-28ED5564BCC5}"/>
    <dgm:cxn modelId="{22D49860-2A9C-4C84-A976-6CE74E238762}" type="presOf" srcId="{534402BE-B385-4FEC-83A9-319DBD0D26B7}" destId="{70398861-C507-4CF5-9E46-4F8B15CF320A}" srcOrd="0" destOrd="0" presId="urn:microsoft.com/office/officeart/2005/8/layout/list1"/>
    <dgm:cxn modelId="{972F7C28-E22A-4247-B3B5-0F86B32A7423}" srcId="{215DE5D7-3083-463F-BB7E-EA5F80799A6A}" destId="{534402BE-B385-4FEC-83A9-319DBD0D26B7}" srcOrd="0" destOrd="0" parTransId="{66677C60-1CC7-4797-A24D-7E23CE9E275E}" sibTransId="{7E3A1D1B-44D7-400E-9090-DC878271A2E6}"/>
    <dgm:cxn modelId="{14EACA02-FA7F-4E2D-9E0A-2BD6D6668ED5}" type="presOf" srcId="{215DE5D7-3083-463F-BB7E-EA5F80799A6A}" destId="{379A6A69-F573-4339-AE4C-04591B6F028B}" srcOrd="0" destOrd="0" presId="urn:microsoft.com/office/officeart/2005/8/layout/list1"/>
    <dgm:cxn modelId="{EFA700DC-6558-4EC3-B7C4-F3C92E67B801}" type="presOf" srcId="{A4B61738-22E3-4318-9213-B0DE5D2115C2}" destId="{F50AB984-A551-4D80-B335-23D9815445AC}" srcOrd="0" destOrd="0" presId="urn:microsoft.com/office/officeart/2005/8/layout/list1"/>
    <dgm:cxn modelId="{0512280E-947E-427D-88E8-025F91392C54}" type="presOf" srcId="{534402BE-B385-4FEC-83A9-319DBD0D26B7}" destId="{35C5F5DF-57F7-4FDF-9A37-0878C92B952B}" srcOrd="1" destOrd="0" presId="urn:microsoft.com/office/officeart/2005/8/layout/list1"/>
    <dgm:cxn modelId="{25ED1AFC-9D22-4C61-9BCE-ED262576D323}" srcId="{215DE5D7-3083-463F-BB7E-EA5F80799A6A}" destId="{A4B61738-22E3-4318-9213-B0DE5D2115C2}" srcOrd="2" destOrd="0" parTransId="{5F3B62DE-9611-44E3-B36C-F4DA43F33BCC}" sibTransId="{11F4E34E-3881-461E-A3D3-81CED846A853}"/>
    <dgm:cxn modelId="{D051C536-E295-46BE-A0D2-71A74BFE3365}" type="presParOf" srcId="{379A6A69-F573-4339-AE4C-04591B6F028B}" destId="{0D2C8B10-C6FD-4A45-AB1B-6EF1E6062CFF}" srcOrd="0" destOrd="0" presId="urn:microsoft.com/office/officeart/2005/8/layout/list1"/>
    <dgm:cxn modelId="{A83ED1B3-2342-49F5-B6EC-910FF2B6D452}" type="presParOf" srcId="{0D2C8B10-C6FD-4A45-AB1B-6EF1E6062CFF}" destId="{70398861-C507-4CF5-9E46-4F8B15CF320A}" srcOrd="0" destOrd="0" presId="urn:microsoft.com/office/officeart/2005/8/layout/list1"/>
    <dgm:cxn modelId="{ABC70D19-2998-4D95-90D9-654D4036BD64}" type="presParOf" srcId="{0D2C8B10-C6FD-4A45-AB1B-6EF1E6062CFF}" destId="{35C5F5DF-57F7-4FDF-9A37-0878C92B952B}" srcOrd="1" destOrd="0" presId="urn:microsoft.com/office/officeart/2005/8/layout/list1"/>
    <dgm:cxn modelId="{301F5FDC-1984-4EE0-9EC7-BFB196772F77}" type="presParOf" srcId="{379A6A69-F573-4339-AE4C-04591B6F028B}" destId="{3E58FCE0-BA48-4597-B1E1-DF96493E1A0B}" srcOrd="1" destOrd="0" presId="urn:microsoft.com/office/officeart/2005/8/layout/list1"/>
    <dgm:cxn modelId="{E79160B3-B84D-49B7-A278-128CB3546D3D}" type="presParOf" srcId="{379A6A69-F573-4339-AE4C-04591B6F028B}" destId="{E03069DD-0944-4CFA-A388-80172B054884}" srcOrd="2" destOrd="0" presId="urn:microsoft.com/office/officeart/2005/8/layout/list1"/>
    <dgm:cxn modelId="{DC9ED8AF-F820-439F-9CBB-0C174D4FF41C}" type="presParOf" srcId="{379A6A69-F573-4339-AE4C-04591B6F028B}" destId="{5BD2FC12-28BD-48B9-B3C7-549A9882D369}" srcOrd="3" destOrd="0" presId="urn:microsoft.com/office/officeart/2005/8/layout/list1"/>
    <dgm:cxn modelId="{35AC57F4-3487-4C55-A387-5176537CE70D}" type="presParOf" srcId="{379A6A69-F573-4339-AE4C-04591B6F028B}" destId="{AEC77649-2AC9-4320-B36C-AE211BE488C8}" srcOrd="4" destOrd="0" presId="urn:microsoft.com/office/officeart/2005/8/layout/list1"/>
    <dgm:cxn modelId="{8B4611DF-E7F3-49E3-AB31-736A0316B307}" type="presParOf" srcId="{AEC77649-2AC9-4320-B36C-AE211BE488C8}" destId="{4FD36087-D888-4734-9522-8CCCB0C95600}" srcOrd="0" destOrd="0" presId="urn:microsoft.com/office/officeart/2005/8/layout/list1"/>
    <dgm:cxn modelId="{534276AC-900E-4B9B-8421-7B3030A93219}" type="presParOf" srcId="{AEC77649-2AC9-4320-B36C-AE211BE488C8}" destId="{B8D5DF15-2C03-4F75-BF41-2A2FF9563830}" srcOrd="1" destOrd="0" presId="urn:microsoft.com/office/officeart/2005/8/layout/list1"/>
    <dgm:cxn modelId="{BEED68E5-1795-412B-9925-B48781E13602}" type="presParOf" srcId="{379A6A69-F573-4339-AE4C-04591B6F028B}" destId="{B27BD2CE-C2E0-4DD9-8CC4-792DC5707CB5}" srcOrd="5" destOrd="0" presId="urn:microsoft.com/office/officeart/2005/8/layout/list1"/>
    <dgm:cxn modelId="{AA9D7FC9-EC0C-4716-9680-E76E124F7C89}" type="presParOf" srcId="{379A6A69-F573-4339-AE4C-04591B6F028B}" destId="{129B2DA7-11A8-4EF8-8563-3CCBCD0C6061}" srcOrd="6" destOrd="0" presId="urn:microsoft.com/office/officeart/2005/8/layout/list1"/>
    <dgm:cxn modelId="{0653B6D7-AA55-415E-895A-42093E8465BA}" type="presParOf" srcId="{379A6A69-F573-4339-AE4C-04591B6F028B}" destId="{7E80F341-C4D6-41C6-B7F2-A1F7487D5D20}" srcOrd="7" destOrd="0" presId="urn:microsoft.com/office/officeart/2005/8/layout/list1"/>
    <dgm:cxn modelId="{0F5AE894-FBB0-45F4-BCA1-6543B417C708}" type="presParOf" srcId="{379A6A69-F573-4339-AE4C-04591B6F028B}" destId="{2B028EC1-EDFD-4532-80C2-383B348A6A1E}" srcOrd="8" destOrd="0" presId="urn:microsoft.com/office/officeart/2005/8/layout/list1"/>
    <dgm:cxn modelId="{D912A0FC-32C2-4BFE-A32F-96D6D6073B0E}" type="presParOf" srcId="{2B028EC1-EDFD-4532-80C2-383B348A6A1E}" destId="{F50AB984-A551-4D80-B335-23D9815445AC}" srcOrd="0" destOrd="0" presId="urn:microsoft.com/office/officeart/2005/8/layout/list1"/>
    <dgm:cxn modelId="{76BF5F92-0339-4FF3-B736-E60885118E7D}" type="presParOf" srcId="{2B028EC1-EDFD-4532-80C2-383B348A6A1E}" destId="{B6A412E4-A17A-4C9E-8E5E-A6FAADAA1B0A}" srcOrd="1" destOrd="0" presId="urn:microsoft.com/office/officeart/2005/8/layout/list1"/>
    <dgm:cxn modelId="{165E7DFD-2D3B-4556-A49D-EE2724C16E90}" type="presParOf" srcId="{379A6A69-F573-4339-AE4C-04591B6F028B}" destId="{AD9CE055-15AE-4C23-B756-703D095A98F0}" srcOrd="9" destOrd="0" presId="urn:microsoft.com/office/officeart/2005/8/layout/list1"/>
    <dgm:cxn modelId="{563BB21C-13B8-41E5-A1BB-3EDEA4270A4F}" type="presParOf" srcId="{379A6A69-F573-4339-AE4C-04591B6F028B}" destId="{DE9B123C-6727-4F22-8BB7-130FDB26138F}" srcOrd="10" destOrd="0" presId="urn:microsoft.com/office/officeart/2005/8/layout/list1"/>
    <dgm:cxn modelId="{49050A9B-8845-4B5E-8E96-E13C7320BA7C}" type="presParOf" srcId="{379A6A69-F573-4339-AE4C-04591B6F028B}" destId="{9A541CA1-9842-4213-9C1F-0FE93776D78A}" srcOrd="11" destOrd="0" presId="urn:microsoft.com/office/officeart/2005/8/layout/list1"/>
    <dgm:cxn modelId="{F50BC293-3364-455D-8CDD-D3CB766B8453}" type="presParOf" srcId="{379A6A69-F573-4339-AE4C-04591B6F028B}" destId="{6B4D9E71-1D48-4CAF-9975-42A241F35273}" srcOrd="12" destOrd="0" presId="urn:microsoft.com/office/officeart/2005/8/layout/list1"/>
    <dgm:cxn modelId="{E5C22CAE-5BA1-48CE-BF2B-9808F7CE2E99}" type="presParOf" srcId="{6B4D9E71-1D48-4CAF-9975-42A241F35273}" destId="{12939EDC-6ACF-4136-A1C1-371F5C724090}" srcOrd="0" destOrd="0" presId="urn:microsoft.com/office/officeart/2005/8/layout/list1"/>
    <dgm:cxn modelId="{2833B441-2A49-4DCF-B2F8-693F86770D9F}" type="presParOf" srcId="{6B4D9E71-1D48-4CAF-9975-42A241F35273}" destId="{55E7B6CF-768F-40D9-A8B5-E5B6F513CBBB}" srcOrd="1" destOrd="0" presId="urn:microsoft.com/office/officeart/2005/8/layout/list1"/>
    <dgm:cxn modelId="{084C0B89-A9E2-4B23-9C90-E790155A17F9}" type="presParOf" srcId="{379A6A69-F573-4339-AE4C-04591B6F028B}" destId="{706022C8-F4B4-409D-BFD0-213922B59389}" srcOrd="13" destOrd="0" presId="urn:microsoft.com/office/officeart/2005/8/layout/list1"/>
    <dgm:cxn modelId="{561E21E0-3B1B-4B3A-AEE0-0BCF15AEA904}" type="presParOf" srcId="{379A6A69-F573-4339-AE4C-04591B6F028B}" destId="{CE3FC2EB-69D1-4AF5-928D-A95B350A702B}"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913EC7-C425-4303-8B2B-D418426CD174}" type="doc">
      <dgm:prSet loTypeId="urn:microsoft.com/office/officeart/2005/8/layout/list1" loCatId="list" qsTypeId="urn:microsoft.com/office/officeart/2005/8/quickstyle/3d2" qsCatId="3D" csTypeId="urn:microsoft.com/office/officeart/2005/8/colors/colorful5" csCatId="colorful" phldr="1"/>
      <dgm:spPr/>
      <dgm:t>
        <a:bodyPr/>
        <a:lstStyle/>
        <a:p>
          <a:endParaRPr lang="id-ID"/>
        </a:p>
      </dgm:t>
    </dgm:pt>
    <dgm:pt modelId="{D2F249A7-AE77-4468-AEF6-ACB22E2B02BF}">
      <dgm:prSet phldrT="[Text]" custT="1"/>
      <dgm:spPr>
        <a:xfrm>
          <a:off x="434340" y="0"/>
          <a:ext cx="7929007" cy="758538"/>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buNone/>
          </a:pPr>
          <a:r>
            <a:rPr lang="en-US" sz="2000" dirty="0" err="1">
              <a:solidFill>
                <a:sysClr val="window" lastClr="FFFFFF"/>
              </a:solidFill>
              <a:latin typeface="Calibri"/>
              <a:ea typeface="+mn-ea"/>
              <a:cs typeface="+mn-cs"/>
            </a:rPr>
            <a:t>Entitas</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menyajikan</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informasi</a:t>
          </a:r>
          <a:r>
            <a:rPr lang="en-US" sz="2000" dirty="0">
              <a:solidFill>
                <a:sysClr val="window" lastClr="FFFFFF"/>
              </a:solidFill>
              <a:latin typeface="Calibri"/>
              <a:ea typeface="+mn-ea"/>
              <a:cs typeface="+mn-cs"/>
            </a:rPr>
            <a:t> yang </a:t>
          </a:r>
          <a:r>
            <a:rPr lang="en-US" sz="2000" dirty="0" err="1">
              <a:solidFill>
                <a:sysClr val="window" lastClr="FFFFFF"/>
              </a:solidFill>
              <a:latin typeface="Calibri"/>
              <a:ea typeface="+mn-ea"/>
              <a:cs typeface="+mn-cs"/>
            </a:rPr>
            <a:t>relevan</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bagi</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pengguna</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untuk</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membantu</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dalam</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pengambilan</a:t>
          </a:r>
          <a:r>
            <a:rPr lang="en-US" sz="2000" dirty="0">
              <a:solidFill>
                <a:sysClr val="window" lastClr="FFFFFF"/>
              </a:solidFill>
              <a:latin typeface="Calibri"/>
              <a:ea typeface="+mn-ea"/>
              <a:cs typeface="+mn-cs"/>
            </a:rPr>
            <a:t> </a:t>
          </a:r>
          <a:r>
            <a:rPr lang="en-US" sz="2000" dirty="0" err="1">
              <a:solidFill>
                <a:sysClr val="window" lastClr="FFFFFF"/>
              </a:solidFill>
              <a:latin typeface="Calibri"/>
              <a:ea typeface="+mn-ea"/>
              <a:cs typeface="+mn-cs"/>
            </a:rPr>
            <a:t>keputusan</a:t>
          </a:r>
          <a:r>
            <a:rPr lang="en-US" sz="2000" dirty="0">
              <a:solidFill>
                <a:sysClr val="window" lastClr="FFFFFF"/>
              </a:solidFill>
              <a:latin typeface="Calibri"/>
              <a:ea typeface="+mn-ea"/>
              <a:cs typeface="+mn-cs"/>
            </a:rPr>
            <a:t>. </a:t>
          </a:r>
          <a:endParaRPr lang="id-ID" sz="2000" dirty="0">
            <a:solidFill>
              <a:sysClr val="window" lastClr="FFFFFF"/>
            </a:solidFill>
            <a:latin typeface="Calibri"/>
            <a:ea typeface="+mn-ea"/>
            <a:cs typeface="+mn-cs"/>
          </a:endParaRPr>
        </a:p>
      </dgm:t>
    </dgm:pt>
    <dgm:pt modelId="{73707477-6762-4548-8C19-18C144A3E5D3}" type="parTrans" cxnId="{510DDD84-3121-4D49-ADF2-4DA9AE67C254}">
      <dgm:prSet/>
      <dgm:spPr/>
      <dgm:t>
        <a:bodyPr/>
        <a:lstStyle/>
        <a:p>
          <a:endParaRPr lang="id-ID" sz="1800"/>
        </a:p>
      </dgm:t>
    </dgm:pt>
    <dgm:pt modelId="{0523C585-AD59-4C0B-AF31-1068BF07BF6D}" type="sibTrans" cxnId="{510DDD84-3121-4D49-ADF2-4DA9AE67C254}">
      <dgm:prSet/>
      <dgm:spPr/>
      <dgm:t>
        <a:bodyPr/>
        <a:lstStyle/>
        <a:p>
          <a:endParaRPr lang="id-ID" sz="1800"/>
        </a:p>
      </dgm:t>
    </dgm:pt>
    <dgm:pt modelId="{3CD8227E-24EF-439C-A2C7-31933FADDC47}">
      <dgm:prSet custT="1"/>
      <dgm:spPr>
        <a:xfrm>
          <a:off x="493631" y="2514600"/>
          <a:ext cx="7929007" cy="626443"/>
        </a:xfrm>
        <a:prstGeom prst="roundRect">
          <a:avLst/>
        </a:prstGeom>
        <a:gradFill rotWithShape="0">
          <a:gsLst>
            <a:gs pos="0">
              <a:srgbClr val="4BACC6">
                <a:hueOff val="-9933876"/>
                <a:satOff val="39811"/>
                <a:lumOff val="8628"/>
                <a:alphaOff val="0"/>
                <a:shade val="51000"/>
                <a:satMod val="130000"/>
              </a:srgbClr>
            </a:gs>
            <a:gs pos="80000">
              <a:srgbClr val="4BACC6">
                <a:hueOff val="-9933876"/>
                <a:satOff val="39811"/>
                <a:lumOff val="8628"/>
                <a:alphaOff val="0"/>
                <a:shade val="93000"/>
                <a:satMod val="130000"/>
              </a:srgbClr>
            </a:gs>
            <a:gs pos="100000">
              <a:srgbClr val="4BACC6">
                <a:hueOff val="-9933876"/>
                <a:satOff val="39811"/>
                <a:lumOff val="862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buNone/>
          </a:pPr>
          <a:r>
            <a:rPr lang="en-US" sz="2000" dirty="0" err="1">
              <a:solidFill>
                <a:sysClr val="window" lastClr="FFFFFF"/>
              </a:solidFill>
              <a:latin typeface="Calibri"/>
              <a:ea typeface="+mn-ea"/>
              <a:cs typeface="+mn-cs"/>
            </a:rPr>
            <a:t>Informasi</a:t>
          </a:r>
          <a:r>
            <a:rPr lang="en-US" sz="2000" dirty="0">
              <a:solidFill>
                <a:sysClr val="window" lastClr="FFFFFF"/>
              </a:solidFill>
              <a:latin typeface="Calibri"/>
              <a:ea typeface="+mn-ea"/>
              <a:cs typeface="+mn-cs"/>
            </a:rPr>
            <a:t> </a:t>
          </a:r>
          <a:r>
            <a:rPr lang="id-ID" sz="2000" dirty="0">
              <a:solidFill>
                <a:sysClr val="window" lastClr="FFFFFF"/>
              </a:solidFill>
              <a:latin typeface="Calibri"/>
              <a:ea typeface="+mn-ea"/>
              <a:cs typeface="+mn-cs"/>
            </a:rPr>
            <a:t>perusahaan</a:t>
          </a:r>
          <a:endParaRPr lang="en-US" sz="2000" dirty="0">
            <a:solidFill>
              <a:sysClr val="window" lastClr="FFFFFF"/>
            </a:solidFill>
            <a:latin typeface="Calibri"/>
            <a:ea typeface="+mn-ea"/>
            <a:cs typeface="+mn-cs"/>
          </a:endParaRPr>
        </a:p>
      </dgm:t>
    </dgm:pt>
    <dgm:pt modelId="{B53DE84E-F40F-426C-B3E2-B85AFEDB10F3}" type="parTrans" cxnId="{41BE9455-8FEA-4188-BE5A-F5CFD77DB09C}">
      <dgm:prSet/>
      <dgm:spPr/>
      <dgm:t>
        <a:bodyPr/>
        <a:lstStyle/>
        <a:p>
          <a:endParaRPr lang="id-ID" sz="1800"/>
        </a:p>
      </dgm:t>
    </dgm:pt>
    <dgm:pt modelId="{ED6A1974-13AC-48EA-A67B-9FEC13942D4F}" type="sibTrans" cxnId="{41BE9455-8FEA-4188-BE5A-F5CFD77DB09C}">
      <dgm:prSet/>
      <dgm:spPr/>
      <dgm:t>
        <a:bodyPr/>
        <a:lstStyle/>
        <a:p>
          <a:endParaRPr lang="id-ID" sz="1800"/>
        </a:p>
      </dgm:t>
    </dgm:pt>
    <dgm:pt modelId="{EB611BE2-B1FF-4B96-B69B-359546605A17}">
      <dgm:prSet custT="1"/>
      <dgm:spPr>
        <a:xfrm>
          <a:off x="0" y="2738369"/>
          <a:ext cx="8686800" cy="2362500"/>
        </a:xfrm>
        <a:prstGeom prst="rect">
          <a:avLst/>
        </a:prstGeom>
        <a:solidFill>
          <a:sysClr val="window" lastClr="FFFFFF">
            <a:alpha val="90000"/>
            <a:hueOff val="0"/>
            <a:satOff val="0"/>
            <a:lumOff val="0"/>
            <a:alphaOff val="0"/>
          </a:sysClr>
        </a:solidFill>
        <a:ln w="9525" cap="flat" cmpd="sng" algn="ctr">
          <a:solidFill>
            <a:srgbClr val="4BACC6">
              <a:hueOff val="-9933876"/>
              <a:satOff val="39811"/>
              <a:lumOff val="8628"/>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Laporan keuangan, </a:t>
          </a:r>
          <a:endParaRPr lang="en-US" sz="1800" dirty="0">
            <a:solidFill>
              <a:sysClr val="windowText" lastClr="000000">
                <a:hueOff val="0"/>
                <a:satOff val="0"/>
                <a:lumOff val="0"/>
                <a:alphaOff val="0"/>
              </a:sysClr>
            </a:solidFill>
            <a:latin typeface="Calibri"/>
            <a:ea typeface="+mn-ea"/>
            <a:cs typeface="+mn-cs"/>
          </a:endParaRPr>
        </a:p>
      </dgm:t>
    </dgm:pt>
    <dgm:pt modelId="{75DA686C-59AA-48E7-849D-5B2D10F45583}" type="parTrans" cxnId="{D77DEC17-93ED-48B5-A4FD-268167544CE2}">
      <dgm:prSet/>
      <dgm:spPr/>
      <dgm:t>
        <a:bodyPr/>
        <a:lstStyle/>
        <a:p>
          <a:endParaRPr lang="en-US" sz="1800"/>
        </a:p>
      </dgm:t>
    </dgm:pt>
    <dgm:pt modelId="{6333AEB8-7F94-49EF-95F9-2F9240187529}" type="sibTrans" cxnId="{D77DEC17-93ED-48B5-A4FD-268167544CE2}">
      <dgm:prSet/>
      <dgm:spPr/>
      <dgm:t>
        <a:bodyPr/>
        <a:lstStyle/>
        <a:p>
          <a:endParaRPr lang="en-US" sz="1800"/>
        </a:p>
      </dgm:t>
    </dgm:pt>
    <dgm:pt modelId="{F41AAA07-D3AE-4CF9-9CE8-F0D9F9AEEEFE}">
      <dgm:prSet custT="1"/>
      <dgm:spPr>
        <a:xfrm>
          <a:off x="0" y="2738369"/>
          <a:ext cx="8686800" cy="2362500"/>
        </a:xfrm>
        <a:prstGeom prst="rect">
          <a:avLst/>
        </a:prstGeom>
        <a:solidFill>
          <a:sysClr val="window" lastClr="FFFFFF">
            <a:alpha val="90000"/>
            <a:hueOff val="0"/>
            <a:satOff val="0"/>
            <a:lumOff val="0"/>
            <a:alphaOff val="0"/>
          </a:sysClr>
        </a:solidFill>
        <a:ln w="9525" cap="flat" cmpd="sng" algn="ctr">
          <a:solidFill>
            <a:srgbClr val="4BACC6">
              <a:hueOff val="-9933876"/>
              <a:satOff val="39811"/>
              <a:lumOff val="8628"/>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Laporan Tahunan (</a:t>
          </a:r>
          <a:r>
            <a:rPr lang="id-ID" sz="1800" b="1" i="1" dirty="0">
              <a:solidFill>
                <a:sysClr val="windowText" lastClr="000000">
                  <a:hueOff val="0"/>
                  <a:satOff val="0"/>
                  <a:lumOff val="0"/>
                  <a:alphaOff val="0"/>
                </a:sysClr>
              </a:solidFill>
              <a:latin typeface="Calibri"/>
              <a:ea typeface="+mn-ea"/>
              <a:cs typeface="+mn-cs"/>
              <a:sym typeface="Wingdings" panose="05000000000000000000" pitchFamily="2" charset="2"/>
            </a:rPr>
            <a:t>Annual Reporting</a:t>
          </a: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 </a:t>
          </a:r>
          <a:endParaRPr lang="en-US" sz="1800" dirty="0">
            <a:solidFill>
              <a:sysClr val="windowText" lastClr="000000">
                <a:hueOff val="0"/>
                <a:satOff val="0"/>
                <a:lumOff val="0"/>
                <a:alphaOff val="0"/>
              </a:sysClr>
            </a:solidFill>
            <a:latin typeface="Calibri"/>
            <a:ea typeface="+mn-ea"/>
            <a:cs typeface="+mn-cs"/>
          </a:endParaRPr>
        </a:p>
      </dgm:t>
    </dgm:pt>
    <dgm:pt modelId="{57E5EABB-DA86-4E9B-95DB-BB64E06EA211}" type="parTrans" cxnId="{C29F4D54-CDA6-471D-99EF-DA1E33533EAB}">
      <dgm:prSet/>
      <dgm:spPr/>
      <dgm:t>
        <a:bodyPr/>
        <a:lstStyle/>
        <a:p>
          <a:endParaRPr lang="en-US" sz="1800"/>
        </a:p>
      </dgm:t>
    </dgm:pt>
    <dgm:pt modelId="{65426A0A-D0FD-4B0A-A241-14C110D2BE28}" type="sibTrans" cxnId="{C29F4D54-CDA6-471D-99EF-DA1E33533EAB}">
      <dgm:prSet/>
      <dgm:spPr/>
      <dgm:t>
        <a:bodyPr/>
        <a:lstStyle/>
        <a:p>
          <a:endParaRPr lang="en-US" sz="1800"/>
        </a:p>
      </dgm:t>
    </dgm:pt>
    <dgm:pt modelId="{09ACFB1B-51A9-42C8-A29E-1B2527D7BA22}">
      <dgm:prSet custT="1"/>
      <dgm:spPr>
        <a:xfrm>
          <a:off x="0" y="2738369"/>
          <a:ext cx="8686800" cy="2362500"/>
        </a:xfrm>
        <a:prstGeom prst="rect">
          <a:avLst/>
        </a:prstGeom>
        <a:solidFill>
          <a:sysClr val="window" lastClr="FFFFFF">
            <a:alpha val="90000"/>
            <a:hueOff val="0"/>
            <a:satOff val="0"/>
            <a:lumOff val="0"/>
            <a:alphaOff val="0"/>
          </a:sysClr>
        </a:solidFill>
        <a:ln w="9525" cap="flat" cmpd="sng" algn="ctr">
          <a:solidFill>
            <a:srgbClr val="4BACC6">
              <a:hueOff val="-9933876"/>
              <a:satOff val="39811"/>
              <a:lumOff val="8628"/>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Laporan Berkelanjutan (</a:t>
          </a:r>
          <a:r>
            <a:rPr lang="id-ID" sz="1800" b="1" i="1" dirty="0">
              <a:solidFill>
                <a:sysClr val="windowText" lastClr="000000">
                  <a:hueOff val="0"/>
                  <a:satOff val="0"/>
                  <a:lumOff val="0"/>
                  <a:alphaOff val="0"/>
                </a:sysClr>
              </a:solidFill>
              <a:latin typeface="Calibri"/>
              <a:ea typeface="+mn-ea"/>
              <a:cs typeface="+mn-cs"/>
              <a:sym typeface="Wingdings" panose="05000000000000000000" pitchFamily="2" charset="2"/>
            </a:rPr>
            <a:t>Sustainability Reporting</a:t>
          </a: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Tripple</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bottom line,</a:t>
          </a:r>
          <a:endParaRPr lang="en-US" sz="1800" dirty="0">
            <a:solidFill>
              <a:sysClr val="windowText" lastClr="000000">
                <a:hueOff val="0"/>
                <a:satOff val="0"/>
                <a:lumOff val="0"/>
                <a:alphaOff val="0"/>
              </a:sysClr>
            </a:solidFill>
            <a:latin typeface="Calibri"/>
            <a:ea typeface="+mn-ea"/>
            <a:cs typeface="+mn-cs"/>
          </a:endParaRPr>
        </a:p>
      </dgm:t>
    </dgm:pt>
    <dgm:pt modelId="{877570D1-606D-442A-8D74-6F57C8123A24}" type="parTrans" cxnId="{05F8FD86-446B-4F2B-ADCE-BD5AA8CAA9C6}">
      <dgm:prSet/>
      <dgm:spPr/>
      <dgm:t>
        <a:bodyPr/>
        <a:lstStyle/>
        <a:p>
          <a:endParaRPr lang="en-US" sz="1800"/>
        </a:p>
      </dgm:t>
    </dgm:pt>
    <dgm:pt modelId="{68AF90CC-AA4D-4F28-A49A-9013616474CB}" type="sibTrans" cxnId="{05F8FD86-446B-4F2B-ADCE-BD5AA8CAA9C6}">
      <dgm:prSet/>
      <dgm:spPr/>
      <dgm:t>
        <a:bodyPr/>
        <a:lstStyle/>
        <a:p>
          <a:endParaRPr lang="en-US" sz="1800"/>
        </a:p>
      </dgm:t>
    </dgm:pt>
    <dgm:pt modelId="{642E2B8A-3599-4B1F-B64B-DDA4243CDFCF}">
      <dgm:prSet custT="1"/>
      <dgm:spPr>
        <a:xfrm>
          <a:off x="0" y="2738369"/>
          <a:ext cx="8686800" cy="2362500"/>
        </a:xfrm>
        <a:prstGeom prst="rect">
          <a:avLst/>
        </a:prstGeom>
        <a:solidFill>
          <a:sysClr val="window" lastClr="FFFFFF">
            <a:alpha val="90000"/>
            <a:hueOff val="0"/>
            <a:satOff val="0"/>
            <a:lumOff val="0"/>
            <a:alphaOff val="0"/>
          </a:sysClr>
        </a:solidFill>
        <a:ln w="9525" cap="flat" cmpd="sng" algn="ctr">
          <a:solidFill>
            <a:srgbClr val="4BACC6">
              <a:hueOff val="-9933876"/>
              <a:satOff val="39811"/>
              <a:lumOff val="8628"/>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Laporan Terintegrasi (</a:t>
          </a:r>
          <a:r>
            <a:rPr lang="id-ID" sz="1800" b="1" i="1" dirty="0">
              <a:solidFill>
                <a:sysClr val="windowText" lastClr="000000">
                  <a:hueOff val="0"/>
                  <a:satOff val="0"/>
                  <a:lumOff val="0"/>
                  <a:alphaOff val="0"/>
                </a:sysClr>
              </a:solidFill>
              <a:latin typeface="Calibri"/>
              <a:ea typeface="+mn-ea"/>
              <a:cs typeface="+mn-cs"/>
              <a:sym typeface="Wingdings" panose="05000000000000000000" pitchFamily="2" charset="2"/>
            </a:rPr>
            <a:t>Integrated Reporting</a:t>
          </a:r>
          <a:r>
            <a:rPr lang="id-ID" sz="1800" dirty="0">
              <a:solidFill>
                <a:sysClr val="windowText" lastClr="000000">
                  <a:hueOff val="0"/>
                  <a:satOff val="0"/>
                  <a:lumOff val="0"/>
                  <a:alphaOff val="0"/>
                </a:sysClr>
              </a:solidFill>
              <a:latin typeface="Calibri"/>
              <a:ea typeface="+mn-ea"/>
              <a:cs typeface="+mn-cs"/>
              <a:sym typeface="Wingdings" panose="05000000000000000000" pitchFamily="2" charset="2"/>
            </a:rPr>
            <a:t>)</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Laporan</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yang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lebih</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ringkas</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dan</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menekankan</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pada</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EVA,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strategi</a:t>
          </a:r>
          <a:r>
            <a:rPr lang="en-US" sz="18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dirty="0" err="1">
              <a:solidFill>
                <a:sysClr val="windowText" lastClr="000000">
                  <a:hueOff val="0"/>
                  <a:satOff val="0"/>
                  <a:lumOff val="0"/>
                  <a:alphaOff val="0"/>
                </a:sysClr>
              </a:solidFill>
              <a:latin typeface="Calibri"/>
              <a:ea typeface="+mn-ea"/>
              <a:cs typeface="+mn-cs"/>
              <a:sym typeface="Wingdings" panose="05000000000000000000" pitchFamily="2" charset="2"/>
            </a:rPr>
            <a:t>perusahaan</a:t>
          </a:r>
          <a:endParaRPr lang="en-US" sz="1800" dirty="0">
            <a:solidFill>
              <a:sysClr val="windowText" lastClr="000000">
                <a:hueOff val="0"/>
                <a:satOff val="0"/>
                <a:lumOff val="0"/>
                <a:alphaOff val="0"/>
              </a:sysClr>
            </a:solidFill>
            <a:latin typeface="Calibri"/>
            <a:ea typeface="+mn-ea"/>
            <a:cs typeface="+mn-cs"/>
          </a:endParaRPr>
        </a:p>
      </dgm:t>
    </dgm:pt>
    <dgm:pt modelId="{7257E34A-E43F-49B7-8894-CDE1340277C6}" type="parTrans" cxnId="{290558F8-B590-49F5-94D5-0A784284F7D9}">
      <dgm:prSet/>
      <dgm:spPr/>
      <dgm:t>
        <a:bodyPr/>
        <a:lstStyle/>
        <a:p>
          <a:endParaRPr lang="en-US" sz="1800"/>
        </a:p>
      </dgm:t>
    </dgm:pt>
    <dgm:pt modelId="{46581573-209B-4D2D-BB32-686CF9155844}" type="sibTrans" cxnId="{290558F8-B590-49F5-94D5-0A784284F7D9}">
      <dgm:prSet/>
      <dgm:spPr/>
      <dgm:t>
        <a:bodyPr/>
        <a:lstStyle/>
        <a:p>
          <a:endParaRPr lang="en-US" sz="1800"/>
        </a:p>
      </dgm:t>
    </dgm:pt>
    <dgm:pt modelId="{540902BB-E794-48B2-8878-AEC7A41112A5}">
      <dgm:prSet phldrT="[Text]" custT="1"/>
      <dgm:spPr>
        <a:xfrm>
          <a:off x="0" y="331342"/>
          <a:ext cx="8686800" cy="1951857"/>
        </a:xfrm>
        <a:prstGeom prst="rect">
          <a:avLst/>
        </a:prstGeom>
        <a:solidFill>
          <a:sysClr val="window" lastClr="FFFFFF">
            <a:alpha val="90000"/>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en-US" sz="1800" dirty="0" err="1">
              <a:solidFill>
                <a:sysClr val="windowText" lastClr="000000">
                  <a:hueOff val="0"/>
                  <a:satOff val="0"/>
                  <a:lumOff val="0"/>
                  <a:alphaOff val="0"/>
                </a:sysClr>
              </a:solidFill>
              <a:latin typeface="Calibri"/>
              <a:ea typeface="+mn-ea"/>
              <a:cs typeface="+mn-cs"/>
            </a:rPr>
            <a:t>Informasi</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keuangan</a:t>
          </a:r>
          <a:r>
            <a:rPr lang="en-US" sz="1800" dirty="0">
              <a:solidFill>
                <a:sysClr val="windowText" lastClr="000000">
                  <a:hueOff val="0"/>
                  <a:satOff val="0"/>
                  <a:lumOff val="0"/>
                  <a:alphaOff val="0"/>
                </a:sysClr>
              </a:solidFill>
              <a:latin typeface="Calibri"/>
              <a:ea typeface="+mn-ea"/>
              <a:cs typeface="+mn-cs"/>
            </a:rPr>
            <a:t> dan non </a:t>
          </a:r>
          <a:r>
            <a:rPr lang="en-US" sz="1800" dirty="0" err="1">
              <a:solidFill>
                <a:sysClr val="windowText" lastClr="000000">
                  <a:hueOff val="0"/>
                  <a:satOff val="0"/>
                  <a:lumOff val="0"/>
                  <a:alphaOff val="0"/>
                </a:sysClr>
              </a:solidFill>
              <a:latin typeface="Calibri"/>
              <a:ea typeface="+mn-ea"/>
              <a:cs typeface="+mn-cs"/>
            </a:rPr>
            <a:t>keuangan</a:t>
          </a:r>
          <a:endParaRPr lang="id-ID" sz="1800" dirty="0">
            <a:solidFill>
              <a:sysClr val="windowText" lastClr="000000">
                <a:hueOff val="0"/>
                <a:satOff val="0"/>
                <a:lumOff val="0"/>
                <a:alphaOff val="0"/>
              </a:sysClr>
            </a:solidFill>
            <a:latin typeface="Calibri"/>
            <a:ea typeface="+mn-ea"/>
            <a:cs typeface="+mn-cs"/>
          </a:endParaRPr>
        </a:p>
      </dgm:t>
    </dgm:pt>
    <dgm:pt modelId="{37A0DEBA-9985-4DE3-A042-676321F4860F}" type="parTrans" cxnId="{4A4CA94F-552F-457B-B646-0E31BD8E6A45}">
      <dgm:prSet/>
      <dgm:spPr/>
      <dgm:t>
        <a:bodyPr/>
        <a:lstStyle/>
        <a:p>
          <a:endParaRPr lang="en-US" sz="1800"/>
        </a:p>
      </dgm:t>
    </dgm:pt>
    <dgm:pt modelId="{B0EDEB04-23A3-4443-87CB-123E9041E145}" type="sibTrans" cxnId="{4A4CA94F-552F-457B-B646-0E31BD8E6A45}">
      <dgm:prSet/>
      <dgm:spPr/>
      <dgm:t>
        <a:bodyPr/>
        <a:lstStyle/>
        <a:p>
          <a:endParaRPr lang="en-US" sz="1800"/>
        </a:p>
      </dgm:t>
    </dgm:pt>
    <dgm:pt modelId="{6950893B-CB7A-409A-AC6F-499DBD2D1C20}">
      <dgm:prSet phldrT="[Text]" custT="1"/>
      <dgm:spPr>
        <a:xfrm>
          <a:off x="0" y="331342"/>
          <a:ext cx="8686800" cy="1951857"/>
        </a:xfrm>
        <a:prstGeom prst="rect">
          <a:avLst/>
        </a:prstGeom>
        <a:solidFill>
          <a:sysClr val="window" lastClr="FFFFFF">
            <a:alpha val="90000"/>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en-US" sz="1800" dirty="0" err="1">
              <a:solidFill>
                <a:sysClr val="windowText" lastClr="000000">
                  <a:hueOff val="0"/>
                  <a:satOff val="0"/>
                  <a:lumOff val="0"/>
                  <a:alphaOff val="0"/>
                </a:sysClr>
              </a:solidFill>
              <a:latin typeface="Calibri"/>
              <a:ea typeface="+mn-ea"/>
              <a:cs typeface="+mn-cs"/>
            </a:rPr>
            <a:t>Informasi</a:t>
          </a:r>
          <a:r>
            <a:rPr lang="en-US" sz="1800" dirty="0">
              <a:solidFill>
                <a:sysClr val="windowText" lastClr="000000">
                  <a:hueOff val="0"/>
                  <a:satOff val="0"/>
                  <a:lumOff val="0"/>
                  <a:alphaOff val="0"/>
                </a:sysClr>
              </a:solidFill>
              <a:latin typeface="Calibri"/>
              <a:ea typeface="+mn-ea"/>
              <a:cs typeface="+mn-cs"/>
            </a:rPr>
            <a:t> </a:t>
          </a:r>
          <a:r>
            <a:rPr lang="en-US" sz="1800" i="1" dirty="0">
              <a:solidFill>
                <a:sysClr val="windowText" lastClr="000000">
                  <a:hueOff val="0"/>
                  <a:satOff val="0"/>
                  <a:lumOff val="0"/>
                  <a:alphaOff val="0"/>
                </a:sysClr>
              </a:solidFill>
              <a:latin typeface="Calibri"/>
              <a:ea typeface="+mn-ea"/>
              <a:cs typeface="+mn-cs"/>
            </a:rPr>
            <a:t>mandatory </a:t>
          </a:r>
          <a:r>
            <a:rPr lang="en-US" sz="1800" dirty="0">
              <a:solidFill>
                <a:sysClr val="windowText" lastClr="000000">
                  <a:hueOff val="0"/>
                  <a:satOff val="0"/>
                  <a:lumOff val="0"/>
                  <a:alphaOff val="0"/>
                </a:sysClr>
              </a:solidFill>
              <a:latin typeface="Calibri"/>
              <a:ea typeface="+mn-ea"/>
              <a:cs typeface="+mn-cs"/>
            </a:rPr>
            <a:t>(</a:t>
          </a:r>
          <a:r>
            <a:rPr lang="en-US" sz="1800" dirty="0" err="1">
              <a:solidFill>
                <a:sysClr val="windowText" lastClr="000000">
                  <a:hueOff val="0"/>
                  <a:satOff val="0"/>
                  <a:lumOff val="0"/>
                  <a:alphaOff val="0"/>
                </a:sysClr>
              </a:solidFill>
              <a:latin typeface="Calibri"/>
              <a:ea typeface="+mn-ea"/>
              <a:cs typeface="+mn-cs"/>
            </a:rPr>
            <a:t>diharuskan</a:t>
          </a:r>
          <a:r>
            <a:rPr lang="en-US" sz="1800" dirty="0">
              <a:solidFill>
                <a:sysClr val="windowText" lastClr="000000">
                  <a:hueOff val="0"/>
                  <a:satOff val="0"/>
                  <a:lumOff val="0"/>
                  <a:alphaOff val="0"/>
                </a:sysClr>
              </a:solidFill>
              <a:latin typeface="Calibri"/>
              <a:ea typeface="+mn-ea"/>
              <a:cs typeface="+mn-cs"/>
            </a:rPr>
            <a:t> oleh </a:t>
          </a:r>
          <a:r>
            <a:rPr lang="en-US" sz="1800" dirty="0" err="1">
              <a:solidFill>
                <a:sysClr val="windowText" lastClr="000000">
                  <a:hueOff val="0"/>
                  <a:satOff val="0"/>
                  <a:lumOff val="0"/>
                  <a:alphaOff val="0"/>
                </a:sysClr>
              </a:solidFill>
              <a:latin typeface="Calibri"/>
              <a:ea typeface="+mn-ea"/>
              <a:cs typeface="+mn-cs"/>
            </a:rPr>
            <a:t>regulasi</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atau</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informasi</a:t>
          </a:r>
          <a:r>
            <a:rPr lang="en-US" sz="1800" dirty="0">
              <a:solidFill>
                <a:sysClr val="windowText" lastClr="000000">
                  <a:hueOff val="0"/>
                  <a:satOff val="0"/>
                  <a:lumOff val="0"/>
                  <a:alphaOff val="0"/>
                </a:sysClr>
              </a:solidFill>
              <a:latin typeface="Calibri"/>
              <a:ea typeface="+mn-ea"/>
              <a:cs typeface="+mn-cs"/>
            </a:rPr>
            <a:t> </a:t>
          </a:r>
          <a:r>
            <a:rPr lang="en-US" sz="1800" i="1" dirty="0">
              <a:solidFill>
                <a:sysClr val="windowText" lastClr="000000">
                  <a:hueOff val="0"/>
                  <a:satOff val="0"/>
                  <a:lumOff val="0"/>
                  <a:alphaOff val="0"/>
                </a:sysClr>
              </a:solidFill>
              <a:latin typeface="Calibri"/>
              <a:ea typeface="+mn-ea"/>
              <a:cs typeface="+mn-cs"/>
            </a:rPr>
            <a:t>voluntary</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sukarela</a:t>
          </a:r>
          <a:r>
            <a:rPr lang="en-US" sz="1800" dirty="0">
              <a:solidFill>
                <a:sysClr val="windowText" lastClr="000000">
                  <a:hueOff val="0"/>
                  <a:satOff val="0"/>
                  <a:lumOff val="0"/>
                  <a:alphaOff val="0"/>
                </a:sysClr>
              </a:solidFill>
              <a:latin typeface="Calibri"/>
              <a:ea typeface="+mn-ea"/>
              <a:cs typeface="+mn-cs"/>
            </a:rPr>
            <a:t>)</a:t>
          </a:r>
          <a:endParaRPr lang="id-ID" sz="1800" dirty="0">
            <a:solidFill>
              <a:sysClr val="windowText" lastClr="000000">
                <a:hueOff val="0"/>
                <a:satOff val="0"/>
                <a:lumOff val="0"/>
                <a:alphaOff val="0"/>
              </a:sysClr>
            </a:solidFill>
            <a:latin typeface="Calibri"/>
            <a:ea typeface="+mn-ea"/>
            <a:cs typeface="+mn-cs"/>
          </a:endParaRPr>
        </a:p>
      </dgm:t>
    </dgm:pt>
    <dgm:pt modelId="{DAAE3E1F-4C1A-4270-8DF0-18D49258F9D9}" type="parTrans" cxnId="{BD85D2C7-211F-4B44-B3C7-7CEF7DF6B6F8}">
      <dgm:prSet/>
      <dgm:spPr/>
      <dgm:t>
        <a:bodyPr/>
        <a:lstStyle/>
        <a:p>
          <a:endParaRPr lang="en-US" sz="1800"/>
        </a:p>
      </dgm:t>
    </dgm:pt>
    <dgm:pt modelId="{FBF68D3E-F01D-41C3-95CA-6154AB64CC83}" type="sibTrans" cxnId="{BD85D2C7-211F-4B44-B3C7-7CEF7DF6B6F8}">
      <dgm:prSet/>
      <dgm:spPr/>
      <dgm:t>
        <a:bodyPr/>
        <a:lstStyle/>
        <a:p>
          <a:endParaRPr lang="en-US" sz="1800"/>
        </a:p>
      </dgm:t>
    </dgm:pt>
    <dgm:pt modelId="{13D309A2-B7C1-4999-A87D-BA514DF1B8B5}">
      <dgm:prSet phldrT="[Text]" custT="1"/>
      <dgm:spPr>
        <a:xfrm>
          <a:off x="0" y="331342"/>
          <a:ext cx="8686800" cy="1951857"/>
        </a:xfrm>
        <a:prstGeom prst="rect">
          <a:avLst/>
        </a:prstGeom>
        <a:solidFill>
          <a:sysClr val="window" lastClr="FFFFFF">
            <a:alpha val="90000"/>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en-US" sz="1800" dirty="0" err="1">
              <a:solidFill>
                <a:sysClr val="windowText" lastClr="000000">
                  <a:hueOff val="0"/>
                  <a:satOff val="0"/>
                  <a:lumOff val="0"/>
                  <a:alphaOff val="0"/>
                </a:sysClr>
              </a:solidFill>
              <a:latin typeface="Calibri"/>
              <a:ea typeface="+mn-ea"/>
              <a:cs typeface="+mn-cs"/>
            </a:rPr>
            <a:t>Penyajian</a:t>
          </a:r>
          <a:r>
            <a:rPr lang="en-US" sz="1800" dirty="0">
              <a:solidFill>
                <a:sysClr val="windowText" lastClr="000000">
                  <a:hueOff val="0"/>
                  <a:satOff val="0"/>
                  <a:lumOff val="0"/>
                  <a:alphaOff val="0"/>
                </a:sysClr>
              </a:solidFill>
              <a:latin typeface="Calibri"/>
              <a:ea typeface="+mn-ea"/>
              <a:cs typeface="+mn-cs"/>
            </a:rPr>
            <a:t> dan </a:t>
          </a:r>
          <a:r>
            <a:rPr lang="en-US" sz="1800" dirty="0" err="1">
              <a:solidFill>
                <a:sysClr val="windowText" lastClr="000000">
                  <a:hueOff val="0"/>
                  <a:satOff val="0"/>
                  <a:lumOff val="0"/>
                  <a:alphaOff val="0"/>
                </a:sysClr>
              </a:solidFill>
              <a:latin typeface="Calibri"/>
              <a:ea typeface="+mn-ea"/>
              <a:cs typeface="+mn-cs"/>
            </a:rPr>
            <a:t>pengungkapan</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informasi</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dapat</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mengurangi</a:t>
          </a:r>
          <a:r>
            <a:rPr lang="en-US" sz="1800" dirty="0">
              <a:solidFill>
                <a:sysClr val="windowText" lastClr="000000">
                  <a:hueOff val="0"/>
                  <a:satOff val="0"/>
                  <a:lumOff val="0"/>
                  <a:alphaOff val="0"/>
                </a:sysClr>
              </a:solidFill>
              <a:latin typeface="Calibri"/>
              <a:ea typeface="+mn-ea"/>
              <a:cs typeface="+mn-cs"/>
            </a:rPr>
            <a:t> </a:t>
          </a:r>
          <a:r>
            <a:rPr lang="en-US" sz="1800" i="1" dirty="0">
              <a:solidFill>
                <a:sysClr val="windowText" lastClr="000000">
                  <a:hueOff val="0"/>
                  <a:satOff val="0"/>
                  <a:lumOff val="0"/>
                  <a:alphaOff val="0"/>
                </a:sysClr>
              </a:solidFill>
              <a:latin typeface="Calibri"/>
              <a:ea typeface="+mn-ea"/>
              <a:cs typeface="+mn-cs"/>
            </a:rPr>
            <a:t>cost of capital </a:t>
          </a:r>
          <a:r>
            <a:rPr lang="en-US" sz="1800" dirty="0">
              <a:solidFill>
                <a:sysClr val="windowText" lastClr="000000">
                  <a:hueOff val="0"/>
                  <a:satOff val="0"/>
                  <a:lumOff val="0"/>
                  <a:alphaOff val="0"/>
                </a:sysClr>
              </a:solidFill>
              <a:latin typeface="Calibri"/>
              <a:ea typeface="+mn-ea"/>
              <a:cs typeface="+mn-cs"/>
            </a:rPr>
            <a:t>dan </a:t>
          </a:r>
          <a:r>
            <a:rPr lang="en-US" sz="1800" i="1" dirty="0">
              <a:solidFill>
                <a:sysClr val="windowText" lastClr="000000">
                  <a:hueOff val="0"/>
                  <a:satOff val="0"/>
                  <a:lumOff val="0"/>
                  <a:alphaOff val="0"/>
                </a:sysClr>
              </a:solidFill>
              <a:latin typeface="Calibri"/>
              <a:ea typeface="+mn-ea"/>
              <a:cs typeface="+mn-cs"/>
            </a:rPr>
            <a:t>cost of debt </a:t>
          </a:r>
          <a:r>
            <a:rPr lang="en-US" sz="1800" dirty="0" err="1">
              <a:solidFill>
                <a:sysClr val="windowText" lastClr="000000">
                  <a:hueOff val="0"/>
                  <a:satOff val="0"/>
                  <a:lumOff val="0"/>
                  <a:alphaOff val="0"/>
                </a:sysClr>
              </a:solidFill>
              <a:latin typeface="Calibri"/>
              <a:ea typeface="+mn-ea"/>
              <a:cs typeface="+mn-cs"/>
            </a:rPr>
            <a:t>karena</a:t>
          </a:r>
          <a:r>
            <a:rPr lang="en-US" sz="1800" dirty="0">
              <a:solidFill>
                <a:sysClr val="windowText" lastClr="000000">
                  <a:hueOff val="0"/>
                  <a:satOff val="0"/>
                  <a:lumOff val="0"/>
                  <a:alphaOff val="0"/>
                </a:sysClr>
              </a:solidFill>
              <a:latin typeface="Calibri"/>
              <a:ea typeface="+mn-ea"/>
              <a:cs typeface="+mn-cs"/>
            </a:rPr>
            <a:t> </a:t>
          </a:r>
          <a:r>
            <a:rPr lang="en-US" sz="1800" dirty="0" err="1">
              <a:solidFill>
                <a:sysClr val="windowText" lastClr="000000">
                  <a:hueOff val="0"/>
                  <a:satOff val="0"/>
                  <a:lumOff val="0"/>
                  <a:alphaOff val="0"/>
                </a:sysClr>
              </a:solidFill>
              <a:latin typeface="Calibri"/>
              <a:ea typeface="+mn-ea"/>
              <a:cs typeface="+mn-cs"/>
            </a:rPr>
            <a:t>berkurangnya</a:t>
          </a:r>
          <a:r>
            <a:rPr lang="en-US" sz="1800" dirty="0">
              <a:solidFill>
                <a:sysClr val="windowText" lastClr="000000">
                  <a:hueOff val="0"/>
                  <a:satOff val="0"/>
                  <a:lumOff val="0"/>
                  <a:alphaOff val="0"/>
                </a:sysClr>
              </a:solidFill>
              <a:latin typeface="Calibri"/>
              <a:ea typeface="+mn-ea"/>
              <a:cs typeface="+mn-cs"/>
            </a:rPr>
            <a:t> </a:t>
          </a:r>
          <a:r>
            <a:rPr lang="en-US" sz="1800" i="1" dirty="0">
              <a:solidFill>
                <a:sysClr val="windowText" lastClr="000000">
                  <a:hueOff val="0"/>
                  <a:satOff val="0"/>
                  <a:lumOff val="0"/>
                  <a:alphaOff val="0"/>
                </a:sysClr>
              </a:solidFill>
              <a:latin typeface="Calibri"/>
              <a:ea typeface="+mn-ea"/>
              <a:cs typeface="+mn-cs"/>
            </a:rPr>
            <a:t>asymmetry information</a:t>
          </a:r>
          <a:endParaRPr lang="id-ID" sz="1800" i="1" dirty="0">
            <a:solidFill>
              <a:sysClr val="windowText" lastClr="000000">
                <a:hueOff val="0"/>
                <a:satOff val="0"/>
                <a:lumOff val="0"/>
                <a:alphaOff val="0"/>
              </a:sysClr>
            </a:solidFill>
            <a:latin typeface="Calibri"/>
            <a:ea typeface="+mn-ea"/>
            <a:cs typeface="+mn-cs"/>
          </a:endParaRPr>
        </a:p>
      </dgm:t>
    </dgm:pt>
    <dgm:pt modelId="{96BDFA1A-4F3A-4A74-9AF4-15DF454B40F4}" type="parTrans" cxnId="{24983FAD-0B22-4092-B0F2-63268AAD0AAA}">
      <dgm:prSet/>
      <dgm:spPr/>
      <dgm:t>
        <a:bodyPr/>
        <a:lstStyle/>
        <a:p>
          <a:endParaRPr lang="en-US" sz="1800"/>
        </a:p>
      </dgm:t>
    </dgm:pt>
    <dgm:pt modelId="{44182C80-FD82-499C-B0F7-D571230BCC25}" type="sibTrans" cxnId="{24983FAD-0B22-4092-B0F2-63268AAD0AAA}">
      <dgm:prSet/>
      <dgm:spPr/>
      <dgm:t>
        <a:bodyPr/>
        <a:lstStyle/>
        <a:p>
          <a:endParaRPr lang="en-US" sz="1800"/>
        </a:p>
      </dgm:t>
    </dgm:pt>
    <dgm:pt modelId="{E76AAC48-5CCD-4F14-A553-F9244D1F463B}">
      <dgm:prSet custT="1"/>
      <dgm:spPr>
        <a:xfrm>
          <a:off x="0" y="2738369"/>
          <a:ext cx="8686800" cy="2362500"/>
        </a:xfrm>
        <a:prstGeom prst="rect">
          <a:avLst/>
        </a:prstGeom>
        <a:solidFill>
          <a:sysClr val="window" lastClr="FFFFFF">
            <a:alpha val="90000"/>
            <a:hueOff val="0"/>
            <a:satOff val="0"/>
            <a:lumOff val="0"/>
            <a:alphaOff val="0"/>
          </a:sysClr>
        </a:solidFill>
        <a:ln w="9525" cap="flat" cmpd="sng" algn="ctr">
          <a:solidFill>
            <a:srgbClr val="4BACC6">
              <a:hueOff val="-9933876"/>
              <a:satOff val="39811"/>
              <a:lumOff val="8628"/>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gm:spPr>
      <dgm:t>
        <a:bodyPr/>
        <a:lstStyle/>
        <a:p>
          <a:pPr>
            <a:buChar char="•"/>
          </a:pPr>
          <a:r>
            <a:rPr lang="en-US" sz="1800" dirty="0" err="1">
              <a:solidFill>
                <a:sysClr val="windowText" lastClr="000000">
                  <a:hueOff val="0"/>
                  <a:satOff val="0"/>
                  <a:lumOff val="0"/>
                  <a:alphaOff val="0"/>
                </a:sysClr>
              </a:solidFill>
              <a:latin typeface="Calibri"/>
              <a:ea typeface="+mn-ea"/>
              <a:cs typeface="+mn-cs"/>
            </a:rPr>
            <a:t>Informasi</a:t>
          </a:r>
          <a:r>
            <a:rPr lang="en-US" sz="1800" dirty="0">
              <a:solidFill>
                <a:sysClr val="windowText" lastClr="000000">
                  <a:hueOff val="0"/>
                  <a:satOff val="0"/>
                  <a:lumOff val="0"/>
                  <a:alphaOff val="0"/>
                </a:sysClr>
              </a:solidFill>
              <a:latin typeface="Calibri"/>
              <a:ea typeface="+mn-ea"/>
              <a:cs typeface="+mn-cs"/>
            </a:rPr>
            <a:t> Digital</a:t>
          </a:r>
        </a:p>
      </dgm:t>
    </dgm:pt>
    <dgm:pt modelId="{DBDC6D43-95C1-447F-AAAB-AA73DFD274E1}" type="parTrans" cxnId="{EBEB141C-112D-49CC-B9A4-81BF1839BC70}">
      <dgm:prSet/>
      <dgm:spPr/>
      <dgm:t>
        <a:bodyPr/>
        <a:lstStyle/>
        <a:p>
          <a:endParaRPr lang="en-US"/>
        </a:p>
      </dgm:t>
    </dgm:pt>
    <dgm:pt modelId="{FF1BC321-1905-4FCF-A710-1E6966CDC381}" type="sibTrans" cxnId="{EBEB141C-112D-49CC-B9A4-81BF1839BC70}">
      <dgm:prSet/>
      <dgm:spPr/>
      <dgm:t>
        <a:bodyPr/>
        <a:lstStyle/>
        <a:p>
          <a:endParaRPr lang="en-US"/>
        </a:p>
      </dgm:t>
    </dgm:pt>
    <dgm:pt modelId="{DA7AAAE9-DD60-4705-9E34-1A30638ED144}" type="pres">
      <dgm:prSet presAssocID="{CD913EC7-C425-4303-8B2B-D418426CD174}" presName="linear" presStyleCnt="0">
        <dgm:presLayoutVars>
          <dgm:dir/>
          <dgm:animLvl val="lvl"/>
          <dgm:resizeHandles val="exact"/>
        </dgm:presLayoutVars>
      </dgm:prSet>
      <dgm:spPr/>
      <dgm:t>
        <a:bodyPr/>
        <a:lstStyle/>
        <a:p>
          <a:endParaRPr lang="id-ID"/>
        </a:p>
      </dgm:t>
    </dgm:pt>
    <dgm:pt modelId="{5B5AAFD1-D938-43D5-B2D7-14BC0FEB4E47}" type="pres">
      <dgm:prSet presAssocID="{D2F249A7-AE77-4468-AEF6-ACB22E2B02BF}" presName="parentLin" presStyleCnt="0"/>
      <dgm:spPr/>
    </dgm:pt>
    <dgm:pt modelId="{829274AB-722D-40DC-BA99-1C7BE6A73681}" type="pres">
      <dgm:prSet presAssocID="{D2F249A7-AE77-4468-AEF6-ACB22E2B02BF}" presName="parentLeftMargin" presStyleLbl="node1" presStyleIdx="0" presStyleCnt="2"/>
      <dgm:spPr/>
      <dgm:t>
        <a:bodyPr/>
        <a:lstStyle/>
        <a:p>
          <a:endParaRPr lang="id-ID"/>
        </a:p>
      </dgm:t>
    </dgm:pt>
    <dgm:pt modelId="{D1B7014C-427D-4128-BD41-F37BDAC78953}" type="pres">
      <dgm:prSet presAssocID="{D2F249A7-AE77-4468-AEF6-ACB22E2B02BF}" presName="parentText" presStyleLbl="node1" presStyleIdx="0" presStyleCnt="2" custScaleX="130395" custScaleY="102783" custLinFactNeighborY="-14632">
        <dgm:presLayoutVars>
          <dgm:chMax val="0"/>
          <dgm:bulletEnabled val="1"/>
        </dgm:presLayoutVars>
      </dgm:prSet>
      <dgm:spPr/>
      <dgm:t>
        <a:bodyPr/>
        <a:lstStyle/>
        <a:p>
          <a:endParaRPr lang="id-ID"/>
        </a:p>
      </dgm:t>
    </dgm:pt>
    <dgm:pt modelId="{F02B0128-67C7-4E55-89B2-DCA22F1F8566}" type="pres">
      <dgm:prSet presAssocID="{D2F249A7-AE77-4468-AEF6-ACB22E2B02BF}" presName="negativeSpace" presStyleCnt="0"/>
      <dgm:spPr/>
    </dgm:pt>
    <dgm:pt modelId="{18F7B23A-AEA4-4A5C-AE86-1B793F869CC1}" type="pres">
      <dgm:prSet presAssocID="{D2F249A7-AE77-4468-AEF6-ACB22E2B02BF}" presName="childText" presStyleLbl="conFgAcc1" presStyleIdx="0" presStyleCnt="2" custScaleY="97198" custLinFactNeighborY="-46464">
        <dgm:presLayoutVars>
          <dgm:bulletEnabled val="1"/>
        </dgm:presLayoutVars>
      </dgm:prSet>
      <dgm:spPr/>
      <dgm:t>
        <a:bodyPr/>
        <a:lstStyle/>
        <a:p>
          <a:endParaRPr lang="id-ID"/>
        </a:p>
      </dgm:t>
    </dgm:pt>
    <dgm:pt modelId="{A5018411-44B8-4E2F-8769-59B1AD32D36F}" type="pres">
      <dgm:prSet presAssocID="{0523C585-AD59-4C0B-AF31-1068BF07BF6D}" presName="spaceBetweenRectangles" presStyleCnt="0"/>
      <dgm:spPr/>
    </dgm:pt>
    <dgm:pt modelId="{ECCF7737-90D8-43D9-8913-BF3EAEDC1986}" type="pres">
      <dgm:prSet presAssocID="{3CD8227E-24EF-439C-A2C7-31933FADDC47}" presName="parentLin" presStyleCnt="0"/>
      <dgm:spPr/>
    </dgm:pt>
    <dgm:pt modelId="{7911DE28-6105-472F-96D9-321CD878CFEC}" type="pres">
      <dgm:prSet presAssocID="{3CD8227E-24EF-439C-A2C7-31933FADDC47}" presName="parentLeftMargin" presStyleLbl="node1" presStyleIdx="0" presStyleCnt="2"/>
      <dgm:spPr/>
      <dgm:t>
        <a:bodyPr/>
        <a:lstStyle/>
        <a:p>
          <a:endParaRPr lang="id-ID"/>
        </a:p>
      </dgm:t>
    </dgm:pt>
    <dgm:pt modelId="{2C1FDC00-3256-4455-9601-6AF7E89E8C98}" type="pres">
      <dgm:prSet presAssocID="{3CD8227E-24EF-439C-A2C7-31933FADDC47}" presName="parentText" presStyleLbl="node1" presStyleIdx="1" presStyleCnt="2" custScaleX="130395" custScaleY="84884" custLinFactNeighborX="13651" custLinFactNeighborY="4563">
        <dgm:presLayoutVars>
          <dgm:chMax val="0"/>
          <dgm:bulletEnabled val="1"/>
        </dgm:presLayoutVars>
      </dgm:prSet>
      <dgm:spPr/>
      <dgm:t>
        <a:bodyPr/>
        <a:lstStyle/>
        <a:p>
          <a:endParaRPr lang="id-ID"/>
        </a:p>
      </dgm:t>
    </dgm:pt>
    <dgm:pt modelId="{2C95194D-8674-484A-9525-68DA375CF96B}" type="pres">
      <dgm:prSet presAssocID="{3CD8227E-24EF-439C-A2C7-31933FADDC47}" presName="negativeSpace" presStyleCnt="0"/>
      <dgm:spPr/>
    </dgm:pt>
    <dgm:pt modelId="{02363E7D-EFD0-409E-A8FD-D272F4ADFF80}" type="pres">
      <dgm:prSet presAssocID="{3CD8227E-24EF-439C-A2C7-31933FADDC47}" presName="childText" presStyleLbl="conFgAcc1" presStyleIdx="1" presStyleCnt="2">
        <dgm:presLayoutVars>
          <dgm:bulletEnabled val="1"/>
        </dgm:presLayoutVars>
      </dgm:prSet>
      <dgm:spPr/>
      <dgm:t>
        <a:bodyPr/>
        <a:lstStyle/>
        <a:p>
          <a:endParaRPr lang="id-ID"/>
        </a:p>
      </dgm:t>
    </dgm:pt>
  </dgm:ptLst>
  <dgm:cxnLst>
    <dgm:cxn modelId="{542CA56E-5E3E-44F8-A530-934C8875AE2C}" type="presOf" srcId="{642E2B8A-3599-4B1F-B64B-DDA4243CDFCF}" destId="{02363E7D-EFD0-409E-A8FD-D272F4ADFF80}" srcOrd="0" destOrd="3" presId="urn:microsoft.com/office/officeart/2005/8/layout/list1"/>
    <dgm:cxn modelId="{BD85D2C7-211F-4B44-B3C7-7CEF7DF6B6F8}" srcId="{D2F249A7-AE77-4468-AEF6-ACB22E2B02BF}" destId="{6950893B-CB7A-409A-AC6F-499DBD2D1C20}" srcOrd="1" destOrd="0" parTransId="{DAAE3E1F-4C1A-4270-8DF0-18D49258F9D9}" sibTransId="{FBF68D3E-F01D-41C3-95CA-6154AB64CC83}"/>
    <dgm:cxn modelId="{EC00E10B-F601-4008-B22C-3B26B7CB18F0}" type="presOf" srcId="{3CD8227E-24EF-439C-A2C7-31933FADDC47}" destId="{7911DE28-6105-472F-96D9-321CD878CFEC}" srcOrd="0" destOrd="0" presId="urn:microsoft.com/office/officeart/2005/8/layout/list1"/>
    <dgm:cxn modelId="{C29F4D54-CDA6-471D-99EF-DA1E33533EAB}" srcId="{3CD8227E-24EF-439C-A2C7-31933FADDC47}" destId="{F41AAA07-D3AE-4CF9-9CE8-F0D9F9AEEEFE}" srcOrd="1" destOrd="0" parTransId="{57E5EABB-DA86-4E9B-95DB-BB64E06EA211}" sibTransId="{65426A0A-D0FD-4B0A-A241-14C110D2BE28}"/>
    <dgm:cxn modelId="{24983FAD-0B22-4092-B0F2-63268AAD0AAA}" srcId="{D2F249A7-AE77-4468-AEF6-ACB22E2B02BF}" destId="{13D309A2-B7C1-4999-A87D-BA514DF1B8B5}" srcOrd="2" destOrd="0" parTransId="{96BDFA1A-4F3A-4A74-9AF4-15DF454B40F4}" sibTransId="{44182C80-FD82-499C-B0F7-D571230BCC25}"/>
    <dgm:cxn modelId="{4A4CA94F-552F-457B-B646-0E31BD8E6A45}" srcId="{D2F249A7-AE77-4468-AEF6-ACB22E2B02BF}" destId="{540902BB-E794-48B2-8878-AEC7A41112A5}" srcOrd="0" destOrd="0" parTransId="{37A0DEBA-9985-4DE3-A042-676321F4860F}" sibTransId="{B0EDEB04-23A3-4443-87CB-123E9041E145}"/>
    <dgm:cxn modelId="{EBEB141C-112D-49CC-B9A4-81BF1839BC70}" srcId="{3CD8227E-24EF-439C-A2C7-31933FADDC47}" destId="{E76AAC48-5CCD-4F14-A553-F9244D1F463B}" srcOrd="4" destOrd="0" parTransId="{DBDC6D43-95C1-447F-AAAB-AA73DFD274E1}" sibTransId="{FF1BC321-1905-4FCF-A710-1E6966CDC381}"/>
    <dgm:cxn modelId="{510DDD84-3121-4D49-ADF2-4DA9AE67C254}" srcId="{CD913EC7-C425-4303-8B2B-D418426CD174}" destId="{D2F249A7-AE77-4468-AEF6-ACB22E2B02BF}" srcOrd="0" destOrd="0" parTransId="{73707477-6762-4548-8C19-18C144A3E5D3}" sibTransId="{0523C585-AD59-4C0B-AF31-1068BF07BF6D}"/>
    <dgm:cxn modelId="{B49E3F8F-8FDD-4F11-8171-4691C6147CDE}" type="presOf" srcId="{540902BB-E794-48B2-8878-AEC7A41112A5}" destId="{18F7B23A-AEA4-4A5C-AE86-1B793F869CC1}" srcOrd="0" destOrd="0" presId="urn:microsoft.com/office/officeart/2005/8/layout/list1"/>
    <dgm:cxn modelId="{284B7F2B-074B-4B15-92D2-A92BA581BE6E}" type="presOf" srcId="{F41AAA07-D3AE-4CF9-9CE8-F0D9F9AEEEFE}" destId="{02363E7D-EFD0-409E-A8FD-D272F4ADFF80}" srcOrd="0" destOrd="1" presId="urn:microsoft.com/office/officeart/2005/8/layout/list1"/>
    <dgm:cxn modelId="{40C6776D-6C64-40A1-8ABD-D2F674C24562}" type="presOf" srcId="{EB611BE2-B1FF-4B96-B69B-359546605A17}" destId="{02363E7D-EFD0-409E-A8FD-D272F4ADFF80}" srcOrd="0" destOrd="0" presId="urn:microsoft.com/office/officeart/2005/8/layout/list1"/>
    <dgm:cxn modelId="{DE3984ED-6EFC-4561-B9C6-10B8E4BB129B}" type="presOf" srcId="{CD913EC7-C425-4303-8B2B-D418426CD174}" destId="{DA7AAAE9-DD60-4705-9E34-1A30638ED144}" srcOrd="0" destOrd="0" presId="urn:microsoft.com/office/officeart/2005/8/layout/list1"/>
    <dgm:cxn modelId="{82162B4A-8AF2-4B2D-AF2C-B86CBA41C711}" type="presOf" srcId="{09ACFB1B-51A9-42C8-A29E-1B2527D7BA22}" destId="{02363E7D-EFD0-409E-A8FD-D272F4ADFF80}" srcOrd="0" destOrd="2" presId="urn:microsoft.com/office/officeart/2005/8/layout/list1"/>
    <dgm:cxn modelId="{553445F0-2404-4315-BCF7-958C81A793CD}" type="presOf" srcId="{E76AAC48-5CCD-4F14-A553-F9244D1F463B}" destId="{02363E7D-EFD0-409E-A8FD-D272F4ADFF80}" srcOrd="0" destOrd="4" presId="urn:microsoft.com/office/officeart/2005/8/layout/list1"/>
    <dgm:cxn modelId="{50F38E58-AAF2-481F-A547-F0954AB3B3BC}" type="presOf" srcId="{6950893B-CB7A-409A-AC6F-499DBD2D1C20}" destId="{18F7B23A-AEA4-4A5C-AE86-1B793F869CC1}" srcOrd="0" destOrd="1" presId="urn:microsoft.com/office/officeart/2005/8/layout/list1"/>
    <dgm:cxn modelId="{290558F8-B590-49F5-94D5-0A784284F7D9}" srcId="{3CD8227E-24EF-439C-A2C7-31933FADDC47}" destId="{642E2B8A-3599-4B1F-B64B-DDA4243CDFCF}" srcOrd="3" destOrd="0" parTransId="{7257E34A-E43F-49B7-8894-CDE1340277C6}" sibTransId="{46581573-209B-4D2D-BB32-686CF9155844}"/>
    <dgm:cxn modelId="{1E42E6F5-2147-4FCF-AB55-E731A1E99EAE}" type="presOf" srcId="{3CD8227E-24EF-439C-A2C7-31933FADDC47}" destId="{2C1FDC00-3256-4455-9601-6AF7E89E8C98}" srcOrd="1" destOrd="0" presId="urn:microsoft.com/office/officeart/2005/8/layout/list1"/>
    <dgm:cxn modelId="{B6CB3DC3-F425-4341-817F-28083090134A}" type="presOf" srcId="{D2F249A7-AE77-4468-AEF6-ACB22E2B02BF}" destId="{829274AB-722D-40DC-BA99-1C7BE6A73681}" srcOrd="0" destOrd="0" presId="urn:microsoft.com/office/officeart/2005/8/layout/list1"/>
    <dgm:cxn modelId="{05F8FD86-446B-4F2B-ADCE-BD5AA8CAA9C6}" srcId="{3CD8227E-24EF-439C-A2C7-31933FADDC47}" destId="{09ACFB1B-51A9-42C8-A29E-1B2527D7BA22}" srcOrd="2" destOrd="0" parTransId="{877570D1-606D-442A-8D74-6F57C8123A24}" sibTransId="{68AF90CC-AA4D-4F28-A49A-9013616474CB}"/>
    <dgm:cxn modelId="{D77DEC17-93ED-48B5-A4FD-268167544CE2}" srcId="{3CD8227E-24EF-439C-A2C7-31933FADDC47}" destId="{EB611BE2-B1FF-4B96-B69B-359546605A17}" srcOrd="0" destOrd="0" parTransId="{75DA686C-59AA-48E7-849D-5B2D10F45583}" sibTransId="{6333AEB8-7F94-49EF-95F9-2F9240187529}"/>
    <dgm:cxn modelId="{407C4E3C-CCB4-4D12-9655-C9DD27955C22}" type="presOf" srcId="{13D309A2-B7C1-4999-A87D-BA514DF1B8B5}" destId="{18F7B23A-AEA4-4A5C-AE86-1B793F869CC1}" srcOrd="0" destOrd="2" presId="urn:microsoft.com/office/officeart/2005/8/layout/list1"/>
    <dgm:cxn modelId="{9FCE9BE7-ED5F-428A-9369-BC78236AE526}" type="presOf" srcId="{D2F249A7-AE77-4468-AEF6-ACB22E2B02BF}" destId="{D1B7014C-427D-4128-BD41-F37BDAC78953}" srcOrd="1" destOrd="0" presId="urn:microsoft.com/office/officeart/2005/8/layout/list1"/>
    <dgm:cxn modelId="{41BE9455-8FEA-4188-BE5A-F5CFD77DB09C}" srcId="{CD913EC7-C425-4303-8B2B-D418426CD174}" destId="{3CD8227E-24EF-439C-A2C7-31933FADDC47}" srcOrd="1" destOrd="0" parTransId="{B53DE84E-F40F-426C-B3E2-B85AFEDB10F3}" sibTransId="{ED6A1974-13AC-48EA-A67B-9FEC13942D4F}"/>
    <dgm:cxn modelId="{C1E69F1F-DC3E-4475-A85C-538111057411}" type="presParOf" srcId="{DA7AAAE9-DD60-4705-9E34-1A30638ED144}" destId="{5B5AAFD1-D938-43D5-B2D7-14BC0FEB4E47}" srcOrd="0" destOrd="0" presId="urn:microsoft.com/office/officeart/2005/8/layout/list1"/>
    <dgm:cxn modelId="{CBEA4A0E-9875-4364-A186-C55EABEC327C}" type="presParOf" srcId="{5B5AAFD1-D938-43D5-B2D7-14BC0FEB4E47}" destId="{829274AB-722D-40DC-BA99-1C7BE6A73681}" srcOrd="0" destOrd="0" presId="urn:microsoft.com/office/officeart/2005/8/layout/list1"/>
    <dgm:cxn modelId="{F5EE1796-8D0E-4250-BA6B-EADF8FF36D5F}" type="presParOf" srcId="{5B5AAFD1-D938-43D5-B2D7-14BC0FEB4E47}" destId="{D1B7014C-427D-4128-BD41-F37BDAC78953}" srcOrd="1" destOrd="0" presId="urn:microsoft.com/office/officeart/2005/8/layout/list1"/>
    <dgm:cxn modelId="{E7D29757-49D7-423F-BCC8-87391832C367}" type="presParOf" srcId="{DA7AAAE9-DD60-4705-9E34-1A30638ED144}" destId="{F02B0128-67C7-4E55-89B2-DCA22F1F8566}" srcOrd="1" destOrd="0" presId="urn:microsoft.com/office/officeart/2005/8/layout/list1"/>
    <dgm:cxn modelId="{D99F1C01-7C98-457C-A529-D31425116C6E}" type="presParOf" srcId="{DA7AAAE9-DD60-4705-9E34-1A30638ED144}" destId="{18F7B23A-AEA4-4A5C-AE86-1B793F869CC1}" srcOrd="2" destOrd="0" presId="urn:microsoft.com/office/officeart/2005/8/layout/list1"/>
    <dgm:cxn modelId="{550C1457-9112-4440-AF24-883E954D0AA7}" type="presParOf" srcId="{DA7AAAE9-DD60-4705-9E34-1A30638ED144}" destId="{A5018411-44B8-4E2F-8769-59B1AD32D36F}" srcOrd="3" destOrd="0" presId="urn:microsoft.com/office/officeart/2005/8/layout/list1"/>
    <dgm:cxn modelId="{D6BDEADB-FFAF-4913-88F0-52A4E95B405D}" type="presParOf" srcId="{DA7AAAE9-DD60-4705-9E34-1A30638ED144}" destId="{ECCF7737-90D8-43D9-8913-BF3EAEDC1986}" srcOrd="4" destOrd="0" presId="urn:microsoft.com/office/officeart/2005/8/layout/list1"/>
    <dgm:cxn modelId="{87888D40-00BD-4660-823E-782D1EBD36E6}" type="presParOf" srcId="{ECCF7737-90D8-43D9-8913-BF3EAEDC1986}" destId="{7911DE28-6105-472F-96D9-321CD878CFEC}" srcOrd="0" destOrd="0" presId="urn:microsoft.com/office/officeart/2005/8/layout/list1"/>
    <dgm:cxn modelId="{B9258FEB-B347-4BD6-85F7-8075957B99C3}" type="presParOf" srcId="{ECCF7737-90D8-43D9-8913-BF3EAEDC1986}" destId="{2C1FDC00-3256-4455-9601-6AF7E89E8C98}" srcOrd="1" destOrd="0" presId="urn:microsoft.com/office/officeart/2005/8/layout/list1"/>
    <dgm:cxn modelId="{8DB65EB8-0CA9-4941-8A25-00B7225ABF11}" type="presParOf" srcId="{DA7AAAE9-DD60-4705-9E34-1A30638ED144}" destId="{2C95194D-8674-484A-9525-68DA375CF96B}" srcOrd="5" destOrd="0" presId="urn:microsoft.com/office/officeart/2005/8/layout/list1"/>
    <dgm:cxn modelId="{5BF9F88D-5844-4734-B3BA-A8C097E2A646}" type="presParOf" srcId="{DA7AAAE9-DD60-4705-9E34-1A30638ED144}" destId="{02363E7D-EFD0-409E-A8FD-D272F4ADFF80}" srcOrd="6"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913EC7-C425-4303-8B2B-D418426CD174}" type="doc">
      <dgm:prSet loTypeId="urn:microsoft.com/office/officeart/2005/8/layout/list1" loCatId="list" qsTypeId="urn:microsoft.com/office/officeart/2005/8/quickstyle/simple2" qsCatId="simple" csTypeId="urn:microsoft.com/office/officeart/2005/8/colors/accent3_1" csCatId="accent3" phldr="1"/>
      <dgm:spPr/>
      <dgm:t>
        <a:bodyPr/>
        <a:lstStyle/>
        <a:p>
          <a:endParaRPr lang="id-ID"/>
        </a:p>
      </dgm:t>
    </dgm:pt>
    <dgm:pt modelId="{D2F249A7-AE77-4468-AEF6-ACB22E2B02BF}">
      <dgm:prSet phldrT="[Text]" custT="1"/>
      <dgm:spPr>
        <a:solidFill>
          <a:srgbClr val="FFCCFF">
            <a:alpha val="32000"/>
          </a:srgbClr>
        </a:solidFill>
      </dgm:spPr>
      <dgm:t>
        <a:bodyPr/>
        <a:lstStyle/>
        <a:p>
          <a:r>
            <a:rPr lang="en-US" sz="1800" dirty="0"/>
            <a:t>L</a:t>
          </a:r>
          <a:r>
            <a:rPr lang="id-ID" sz="1800" dirty="0"/>
            <a:t>aporan keuangan m</a:t>
          </a:r>
          <a:r>
            <a:rPr lang="en-US" sz="1800" dirty="0" err="1"/>
            <a:t>emberikan</a:t>
          </a:r>
          <a:r>
            <a:rPr lang="en-US" sz="1800" dirty="0"/>
            <a:t> </a:t>
          </a:r>
          <a:r>
            <a:rPr lang="en-US" sz="1800" dirty="0" err="1"/>
            <a:t>infomasi</a:t>
          </a:r>
          <a:r>
            <a:rPr lang="en-US" sz="1800" dirty="0"/>
            <a:t>  </a:t>
          </a:r>
          <a:r>
            <a:rPr lang="en-US" sz="1800" dirty="0">
              <a:sym typeface="Wingdings" pitchFamily="2" charset="2"/>
            </a:rPr>
            <a:t> </a:t>
          </a:r>
          <a:r>
            <a:rPr lang="en-US" sz="1800" dirty="0" err="1"/>
            <a:t>posisi</a:t>
          </a:r>
          <a:r>
            <a:rPr lang="en-US" sz="1800" dirty="0"/>
            <a:t> </a:t>
          </a:r>
          <a:r>
            <a:rPr lang="en-US" sz="1800" dirty="0" err="1"/>
            <a:t>keuangan</a:t>
          </a:r>
          <a:r>
            <a:rPr lang="en-US" sz="1800" dirty="0"/>
            <a:t>, </a:t>
          </a:r>
          <a:r>
            <a:rPr lang="en-US" sz="1800" dirty="0" err="1"/>
            <a:t>kinerja</a:t>
          </a:r>
          <a:r>
            <a:rPr lang="en-US" sz="1800" dirty="0"/>
            <a:t>,  </a:t>
          </a:r>
          <a:r>
            <a:rPr lang="en-US" sz="1800" dirty="0" err="1"/>
            <a:t>perubahan</a:t>
          </a:r>
          <a:r>
            <a:rPr lang="en-US" sz="1800" dirty="0"/>
            <a:t> </a:t>
          </a:r>
          <a:r>
            <a:rPr lang="en-US" sz="1800" dirty="0" err="1"/>
            <a:t>posisi</a:t>
          </a:r>
          <a:r>
            <a:rPr lang="en-US" sz="1800" dirty="0"/>
            <a:t> </a:t>
          </a:r>
          <a:r>
            <a:rPr lang="en-US" sz="1800" dirty="0" err="1"/>
            <a:t>keuangan</a:t>
          </a:r>
          <a:r>
            <a:rPr lang="en-US" sz="1800" dirty="0"/>
            <a:t> </a:t>
          </a:r>
          <a:r>
            <a:rPr lang="en-US" sz="1800" dirty="0" err="1"/>
            <a:t>suatu</a:t>
          </a:r>
          <a:r>
            <a:rPr lang="en-US" sz="1800" dirty="0"/>
            <a:t> </a:t>
          </a:r>
          <a:r>
            <a:rPr lang="en-US" sz="1800" dirty="0" err="1"/>
            <a:t>perusahaan</a:t>
          </a:r>
          <a:r>
            <a:rPr lang="en-US" sz="1800" dirty="0"/>
            <a:t> yang </a:t>
          </a:r>
          <a:r>
            <a:rPr lang="en-US" sz="1800" dirty="0" err="1"/>
            <a:t>bermanfaat</a:t>
          </a:r>
          <a:r>
            <a:rPr lang="en-US" sz="1800" dirty="0"/>
            <a:t> </a:t>
          </a:r>
          <a:r>
            <a:rPr lang="en-US" sz="1800" dirty="0" err="1"/>
            <a:t>bagi</a:t>
          </a:r>
          <a:r>
            <a:rPr lang="en-US" sz="1800" dirty="0"/>
            <a:t> </a:t>
          </a:r>
          <a:r>
            <a:rPr lang="en-US" sz="1800" dirty="0" err="1"/>
            <a:t>sejumlah</a:t>
          </a:r>
          <a:r>
            <a:rPr lang="en-US" sz="1800" dirty="0"/>
            <a:t> </a:t>
          </a:r>
          <a:r>
            <a:rPr lang="en-US" sz="1800" dirty="0" err="1"/>
            <a:t>besar</a:t>
          </a:r>
          <a:r>
            <a:rPr lang="en-US" sz="1800" dirty="0"/>
            <a:t> </a:t>
          </a:r>
          <a:r>
            <a:rPr lang="en-US" sz="1800" dirty="0" err="1"/>
            <a:t>pemakai</a:t>
          </a:r>
          <a:r>
            <a:rPr lang="en-US" sz="1800" dirty="0"/>
            <a:t> </a:t>
          </a:r>
          <a:r>
            <a:rPr lang="en-US" sz="1800" dirty="0" err="1"/>
            <a:t>dalam</a:t>
          </a:r>
          <a:r>
            <a:rPr lang="en-US" sz="1800" dirty="0"/>
            <a:t> </a:t>
          </a:r>
          <a:r>
            <a:rPr lang="en-US" sz="1800" dirty="0" err="1"/>
            <a:t>pengambilan</a:t>
          </a:r>
          <a:r>
            <a:rPr lang="en-US" sz="1800" dirty="0"/>
            <a:t> </a:t>
          </a:r>
          <a:r>
            <a:rPr lang="en-US" sz="1800" dirty="0" err="1"/>
            <a:t>keputusan</a:t>
          </a:r>
          <a:r>
            <a:rPr lang="en-US" sz="1800" dirty="0">
              <a:sym typeface="Wingdings" pitchFamily="2" charset="2"/>
            </a:rPr>
            <a:t> </a:t>
          </a:r>
          <a:endParaRPr lang="id-ID" sz="1800" dirty="0"/>
        </a:p>
      </dgm:t>
    </dgm:pt>
    <dgm:pt modelId="{73707477-6762-4548-8C19-18C144A3E5D3}" type="parTrans" cxnId="{510DDD84-3121-4D49-ADF2-4DA9AE67C254}">
      <dgm:prSet/>
      <dgm:spPr/>
      <dgm:t>
        <a:bodyPr/>
        <a:lstStyle/>
        <a:p>
          <a:endParaRPr lang="id-ID" sz="1800"/>
        </a:p>
      </dgm:t>
    </dgm:pt>
    <dgm:pt modelId="{0523C585-AD59-4C0B-AF31-1068BF07BF6D}" type="sibTrans" cxnId="{510DDD84-3121-4D49-ADF2-4DA9AE67C254}">
      <dgm:prSet/>
      <dgm:spPr/>
      <dgm:t>
        <a:bodyPr/>
        <a:lstStyle/>
        <a:p>
          <a:endParaRPr lang="id-ID" sz="1800"/>
        </a:p>
      </dgm:t>
    </dgm:pt>
    <dgm:pt modelId="{26EB9695-D419-4AC7-98E3-54692E990A65}">
      <dgm:prSet custT="1"/>
      <dgm:spPr/>
      <dgm:t>
        <a:bodyPr/>
        <a:lstStyle/>
        <a:p>
          <a:endParaRPr lang="en-US" sz="1800" dirty="0"/>
        </a:p>
      </dgm:t>
    </dgm:pt>
    <dgm:pt modelId="{8C7F8823-2AA2-4E95-8047-164CDE40134F}" type="parTrans" cxnId="{653DD32D-2C7A-49A2-8B23-602809284424}">
      <dgm:prSet/>
      <dgm:spPr/>
      <dgm:t>
        <a:bodyPr/>
        <a:lstStyle/>
        <a:p>
          <a:endParaRPr lang="id-ID" sz="1800"/>
        </a:p>
      </dgm:t>
    </dgm:pt>
    <dgm:pt modelId="{12C0AC65-897B-42F8-A998-091F24AD33D5}" type="sibTrans" cxnId="{653DD32D-2C7A-49A2-8B23-602809284424}">
      <dgm:prSet/>
      <dgm:spPr/>
      <dgm:t>
        <a:bodyPr/>
        <a:lstStyle/>
        <a:p>
          <a:endParaRPr lang="id-ID" sz="1800"/>
        </a:p>
      </dgm:t>
    </dgm:pt>
    <dgm:pt modelId="{3A2C3260-6D66-486E-A0A8-8D90E771991C}">
      <dgm:prSet custT="1"/>
      <dgm:spPr>
        <a:solidFill>
          <a:srgbClr val="FFCCFF">
            <a:alpha val="32000"/>
          </a:srgbClr>
        </a:solidFill>
      </dgm:spPr>
      <dgm:t>
        <a:bodyPr/>
        <a:lstStyle/>
        <a:p>
          <a:r>
            <a:rPr lang="en-US" sz="1800" dirty="0" err="1"/>
            <a:t>Laporan</a:t>
          </a:r>
          <a:r>
            <a:rPr lang="en-US" sz="1800" dirty="0"/>
            <a:t> </a:t>
          </a:r>
          <a:r>
            <a:rPr lang="en-US" sz="1800" dirty="0" err="1"/>
            <a:t>keuangan</a:t>
          </a:r>
          <a:r>
            <a:rPr lang="en-US" sz="1800" dirty="0"/>
            <a:t> </a:t>
          </a:r>
          <a:r>
            <a:rPr lang="en-US" sz="1800" dirty="0" err="1"/>
            <a:t>menunjukkan</a:t>
          </a:r>
          <a:r>
            <a:rPr lang="en-US" sz="1800" dirty="0"/>
            <a:t> </a:t>
          </a:r>
          <a:r>
            <a:rPr lang="en-US" sz="1800" dirty="0" err="1"/>
            <a:t>apa</a:t>
          </a:r>
          <a:r>
            <a:rPr lang="en-US" sz="1800" dirty="0"/>
            <a:t> yang </a:t>
          </a:r>
          <a:r>
            <a:rPr lang="en-US" sz="1800" dirty="0" err="1"/>
            <a:t>telah</a:t>
          </a:r>
          <a:r>
            <a:rPr lang="en-US" sz="1800" dirty="0"/>
            <a:t> </a:t>
          </a:r>
          <a:r>
            <a:rPr lang="en-US" sz="1800" dirty="0" err="1"/>
            <a:t>dilakukan</a:t>
          </a:r>
          <a:r>
            <a:rPr lang="en-US" sz="1800" dirty="0"/>
            <a:t> </a:t>
          </a:r>
          <a:r>
            <a:rPr lang="en-US" sz="1800" dirty="0" err="1"/>
            <a:t>manajemen</a:t>
          </a:r>
          <a:r>
            <a:rPr lang="en-US" sz="1800" dirty="0"/>
            <a:t> (</a:t>
          </a:r>
          <a:r>
            <a:rPr lang="en-US" sz="1800" b="1" i="1" dirty="0"/>
            <a:t>stewardship</a:t>
          </a:r>
          <a:r>
            <a:rPr lang="en-US" sz="1800" dirty="0"/>
            <a:t>), </a:t>
          </a:r>
          <a:r>
            <a:rPr lang="en-US" sz="1800" dirty="0" err="1"/>
            <a:t>dan</a:t>
          </a:r>
          <a:r>
            <a:rPr lang="en-US" sz="1800" dirty="0"/>
            <a:t> </a:t>
          </a:r>
          <a:r>
            <a:rPr lang="en-US" sz="1800" dirty="0" err="1"/>
            <a:t>pertanggungjawaban</a:t>
          </a:r>
          <a:r>
            <a:rPr lang="en-US" sz="1800" dirty="0"/>
            <a:t> </a:t>
          </a:r>
          <a:r>
            <a:rPr lang="en-US" sz="1800" dirty="0" err="1"/>
            <a:t>sumber</a:t>
          </a:r>
          <a:r>
            <a:rPr lang="en-US" sz="1800" dirty="0"/>
            <a:t> </a:t>
          </a:r>
          <a:r>
            <a:rPr lang="en-US" sz="1800" dirty="0" err="1"/>
            <a:t>daya</a:t>
          </a:r>
          <a:r>
            <a:rPr lang="en-US" sz="1800" dirty="0"/>
            <a:t> yang </a:t>
          </a:r>
          <a:r>
            <a:rPr lang="en-US" sz="1800" dirty="0" err="1"/>
            <a:t>dipercayakan</a:t>
          </a:r>
          <a:r>
            <a:rPr lang="en-US" sz="1800" dirty="0"/>
            <a:t> </a:t>
          </a:r>
          <a:r>
            <a:rPr lang="en-US" sz="1800" dirty="0" err="1"/>
            <a:t>kepadanya</a:t>
          </a:r>
          <a:r>
            <a:rPr lang="en-US" sz="1800" dirty="0"/>
            <a:t>. </a:t>
          </a:r>
          <a:r>
            <a:rPr lang="en-US" sz="1800" dirty="0" err="1"/>
            <a:t>Laporan</a:t>
          </a:r>
          <a:r>
            <a:rPr lang="en-US" sz="1800" dirty="0"/>
            <a:t> </a:t>
          </a:r>
          <a:r>
            <a:rPr lang="en-US" sz="1800" dirty="0" err="1"/>
            <a:t>keuangan</a:t>
          </a:r>
          <a:r>
            <a:rPr lang="en-US" sz="1800" dirty="0"/>
            <a:t> </a:t>
          </a:r>
          <a:r>
            <a:rPr lang="en-US" sz="1800" dirty="0" err="1"/>
            <a:t>disusun</a:t>
          </a:r>
          <a:r>
            <a:rPr lang="en-US" sz="1800" dirty="0"/>
            <a:t> </a:t>
          </a:r>
          <a:r>
            <a:rPr lang="en-US" sz="1800" dirty="0" err="1"/>
            <a:t>untuk</a:t>
          </a:r>
          <a:r>
            <a:rPr lang="en-US" sz="1800" dirty="0"/>
            <a:t> </a:t>
          </a:r>
          <a:r>
            <a:rPr lang="en-US" sz="1800" dirty="0" err="1"/>
            <a:t>memenuhi</a:t>
          </a:r>
          <a:r>
            <a:rPr lang="en-US" sz="1800" dirty="0"/>
            <a:t> </a:t>
          </a:r>
          <a:r>
            <a:rPr lang="en-US" sz="1800" dirty="0" err="1"/>
            <a:t>sebagian</a:t>
          </a:r>
          <a:r>
            <a:rPr lang="en-US" sz="1800" dirty="0"/>
            <a:t> </a:t>
          </a:r>
          <a:r>
            <a:rPr lang="en-US" sz="1800" dirty="0" err="1"/>
            <a:t>besar</a:t>
          </a:r>
          <a:r>
            <a:rPr lang="en-US" sz="1800" dirty="0"/>
            <a:t> </a:t>
          </a:r>
          <a:r>
            <a:rPr lang="en-US" sz="1800" dirty="0" err="1"/>
            <a:t>pemakai</a:t>
          </a:r>
          <a:r>
            <a:rPr lang="en-US" sz="1800" dirty="0"/>
            <a:t> (</a:t>
          </a:r>
          <a:r>
            <a:rPr lang="en-US" sz="1800" b="1" dirty="0"/>
            <a:t>investor </a:t>
          </a:r>
          <a:r>
            <a:rPr lang="en-US" sz="1800" b="1" dirty="0" err="1"/>
            <a:t>dan</a:t>
          </a:r>
          <a:r>
            <a:rPr lang="en-US" sz="1800" b="1" dirty="0"/>
            <a:t> </a:t>
          </a:r>
          <a:r>
            <a:rPr lang="en-US" sz="1800" b="1" dirty="0" err="1"/>
            <a:t>kreditor</a:t>
          </a:r>
          <a:r>
            <a:rPr lang="en-US" sz="1800" dirty="0"/>
            <a:t>).</a:t>
          </a:r>
          <a:endParaRPr lang="id-ID" altLang="en-US" sz="1800" dirty="0">
            <a:latin typeface="Trebuchet MS" pitchFamily="34" charset="0"/>
          </a:endParaRPr>
        </a:p>
      </dgm:t>
    </dgm:pt>
    <dgm:pt modelId="{D99F2EDB-D194-4540-AED4-0149ECD68155}" type="parTrans" cxnId="{55BD0ABE-BAC7-4053-873D-BE9C7C7C54A2}">
      <dgm:prSet/>
      <dgm:spPr/>
      <dgm:t>
        <a:bodyPr/>
        <a:lstStyle/>
        <a:p>
          <a:endParaRPr lang="id-ID" sz="1800"/>
        </a:p>
      </dgm:t>
    </dgm:pt>
    <dgm:pt modelId="{178305EA-F547-40AE-876C-5834B0CA9B32}" type="sibTrans" cxnId="{55BD0ABE-BAC7-4053-873D-BE9C7C7C54A2}">
      <dgm:prSet/>
      <dgm:spPr/>
      <dgm:t>
        <a:bodyPr/>
        <a:lstStyle/>
        <a:p>
          <a:endParaRPr lang="id-ID" sz="1800"/>
        </a:p>
      </dgm:t>
    </dgm:pt>
    <dgm:pt modelId="{15F8EFBA-6459-493C-B711-7444D43DBE86}">
      <dgm:prSet custT="1"/>
      <dgm:spPr>
        <a:solidFill>
          <a:srgbClr val="FFCCFF">
            <a:alpha val="32000"/>
          </a:srgbClr>
        </a:solidFill>
      </dgm:spPr>
      <dgm:t>
        <a:bodyPr/>
        <a:lstStyle/>
        <a:p>
          <a:r>
            <a:rPr lang="en-US" sz="1800" dirty="0" err="1"/>
            <a:t>Laporan</a:t>
          </a:r>
          <a:r>
            <a:rPr lang="en-US" sz="1800" dirty="0"/>
            <a:t> </a:t>
          </a:r>
          <a:r>
            <a:rPr lang="en-US" sz="1800" dirty="0" err="1"/>
            <a:t>keuangan</a:t>
          </a:r>
          <a:r>
            <a:rPr lang="en-US" sz="1800" dirty="0"/>
            <a:t> </a:t>
          </a:r>
          <a:r>
            <a:rPr lang="en-US" sz="1800" dirty="0" err="1"/>
            <a:t>disusun</a:t>
          </a:r>
          <a:r>
            <a:rPr lang="en-US" sz="1800" dirty="0"/>
            <a:t> </a:t>
          </a:r>
          <a:r>
            <a:rPr lang="en-US" sz="1800" dirty="0" err="1"/>
            <a:t>berdasarkan</a:t>
          </a:r>
          <a:r>
            <a:rPr lang="en-US" sz="1800" dirty="0"/>
            <a:t> </a:t>
          </a:r>
          <a:r>
            <a:rPr lang="en-US" sz="1800" dirty="0" err="1"/>
            <a:t>standar</a:t>
          </a:r>
          <a:r>
            <a:rPr lang="en-US" sz="1800" dirty="0"/>
            <a:t> </a:t>
          </a:r>
          <a:r>
            <a:rPr lang="en-US" sz="1800" dirty="0" err="1"/>
            <a:t>akuntansi</a:t>
          </a:r>
          <a:r>
            <a:rPr lang="en-US" sz="1800" dirty="0"/>
            <a:t> </a:t>
          </a:r>
          <a:r>
            <a:rPr lang="en-US" sz="1800" dirty="0" err="1"/>
            <a:t>keuangan</a:t>
          </a:r>
          <a:r>
            <a:rPr lang="en-US" sz="1800" dirty="0"/>
            <a:t> (SAK/IFRS).  </a:t>
          </a:r>
          <a:r>
            <a:rPr lang="en-US" sz="1800" dirty="0" err="1"/>
            <a:t>Penerapan</a:t>
          </a:r>
          <a:r>
            <a:rPr lang="en-US" sz="1800" dirty="0"/>
            <a:t> </a:t>
          </a:r>
          <a:r>
            <a:rPr lang="en-US" sz="1800" dirty="0" err="1"/>
            <a:t>standar</a:t>
          </a:r>
          <a:r>
            <a:rPr lang="en-US" sz="1800" dirty="0"/>
            <a:t> </a:t>
          </a:r>
          <a:r>
            <a:rPr lang="en-US" sz="1800" dirty="0" err="1"/>
            <a:t>akuntansi</a:t>
          </a:r>
          <a:r>
            <a:rPr lang="en-US" sz="1800" dirty="0"/>
            <a:t> </a:t>
          </a:r>
          <a:r>
            <a:rPr lang="en-US" sz="1800" dirty="0" err="1"/>
            <a:t>keuangan</a:t>
          </a:r>
          <a:r>
            <a:rPr lang="en-US" sz="1800" dirty="0"/>
            <a:t> </a:t>
          </a:r>
          <a:r>
            <a:rPr lang="en-US" sz="1800" dirty="0" err="1"/>
            <a:t>untuk</a:t>
          </a:r>
          <a:r>
            <a:rPr lang="en-US" sz="1800" dirty="0"/>
            <a:t> </a:t>
          </a:r>
          <a:r>
            <a:rPr lang="en-US" sz="1800" dirty="0" err="1"/>
            <a:t>hal-hal</a:t>
          </a:r>
          <a:r>
            <a:rPr lang="en-US" sz="1800" dirty="0"/>
            <a:t> yang </a:t>
          </a:r>
          <a:r>
            <a:rPr lang="en-US" sz="1800" dirty="0" err="1"/>
            <a:t>bersifat</a:t>
          </a:r>
          <a:r>
            <a:rPr lang="en-US" sz="1800" dirty="0"/>
            <a:t> material: </a:t>
          </a:r>
          <a:r>
            <a:rPr lang="en-US" sz="1800" b="1" dirty="0"/>
            <a:t>“</a:t>
          </a:r>
          <a:r>
            <a:rPr lang="en-US" sz="1800" b="1" dirty="0" err="1"/>
            <a:t>Pernyataan</a:t>
          </a:r>
          <a:r>
            <a:rPr lang="en-US" sz="1800" b="1" dirty="0"/>
            <a:t> </a:t>
          </a:r>
          <a:r>
            <a:rPr lang="en-US" sz="1800" b="1" dirty="0" err="1"/>
            <a:t>ini</a:t>
          </a:r>
          <a:r>
            <a:rPr lang="en-US" sz="1800" b="1" dirty="0"/>
            <a:t> </a:t>
          </a:r>
          <a:r>
            <a:rPr lang="en-US" sz="1800" b="1" dirty="0" err="1"/>
            <a:t>tidak</a:t>
          </a:r>
          <a:r>
            <a:rPr lang="en-US" sz="1800" b="1" dirty="0"/>
            <a:t> </a:t>
          </a:r>
          <a:r>
            <a:rPr lang="en-US" sz="1800" b="1" dirty="0" err="1"/>
            <a:t>wajib</a:t>
          </a:r>
          <a:r>
            <a:rPr lang="en-US" sz="1800" b="1" dirty="0"/>
            <a:t> </a:t>
          </a:r>
          <a:r>
            <a:rPr lang="en-US" sz="1800" b="1" dirty="0" err="1"/>
            <a:t>diterapkan</a:t>
          </a:r>
          <a:r>
            <a:rPr lang="en-US" sz="1800" b="1" dirty="0"/>
            <a:t> </a:t>
          </a:r>
          <a:r>
            <a:rPr lang="en-US" sz="1800" b="1" dirty="0" err="1"/>
            <a:t>untuk</a:t>
          </a:r>
          <a:r>
            <a:rPr lang="en-US" sz="1800" b="1" dirty="0"/>
            <a:t> </a:t>
          </a:r>
          <a:r>
            <a:rPr lang="en-US" sz="1800" b="1" dirty="0" err="1"/>
            <a:t>unsur-unsur</a:t>
          </a:r>
          <a:r>
            <a:rPr lang="en-US" sz="1800" b="1" dirty="0"/>
            <a:t> yang </a:t>
          </a:r>
          <a:r>
            <a:rPr lang="en-US" sz="1800" b="1" dirty="0" err="1"/>
            <a:t>tidak</a:t>
          </a:r>
          <a:r>
            <a:rPr lang="en-US" sz="1800" b="1" dirty="0"/>
            <a:t> material”</a:t>
          </a:r>
        </a:p>
      </dgm:t>
    </dgm:pt>
    <dgm:pt modelId="{4167CCF2-7808-43AB-A80C-CB05271A3C9B}" type="parTrans" cxnId="{5CB47794-7B09-4BA8-B1D6-3B573344854B}">
      <dgm:prSet/>
      <dgm:spPr/>
      <dgm:t>
        <a:bodyPr/>
        <a:lstStyle/>
        <a:p>
          <a:endParaRPr lang="id-ID" sz="1800"/>
        </a:p>
      </dgm:t>
    </dgm:pt>
    <dgm:pt modelId="{21FFAB87-EF1C-45F9-A31A-5902788D7D3E}" type="sibTrans" cxnId="{5CB47794-7B09-4BA8-B1D6-3B573344854B}">
      <dgm:prSet/>
      <dgm:spPr/>
      <dgm:t>
        <a:bodyPr/>
        <a:lstStyle/>
        <a:p>
          <a:endParaRPr lang="id-ID" sz="1800"/>
        </a:p>
      </dgm:t>
    </dgm:pt>
    <dgm:pt modelId="{DA7AAAE9-DD60-4705-9E34-1A30638ED144}" type="pres">
      <dgm:prSet presAssocID="{CD913EC7-C425-4303-8B2B-D418426CD174}" presName="linear" presStyleCnt="0">
        <dgm:presLayoutVars>
          <dgm:dir/>
          <dgm:animLvl val="lvl"/>
          <dgm:resizeHandles val="exact"/>
        </dgm:presLayoutVars>
      </dgm:prSet>
      <dgm:spPr/>
      <dgm:t>
        <a:bodyPr/>
        <a:lstStyle/>
        <a:p>
          <a:endParaRPr lang="id-ID"/>
        </a:p>
      </dgm:t>
    </dgm:pt>
    <dgm:pt modelId="{5B5AAFD1-D938-43D5-B2D7-14BC0FEB4E47}" type="pres">
      <dgm:prSet presAssocID="{D2F249A7-AE77-4468-AEF6-ACB22E2B02BF}" presName="parentLin" presStyleCnt="0"/>
      <dgm:spPr/>
    </dgm:pt>
    <dgm:pt modelId="{829274AB-722D-40DC-BA99-1C7BE6A73681}" type="pres">
      <dgm:prSet presAssocID="{D2F249A7-AE77-4468-AEF6-ACB22E2B02BF}" presName="parentLeftMargin" presStyleLbl="node1" presStyleIdx="0" presStyleCnt="3"/>
      <dgm:spPr/>
      <dgm:t>
        <a:bodyPr/>
        <a:lstStyle/>
        <a:p>
          <a:endParaRPr lang="id-ID"/>
        </a:p>
      </dgm:t>
    </dgm:pt>
    <dgm:pt modelId="{D1B7014C-427D-4128-BD41-F37BDAC78953}" type="pres">
      <dgm:prSet presAssocID="{D2F249A7-AE77-4468-AEF6-ACB22E2B02BF}" presName="parentText" presStyleLbl="node1" presStyleIdx="0" presStyleCnt="3" custScaleX="131137" custScaleY="228879" custLinFactNeighborY="-14632">
        <dgm:presLayoutVars>
          <dgm:chMax val="0"/>
          <dgm:bulletEnabled val="1"/>
        </dgm:presLayoutVars>
      </dgm:prSet>
      <dgm:spPr/>
      <dgm:t>
        <a:bodyPr/>
        <a:lstStyle/>
        <a:p>
          <a:endParaRPr lang="id-ID"/>
        </a:p>
      </dgm:t>
    </dgm:pt>
    <dgm:pt modelId="{F02B0128-67C7-4E55-89B2-DCA22F1F8566}" type="pres">
      <dgm:prSet presAssocID="{D2F249A7-AE77-4468-AEF6-ACB22E2B02BF}" presName="negativeSpace" presStyleCnt="0"/>
      <dgm:spPr/>
    </dgm:pt>
    <dgm:pt modelId="{18F7B23A-AEA4-4A5C-AE86-1B793F869CC1}" type="pres">
      <dgm:prSet presAssocID="{D2F249A7-AE77-4468-AEF6-ACB22E2B02BF}" presName="childText" presStyleLbl="conFgAcc1" presStyleIdx="0" presStyleCnt="3" custScaleY="97198" custLinFactNeighborY="-46464">
        <dgm:presLayoutVars>
          <dgm:bulletEnabled val="1"/>
        </dgm:presLayoutVars>
      </dgm:prSet>
      <dgm:spPr/>
      <dgm:t>
        <a:bodyPr/>
        <a:lstStyle/>
        <a:p>
          <a:endParaRPr lang="id-ID"/>
        </a:p>
      </dgm:t>
    </dgm:pt>
    <dgm:pt modelId="{A5018411-44B8-4E2F-8769-59B1AD32D36F}" type="pres">
      <dgm:prSet presAssocID="{0523C585-AD59-4C0B-AF31-1068BF07BF6D}" presName="spaceBetweenRectangles" presStyleCnt="0"/>
      <dgm:spPr/>
    </dgm:pt>
    <dgm:pt modelId="{A881E71D-A345-403B-8253-AB2C25C9773F}" type="pres">
      <dgm:prSet presAssocID="{3A2C3260-6D66-486E-A0A8-8D90E771991C}" presName="parentLin" presStyleCnt="0"/>
      <dgm:spPr/>
    </dgm:pt>
    <dgm:pt modelId="{C0C2D1A2-F4EB-418D-8190-2822CF7F8977}" type="pres">
      <dgm:prSet presAssocID="{3A2C3260-6D66-486E-A0A8-8D90E771991C}" presName="parentLeftMargin" presStyleLbl="node1" presStyleIdx="0" presStyleCnt="3"/>
      <dgm:spPr/>
      <dgm:t>
        <a:bodyPr/>
        <a:lstStyle/>
        <a:p>
          <a:endParaRPr lang="id-ID"/>
        </a:p>
      </dgm:t>
    </dgm:pt>
    <dgm:pt modelId="{209E237A-5AE7-4341-918E-7C9D38D102DF}" type="pres">
      <dgm:prSet presAssocID="{3A2C3260-6D66-486E-A0A8-8D90E771991C}" presName="parentText" presStyleLbl="node1" presStyleIdx="1" presStyleCnt="3" custScaleX="131137" custScaleY="219055">
        <dgm:presLayoutVars>
          <dgm:chMax val="0"/>
          <dgm:bulletEnabled val="1"/>
        </dgm:presLayoutVars>
      </dgm:prSet>
      <dgm:spPr/>
      <dgm:t>
        <a:bodyPr/>
        <a:lstStyle/>
        <a:p>
          <a:endParaRPr lang="id-ID"/>
        </a:p>
      </dgm:t>
    </dgm:pt>
    <dgm:pt modelId="{A3ED3B57-0B81-46BF-84AF-0CDE614455A6}" type="pres">
      <dgm:prSet presAssocID="{3A2C3260-6D66-486E-A0A8-8D90E771991C}" presName="negativeSpace" presStyleCnt="0"/>
      <dgm:spPr/>
    </dgm:pt>
    <dgm:pt modelId="{9E2E1BB0-C00E-4853-9C0B-279DD720F600}" type="pres">
      <dgm:prSet presAssocID="{3A2C3260-6D66-486E-A0A8-8D90E771991C}" presName="childText" presStyleLbl="conFgAcc1" presStyleIdx="1" presStyleCnt="3">
        <dgm:presLayoutVars>
          <dgm:bulletEnabled val="1"/>
        </dgm:presLayoutVars>
      </dgm:prSet>
      <dgm:spPr/>
    </dgm:pt>
    <dgm:pt modelId="{92782594-7154-4BAB-9B0B-8E36B40D33AD}" type="pres">
      <dgm:prSet presAssocID="{178305EA-F547-40AE-876C-5834B0CA9B32}" presName="spaceBetweenRectangles" presStyleCnt="0"/>
      <dgm:spPr/>
    </dgm:pt>
    <dgm:pt modelId="{11FD5A4C-3633-4902-A06C-647468008AE3}" type="pres">
      <dgm:prSet presAssocID="{15F8EFBA-6459-493C-B711-7444D43DBE86}" presName="parentLin" presStyleCnt="0"/>
      <dgm:spPr/>
    </dgm:pt>
    <dgm:pt modelId="{008CE548-C4F1-4878-BA8C-9B401D60C733}" type="pres">
      <dgm:prSet presAssocID="{15F8EFBA-6459-493C-B711-7444D43DBE86}" presName="parentLeftMargin" presStyleLbl="node1" presStyleIdx="1" presStyleCnt="3"/>
      <dgm:spPr/>
      <dgm:t>
        <a:bodyPr/>
        <a:lstStyle/>
        <a:p>
          <a:endParaRPr lang="id-ID"/>
        </a:p>
      </dgm:t>
    </dgm:pt>
    <dgm:pt modelId="{1241593A-B58D-4F55-9282-1C495DB54413}" type="pres">
      <dgm:prSet presAssocID="{15F8EFBA-6459-493C-B711-7444D43DBE86}" presName="parentText" presStyleLbl="node1" presStyleIdx="2" presStyleCnt="3" custScaleX="131137" custScaleY="220022">
        <dgm:presLayoutVars>
          <dgm:chMax val="0"/>
          <dgm:bulletEnabled val="1"/>
        </dgm:presLayoutVars>
      </dgm:prSet>
      <dgm:spPr/>
      <dgm:t>
        <a:bodyPr/>
        <a:lstStyle/>
        <a:p>
          <a:endParaRPr lang="id-ID"/>
        </a:p>
      </dgm:t>
    </dgm:pt>
    <dgm:pt modelId="{6922E849-5A79-4C29-9E6A-77B0C71047CF}" type="pres">
      <dgm:prSet presAssocID="{15F8EFBA-6459-493C-B711-7444D43DBE86}" presName="negativeSpace" presStyleCnt="0"/>
      <dgm:spPr/>
    </dgm:pt>
    <dgm:pt modelId="{04DE90F7-118E-4532-BDEC-BD16CE303788}" type="pres">
      <dgm:prSet presAssocID="{15F8EFBA-6459-493C-B711-7444D43DBE86}" presName="childText" presStyleLbl="conFgAcc1" presStyleIdx="2" presStyleCnt="3">
        <dgm:presLayoutVars>
          <dgm:bulletEnabled val="1"/>
        </dgm:presLayoutVars>
      </dgm:prSet>
      <dgm:spPr/>
    </dgm:pt>
  </dgm:ptLst>
  <dgm:cxnLst>
    <dgm:cxn modelId="{55BD0ABE-BAC7-4053-873D-BE9C7C7C54A2}" srcId="{CD913EC7-C425-4303-8B2B-D418426CD174}" destId="{3A2C3260-6D66-486E-A0A8-8D90E771991C}" srcOrd="1" destOrd="0" parTransId="{D99F2EDB-D194-4540-AED4-0149ECD68155}" sibTransId="{178305EA-F547-40AE-876C-5834B0CA9B32}"/>
    <dgm:cxn modelId="{7A40FEBC-16FE-4179-85EA-86A3E3E9EC09}" type="presOf" srcId="{26EB9695-D419-4AC7-98E3-54692E990A65}" destId="{18F7B23A-AEA4-4A5C-AE86-1B793F869CC1}" srcOrd="0" destOrd="0" presId="urn:microsoft.com/office/officeart/2005/8/layout/list1"/>
    <dgm:cxn modelId="{57BFCF28-734B-489D-B45F-A6A3D449DCA3}" type="presOf" srcId="{3A2C3260-6D66-486E-A0A8-8D90E771991C}" destId="{209E237A-5AE7-4341-918E-7C9D38D102DF}" srcOrd="1" destOrd="0" presId="urn:microsoft.com/office/officeart/2005/8/layout/list1"/>
    <dgm:cxn modelId="{510DDD84-3121-4D49-ADF2-4DA9AE67C254}" srcId="{CD913EC7-C425-4303-8B2B-D418426CD174}" destId="{D2F249A7-AE77-4468-AEF6-ACB22E2B02BF}" srcOrd="0" destOrd="0" parTransId="{73707477-6762-4548-8C19-18C144A3E5D3}" sibTransId="{0523C585-AD59-4C0B-AF31-1068BF07BF6D}"/>
    <dgm:cxn modelId="{5CB47794-7B09-4BA8-B1D6-3B573344854B}" srcId="{CD913EC7-C425-4303-8B2B-D418426CD174}" destId="{15F8EFBA-6459-493C-B711-7444D43DBE86}" srcOrd="2" destOrd="0" parTransId="{4167CCF2-7808-43AB-A80C-CB05271A3C9B}" sibTransId="{21FFAB87-EF1C-45F9-A31A-5902788D7D3E}"/>
    <dgm:cxn modelId="{DD25DBC0-732A-4E54-9386-1BFCFA19F7FC}" type="presOf" srcId="{15F8EFBA-6459-493C-B711-7444D43DBE86}" destId="{008CE548-C4F1-4878-BA8C-9B401D60C733}" srcOrd="0" destOrd="0" presId="urn:microsoft.com/office/officeart/2005/8/layout/list1"/>
    <dgm:cxn modelId="{DE3984ED-6EFC-4561-B9C6-10B8E4BB129B}" type="presOf" srcId="{CD913EC7-C425-4303-8B2B-D418426CD174}" destId="{DA7AAAE9-DD60-4705-9E34-1A30638ED144}" srcOrd="0" destOrd="0" presId="urn:microsoft.com/office/officeart/2005/8/layout/list1"/>
    <dgm:cxn modelId="{325B0DA8-442D-4A44-AAF1-6F7E04FC0372}" type="presOf" srcId="{15F8EFBA-6459-493C-B711-7444D43DBE86}" destId="{1241593A-B58D-4F55-9282-1C495DB54413}" srcOrd="1" destOrd="0" presId="urn:microsoft.com/office/officeart/2005/8/layout/list1"/>
    <dgm:cxn modelId="{653DD32D-2C7A-49A2-8B23-602809284424}" srcId="{D2F249A7-AE77-4468-AEF6-ACB22E2B02BF}" destId="{26EB9695-D419-4AC7-98E3-54692E990A65}" srcOrd="0" destOrd="0" parTransId="{8C7F8823-2AA2-4E95-8047-164CDE40134F}" sibTransId="{12C0AC65-897B-42F8-A998-091F24AD33D5}"/>
    <dgm:cxn modelId="{B6CB3DC3-F425-4341-817F-28083090134A}" type="presOf" srcId="{D2F249A7-AE77-4468-AEF6-ACB22E2B02BF}" destId="{829274AB-722D-40DC-BA99-1C7BE6A73681}" srcOrd="0" destOrd="0" presId="urn:microsoft.com/office/officeart/2005/8/layout/list1"/>
    <dgm:cxn modelId="{9FCE9BE7-ED5F-428A-9369-BC78236AE526}" type="presOf" srcId="{D2F249A7-AE77-4468-AEF6-ACB22E2B02BF}" destId="{D1B7014C-427D-4128-BD41-F37BDAC78953}" srcOrd="1" destOrd="0" presId="urn:microsoft.com/office/officeart/2005/8/layout/list1"/>
    <dgm:cxn modelId="{D3DFD453-5B44-4EC6-B362-4F366C0006EA}" type="presOf" srcId="{3A2C3260-6D66-486E-A0A8-8D90E771991C}" destId="{C0C2D1A2-F4EB-418D-8190-2822CF7F8977}" srcOrd="0" destOrd="0" presId="urn:microsoft.com/office/officeart/2005/8/layout/list1"/>
    <dgm:cxn modelId="{C1E69F1F-DC3E-4475-A85C-538111057411}" type="presParOf" srcId="{DA7AAAE9-DD60-4705-9E34-1A30638ED144}" destId="{5B5AAFD1-D938-43D5-B2D7-14BC0FEB4E47}" srcOrd="0" destOrd="0" presId="urn:microsoft.com/office/officeart/2005/8/layout/list1"/>
    <dgm:cxn modelId="{CBEA4A0E-9875-4364-A186-C55EABEC327C}" type="presParOf" srcId="{5B5AAFD1-D938-43D5-B2D7-14BC0FEB4E47}" destId="{829274AB-722D-40DC-BA99-1C7BE6A73681}" srcOrd="0" destOrd="0" presId="urn:microsoft.com/office/officeart/2005/8/layout/list1"/>
    <dgm:cxn modelId="{F5EE1796-8D0E-4250-BA6B-EADF8FF36D5F}" type="presParOf" srcId="{5B5AAFD1-D938-43D5-B2D7-14BC0FEB4E47}" destId="{D1B7014C-427D-4128-BD41-F37BDAC78953}" srcOrd="1" destOrd="0" presId="urn:microsoft.com/office/officeart/2005/8/layout/list1"/>
    <dgm:cxn modelId="{E7D29757-49D7-423F-BCC8-87391832C367}" type="presParOf" srcId="{DA7AAAE9-DD60-4705-9E34-1A30638ED144}" destId="{F02B0128-67C7-4E55-89B2-DCA22F1F8566}" srcOrd="1" destOrd="0" presId="urn:microsoft.com/office/officeart/2005/8/layout/list1"/>
    <dgm:cxn modelId="{D99F1C01-7C98-457C-A529-D31425116C6E}" type="presParOf" srcId="{DA7AAAE9-DD60-4705-9E34-1A30638ED144}" destId="{18F7B23A-AEA4-4A5C-AE86-1B793F869CC1}" srcOrd="2" destOrd="0" presId="urn:microsoft.com/office/officeart/2005/8/layout/list1"/>
    <dgm:cxn modelId="{550C1457-9112-4440-AF24-883E954D0AA7}" type="presParOf" srcId="{DA7AAAE9-DD60-4705-9E34-1A30638ED144}" destId="{A5018411-44B8-4E2F-8769-59B1AD32D36F}" srcOrd="3" destOrd="0" presId="urn:microsoft.com/office/officeart/2005/8/layout/list1"/>
    <dgm:cxn modelId="{31A7AA63-21DC-42D6-AE89-A0C56DDE681A}" type="presParOf" srcId="{DA7AAAE9-DD60-4705-9E34-1A30638ED144}" destId="{A881E71D-A345-403B-8253-AB2C25C9773F}" srcOrd="4" destOrd="0" presId="urn:microsoft.com/office/officeart/2005/8/layout/list1"/>
    <dgm:cxn modelId="{015E6426-341C-4AB8-9292-4045172BEB05}" type="presParOf" srcId="{A881E71D-A345-403B-8253-AB2C25C9773F}" destId="{C0C2D1A2-F4EB-418D-8190-2822CF7F8977}" srcOrd="0" destOrd="0" presId="urn:microsoft.com/office/officeart/2005/8/layout/list1"/>
    <dgm:cxn modelId="{854434D1-937E-4B7D-863E-FF8F47EB9891}" type="presParOf" srcId="{A881E71D-A345-403B-8253-AB2C25C9773F}" destId="{209E237A-5AE7-4341-918E-7C9D38D102DF}" srcOrd="1" destOrd="0" presId="urn:microsoft.com/office/officeart/2005/8/layout/list1"/>
    <dgm:cxn modelId="{58800548-13C8-4E37-A232-CE7F6042A421}" type="presParOf" srcId="{DA7AAAE9-DD60-4705-9E34-1A30638ED144}" destId="{A3ED3B57-0B81-46BF-84AF-0CDE614455A6}" srcOrd="5" destOrd="0" presId="urn:microsoft.com/office/officeart/2005/8/layout/list1"/>
    <dgm:cxn modelId="{CF358ECD-5EB1-4149-9D3A-8795AA4D3254}" type="presParOf" srcId="{DA7AAAE9-DD60-4705-9E34-1A30638ED144}" destId="{9E2E1BB0-C00E-4853-9C0B-279DD720F600}" srcOrd="6" destOrd="0" presId="urn:microsoft.com/office/officeart/2005/8/layout/list1"/>
    <dgm:cxn modelId="{26F9B537-C8FD-41D2-9DFE-FD386500D858}" type="presParOf" srcId="{DA7AAAE9-DD60-4705-9E34-1A30638ED144}" destId="{92782594-7154-4BAB-9B0B-8E36B40D33AD}" srcOrd="7" destOrd="0" presId="urn:microsoft.com/office/officeart/2005/8/layout/list1"/>
    <dgm:cxn modelId="{F32786FA-4757-435D-8D52-23855F00906F}" type="presParOf" srcId="{DA7AAAE9-DD60-4705-9E34-1A30638ED144}" destId="{11FD5A4C-3633-4902-A06C-647468008AE3}" srcOrd="8" destOrd="0" presId="urn:microsoft.com/office/officeart/2005/8/layout/list1"/>
    <dgm:cxn modelId="{A5764D78-6191-45B9-9DB0-7DD78C6A19C2}" type="presParOf" srcId="{11FD5A4C-3633-4902-A06C-647468008AE3}" destId="{008CE548-C4F1-4878-BA8C-9B401D60C733}" srcOrd="0" destOrd="0" presId="urn:microsoft.com/office/officeart/2005/8/layout/list1"/>
    <dgm:cxn modelId="{18FABE44-8E00-4E28-AF2D-793107576936}" type="presParOf" srcId="{11FD5A4C-3633-4902-A06C-647468008AE3}" destId="{1241593A-B58D-4F55-9282-1C495DB54413}" srcOrd="1" destOrd="0" presId="urn:microsoft.com/office/officeart/2005/8/layout/list1"/>
    <dgm:cxn modelId="{BFCDA252-24CB-44AD-891E-88D94A74C316}" type="presParOf" srcId="{DA7AAAE9-DD60-4705-9E34-1A30638ED144}" destId="{6922E849-5A79-4C29-9E6A-77B0C71047CF}" srcOrd="9" destOrd="0" presId="urn:microsoft.com/office/officeart/2005/8/layout/list1"/>
    <dgm:cxn modelId="{FCAB1B28-50B6-4CD2-B5A6-1AC21D42D021}" type="presParOf" srcId="{DA7AAAE9-DD60-4705-9E34-1A30638ED144}" destId="{04DE90F7-118E-4532-BDEC-BD16CE303788}"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C03E8F-9A51-4D9F-A91A-31279904F5D0}" type="doc">
      <dgm:prSet loTypeId="urn:microsoft.com/office/officeart/2005/8/layout/vList3#1" loCatId="list" qsTypeId="urn:microsoft.com/office/officeart/2005/8/quickstyle/simple1" qsCatId="simple" csTypeId="urn:microsoft.com/office/officeart/2005/8/colors/colorful1#1" csCatId="colorful" phldr="1"/>
      <dgm:spPr/>
    </dgm:pt>
    <dgm:pt modelId="{02F464D5-0151-472A-9BDA-47AF512BBC35}">
      <dgm:prSet phldrT="[Text]" custT="1"/>
      <dgm:spPr>
        <a:xfrm rot="10800000">
          <a:off x="1769485" y="1166"/>
          <a:ext cx="7679319" cy="631735"/>
        </a:xfrm>
        <a:prstGeom prst="homePlat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marL="0" indent="228600" algn="l">
            <a:buNone/>
          </a:pPr>
          <a:r>
            <a:rPr lang="en-US" sz="2000" b="1" dirty="0" err="1">
              <a:solidFill>
                <a:sysClr val="window" lastClr="FFFFFF"/>
              </a:solidFill>
              <a:latin typeface="Calibri"/>
              <a:ea typeface="+mn-ea"/>
              <a:cs typeface="+mn-cs"/>
            </a:rPr>
            <a:t>Pernyataan</a:t>
          </a:r>
          <a:r>
            <a:rPr lang="id-ID"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Standar</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Akuntansi</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Keuangan</a:t>
          </a:r>
          <a:r>
            <a:rPr lang="en-US" sz="2000" b="1" dirty="0">
              <a:solidFill>
                <a:sysClr val="window" lastClr="FFFFFF"/>
              </a:solidFill>
              <a:latin typeface="Calibri"/>
              <a:ea typeface="+mn-ea"/>
              <a:cs typeface="+mn-cs"/>
            </a:rPr>
            <a:t> - PSAK</a:t>
          </a:r>
          <a:endParaRPr lang="en-US" sz="2000" dirty="0">
            <a:solidFill>
              <a:sysClr val="window" lastClr="FFFFFF"/>
            </a:solidFill>
            <a:latin typeface="Calibri"/>
            <a:ea typeface="+mn-ea"/>
            <a:cs typeface="+mn-cs"/>
          </a:endParaRPr>
        </a:p>
      </dgm:t>
    </dgm:pt>
    <dgm:pt modelId="{6DF7D184-3D19-40A7-890D-3F6AC67FE0E6}" type="parTrans" cxnId="{20274B0E-1774-4338-97CD-4998AC99545C}">
      <dgm:prSet/>
      <dgm:spPr/>
      <dgm:t>
        <a:bodyPr/>
        <a:lstStyle/>
        <a:p>
          <a:pPr algn="l"/>
          <a:endParaRPr lang="en-US" sz="2000"/>
        </a:p>
      </dgm:t>
    </dgm:pt>
    <dgm:pt modelId="{40EECAF6-C39C-4E64-8FA5-7C5AE99BCEC7}" type="sibTrans" cxnId="{20274B0E-1774-4338-97CD-4998AC99545C}">
      <dgm:prSet/>
      <dgm:spPr/>
      <dgm:t>
        <a:bodyPr/>
        <a:lstStyle/>
        <a:p>
          <a:pPr algn="l"/>
          <a:endParaRPr lang="en-US" sz="2000"/>
        </a:p>
      </dgm:t>
    </dgm:pt>
    <dgm:pt modelId="{5BD6474B-DB9B-43FA-A4CE-DC0D83BE5E74}">
      <dgm:prSet custT="1"/>
      <dgm:spPr>
        <a:xfrm rot="10800000">
          <a:off x="1769485" y="661849"/>
          <a:ext cx="7679319" cy="631735"/>
        </a:xfrm>
        <a:prstGeom prst="homePlat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marL="174625" indent="0" algn="l">
            <a:buNone/>
          </a:pPr>
          <a:r>
            <a:rPr lang="en-US" sz="2000" b="1" dirty="0" err="1">
              <a:solidFill>
                <a:sysClr val="window" lastClr="FFFFFF"/>
              </a:solidFill>
              <a:latin typeface="Calibri"/>
              <a:ea typeface="+mn-ea"/>
              <a:cs typeface="+mn-cs"/>
            </a:rPr>
            <a:t>Standar</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Akuntansi</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Keuangan</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Entitas</a:t>
          </a:r>
          <a:r>
            <a:rPr lang="en-US" sz="2000" b="1" dirty="0">
              <a:solidFill>
                <a:sysClr val="window" lastClr="FFFFFF"/>
              </a:solidFill>
              <a:latin typeface="Calibri"/>
              <a:ea typeface="+mn-ea"/>
              <a:cs typeface="+mn-cs"/>
            </a:rPr>
            <a:t> </a:t>
          </a:r>
          <a:r>
            <a:rPr lang="id-ID" sz="2000" b="1" dirty="0">
              <a:solidFill>
                <a:sysClr val="window" lastClr="FFFFFF"/>
              </a:solidFill>
              <a:latin typeface="Calibri"/>
              <a:ea typeface="+mn-ea"/>
              <a:cs typeface="+mn-cs"/>
            </a:rPr>
            <a:t>T</a:t>
          </a:r>
          <a:r>
            <a:rPr lang="en-US" sz="2000" b="1" dirty="0" err="1">
              <a:solidFill>
                <a:sysClr val="window" lastClr="FFFFFF"/>
              </a:solidFill>
              <a:latin typeface="Calibri"/>
              <a:ea typeface="+mn-ea"/>
              <a:cs typeface="+mn-cs"/>
            </a:rPr>
            <a:t>anpa</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Akuntabilitas</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Publik</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signifikan</a:t>
          </a:r>
          <a:r>
            <a:rPr lang="en-US" sz="2000" b="1" dirty="0">
              <a:solidFill>
                <a:sysClr val="window" lastClr="FFFFFF"/>
              </a:solidFill>
              <a:latin typeface="Calibri"/>
              <a:ea typeface="+mn-ea"/>
              <a:cs typeface="+mn-cs"/>
            </a:rPr>
            <a:t> - SAK-ETAP</a:t>
          </a:r>
        </a:p>
      </dgm:t>
    </dgm:pt>
    <dgm:pt modelId="{43383C64-5860-43CF-B0E2-E0D226F326EE}" type="parTrans" cxnId="{9785DEA0-CC45-4CC5-BAF2-73EC061757EF}">
      <dgm:prSet/>
      <dgm:spPr/>
      <dgm:t>
        <a:bodyPr/>
        <a:lstStyle/>
        <a:p>
          <a:pPr algn="l"/>
          <a:endParaRPr lang="en-US" sz="2000"/>
        </a:p>
      </dgm:t>
    </dgm:pt>
    <dgm:pt modelId="{44DFA8C6-4BEE-4411-BDC1-D32E022FAEB5}" type="sibTrans" cxnId="{9785DEA0-CC45-4CC5-BAF2-73EC061757EF}">
      <dgm:prSet/>
      <dgm:spPr/>
      <dgm:t>
        <a:bodyPr/>
        <a:lstStyle/>
        <a:p>
          <a:pPr algn="l"/>
          <a:endParaRPr lang="en-US" sz="2000"/>
        </a:p>
      </dgm:t>
    </dgm:pt>
    <dgm:pt modelId="{62CEB72F-5E0D-47C2-A571-C5C65B26A9DD}">
      <dgm:prSet custT="1"/>
      <dgm:spPr>
        <a:xfrm rot="10800000">
          <a:off x="1769485" y="1322432"/>
          <a:ext cx="7679319" cy="631735"/>
        </a:xfrm>
        <a:prstGeom prst="homePlat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marL="174625" indent="0" algn="l">
            <a:buNone/>
          </a:pPr>
          <a:r>
            <a:rPr lang="en-US" sz="2000" b="1" dirty="0">
              <a:solidFill>
                <a:sysClr val="window" lastClr="FFFFFF"/>
              </a:solidFill>
              <a:latin typeface="Calibri"/>
              <a:ea typeface="+mn-ea"/>
              <a:cs typeface="+mn-cs"/>
            </a:rPr>
            <a:t>Standar </a:t>
          </a:r>
          <a:r>
            <a:rPr lang="en-US" sz="2000" b="1" dirty="0" err="1">
              <a:solidFill>
                <a:sysClr val="window" lastClr="FFFFFF"/>
              </a:solidFill>
              <a:latin typeface="Calibri"/>
              <a:ea typeface="+mn-ea"/>
              <a:cs typeface="+mn-cs"/>
            </a:rPr>
            <a:t>Akuntansi</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Entitas</a:t>
          </a:r>
          <a:r>
            <a:rPr lang="en-US" sz="2000" b="1" dirty="0">
              <a:solidFill>
                <a:sysClr val="window" lastClr="FFFFFF"/>
              </a:solidFill>
              <a:latin typeface="Calibri"/>
              <a:ea typeface="+mn-ea"/>
              <a:cs typeface="+mn-cs"/>
            </a:rPr>
            <a:t> </a:t>
          </a:r>
          <a:r>
            <a:rPr lang="en-US" sz="2000" b="1" dirty="0" err="1">
              <a:solidFill>
                <a:sysClr val="window" lastClr="FFFFFF"/>
              </a:solidFill>
              <a:latin typeface="Calibri"/>
              <a:ea typeface="+mn-ea"/>
              <a:cs typeface="+mn-cs"/>
            </a:rPr>
            <a:t>Mikro</a:t>
          </a:r>
          <a:r>
            <a:rPr lang="en-US" sz="2000" b="1" dirty="0">
              <a:solidFill>
                <a:sysClr val="window" lastClr="FFFFFF"/>
              </a:solidFill>
              <a:latin typeface="Calibri"/>
              <a:ea typeface="+mn-ea"/>
              <a:cs typeface="+mn-cs"/>
            </a:rPr>
            <a:t> Kecil </a:t>
          </a:r>
          <a:r>
            <a:rPr lang="en-US" sz="2000" b="1" dirty="0" err="1">
              <a:solidFill>
                <a:sysClr val="window" lastClr="FFFFFF"/>
              </a:solidFill>
              <a:latin typeface="Calibri"/>
              <a:ea typeface="+mn-ea"/>
              <a:cs typeface="+mn-cs"/>
            </a:rPr>
            <a:t>Menengah</a:t>
          </a:r>
          <a:r>
            <a:rPr lang="en-US" sz="2000" b="1" dirty="0">
              <a:solidFill>
                <a:sysClr val="window" lastClr="FFFFFF"/>
              </a:solidFill>
              <a:latin typeface="Calibri"/>
              <a:ea typeface="+mn-ea"/>
              <a:cs typeface="+mn-cs"/>
            </a:rPr>
            <a:t> - SAK EMKM</a:t>
          </a:r>
        </a:p>
      </dgm:t>
    </dgm:pt>
    <dgm:pt modelId="{5E9F8501-9658-4697-8533-C0E609931B87}" type="parTrans" cxnId="{5E765BA4-ACCD-41D6-A006-9F4274BD9BAF}">
      <dgm:prSet/>
      <dgm:spPr/>
      <dgm:t>
        <a:bodyPr/>
        <a:lstStyle/>
        <a:p>
          <a:pPr algn="l"/>
          <a:endParaRPr lang="en-US" sz="2000"/>
        </a:p>
      </dgm:t>
    </dgm:pt>
    <dgm:pt modelId="{D4BE68ED-211E-44CE-9830-74014EA89DDE}" type="sibTrans" cxnId="{5E765BA4-ACCD-41D6-A006-9F4274BD9BAF}">
      <dgm:prSet/>
      <dgm:spPr/>
      <dgm:t>
        <a:bodyPr/>
        <a:lstStyle/>
        <a:p>
          <a:pPr algn="l"/>
          <a:endParaRPr lang="en-US" sz="2000"/>
        </a:p>
      </dgm:t>
    </dgm:pt>
    <dgm:pt modelId="{6330DD68-7EDF-41F6-ACE4-567668FDFAC4}" type="pres">
      <dgm:prSet presAssocID="{91C03E8F-9A51-4D9F-A91A-31279904F5D0}" presName="linearFlow" presStyleCnt="0">
        <dgm:presLayoutVars>
          <dgm:dir/>
          <dgm:resizeHandles val="exact"/>
        </dgm:presLayoutVars>
      </dgm:prSet>
      <dgm:spPr/>
    </dgm:pt>
    <dgm:pt modelId="{3D248B29-33B6-4A5C-AC4C-179E4FB14A2B}" type="pres">
      <dgm:prSet presAssocID="{02F464D5-0151-472A-9BDA-47AF512BBC35}" presName="composite" presStyleCnt="0"/>
      <dgm:spPr/>
    </dgm:pt>
    <dgm:pt modelId="{C37B65D7-FF29-401B-A794-F150D07DA5DE}" type="pres">
      <dgm:prSet presAssocID="{02F464D5-0151-472A-9BDA-47AF512BBC35}" presName="imgShp" presStyleLbl="fgImgPlace1" presStyleIdx="0" presStyleCnt="3"/>
      <dgm:spPr>
        <a:xfrm>
          <a:off x="1545295" y="260725"/>
          <a:ext cx="112815" cy="112815"/>
        </a:xfrm>
        <a:prstGeom prst="ellipse">
          <a:avLst/>
        </a:prstGeom>
        <a:solidFill>
          <a:srgbClr val="C0504D">
            <a:tint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E46F76F5-DFCF-4869-BA4D-89B5FF87CEA0}" type="pres">
      <dgm:prSet presAssocID="{02F464D5-0151-472A-9BDA-47AF512BBC35}" presName="txShp" presStyleLbl="node1" presStyleIdx="0" presStyleCnt="3" custScaleX="120763" custScaleY="408336" custLinFactNeighborX="13020" custLinFactNeighborY="-88">
        <dgm:presLayoutVars>
          <dgm:bulletEnabled val="1"/>
        </dgm:presLayoutVars>
      </dgm:prSet>
      <dgm:spPr/>
      <dgm:t>
        <a:bodyPr/>
        <a:lstStyle/>
        <a:p>
          <a:endParaRPr lang="id-ID"/>
        </a:p>
      </dgm:t>
    </dgm:pt>
    <dgm:pt modelId="{6D9E78BA-61A2-4F67-9DD8-DE6391C1A51D}" type="pres">
      <dgm:prSet presAssocID="{40EECAF6-C39C-4E64-8FA5-7C5AE99BCEC7}" presName="spacing" presStyleCnt="0"/>
      <dgm:spPr/>
    </dgm:pt>
    <dgm:pt modelId="{2DD065FC-F115-4639-B56A-A648F892393A}" type="pres">
      <dgm:prSet presAssocID="{5BD6474B-DB9B-43FA-A4CE-DC0D83BE5E74}" presName="composite" presStyleCnt="0"/>
      <dgm:spPr/>
    </dgm:pt>
    <dgm:pt modelId="{071093EC-3A63-4566-A688-11E1FCC94F4C}" type="pres">
      <dgm:prSet presAssocID="{5BD6474B-DB9B-43FA-A4CE-DC0D83BE5E74}" presName="imgShp" presStyleLbl="fgImgPlace1" presStyleIdx="1" presStyleCnt="3"/>
      <dgm:spPr>
        <a:xfrm>
          <a:off x="1545295" y="921309"/>
          <a:ext cx="112815" cy="112815"/>
        </a:xfrm>
        <a:prstGeom prst="ellipse">
          <a:avLst/>
        </a:prstGeom>
        <a:solidFill>
          <a:srgbClr val="9BBB59">
            <a:tint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4B61A710-E684-4486-8E76-B134A5EC44C1}" type="pres">
      <dgm:prSet presAssocID="{5BD6474B-DB9B-43FA-A4CE-DC0D83BE5E74}" presName="txShp" presStyleLbl="node1" presStyleIdx="1" presStyleCnt="3" custScaleX="120763" custScaleY="559973" custLinFactNeighborX="13020">
        <dgm:presLayoutVars>
          <dgm:bulletEnabled val="1"/>
        </dgm:presLayoutVars>
      </dgm:prSet>
      <dgm:spPr/>
      <dgm:t>
        <a:bodyPr/>
        <a:lstStyle/>
        <a:p>
          <a:endParaRPr lang="id-ID"/>
        </a:p>
      </dgm:t>
    </dgm:pt>
    <dgm:pt modelId="{8CCF502B-17DE-4EE3-8282-6091D87EA731}" type="pres">
      <dgm:prSet presAssocID="{44DFA8C6-4BEE-4411-BDC1-D32E022FAEB5}" presName="spacing" presStyleCnt="0"/>
      <dgm:spPr/>
    </dgm:pt>
    <dgm:pt modelId="{A6B0BD7A-72A4-4086-B97D-22BAD35B5F37}" type="pres">
      <dgm:prSet presAssocID="{62CEB72F-5E0D-47C2-A571-C5C65B26A9DD}" presName="composite" presStyleCnt="0"/>
      <dgm:spPr/>
    </dgm:pt>
    <dgm:pt modelId="{5E141DA0-8E73-4B19-94D2-F7CD290581E7}" type="pres">
      <dgm:prSet presAssocID="{62CEB72F-5E0D-47C2-A571-C5C65B26A9DD}" presName="imgShp" presStyleLbl="fgImgPlace1" presStyleIdx="2" presStyleCnt="3"/>
      <dgm:spPr>
        <a:xfrm>
          <a:off x="1545295" y="1581892"/>
          <a:ext cx="112815" cy="112815"/>
        </a:xfrm>
        <a:prstGeom prst="ellipse">
          <a:avLst/>
        </a:prstGeom>
        <a:solidFill>
          <a:srgbClr val="8064A2">
            <a:tint val="50000"/>
            <a:hueOff val="0"/>
            <a:satOff val="0"/>
            <a:lumOff val="0"/>
            <a:alphaOff val="0"/>
          </a:srgbClr>
        </a:solidFill>
        <a:ln w="25400" cap="flat" cmpd="sng" algn="ctr">
          <a:solidFill>
            <a:sysClr val="window" lastClr="FFFFFF">
              <a:hueOff val="0"/>
              <a:satOff val="0"/>
              <a:lumOff val="0"/>
              <a:alphaOff val="0"/>
            </a:sysClr>
          </a:solidFill>
          <a:prstDash val="solid"/>
        </a:ln>
        <a:effectLst/>
      </dgm:spPr>
    </dgm:pt>
    <dgm:pt modelId="{1D47A34A-2B46-4E8D-8E5E-739195872A27}" type="pres">
      <dgm:prSet presAssocID="{62CEB72F-5E0D-47C2-A571-C5C65B26A9DD}" presName="txShp" presStyleLbl="node1" presStyleIdx="2" presStyleCnt="3" custScaleX="120763" custScaleY="425570" custLinFactNeighborX="13020">
        <dgm:presLayoutVars>
          <dgm:bulletEnabled val="1"/>
        </dgm:presLayoutVars>
      </dgm:prSet>
      <dgm:spPr/>
      <dgm:t>
        <a:bodyPr/>
        <a:lstStyle/>
        <a:p>
          <a:endParaRPr lang="id-ID"/>
        </a:p>
      </dgm:t>
    </dgm:pt>
  </dgm:ptLst>
  <dgm:cxnLst>
    <dgm:cxn modelId="{94C15177-BB4C-4945-A760-FF07123C95A2}" type="presOf" srcId="{02F464D5-0151-472A-9BDA-47AF512BBC35}" destId="{E46F76F5-DFCF-4869-BA4D-89B5FF87CEA0}" srcOrd="0" destOrd="0" presId="urn:microsoft.com/office/officeart/2005/8/layout/vList3#1"/>
    <dgm:cxn modelId="{9785DEA0-CC45-4CC5-BAF2-73EC061757EF}" srcId="{91C03E8F-9A51-4D9F-A91A-31279904F5D0}" destId="{5BD6474B-DB9B-43FA-A4CE-DC0D83BE5E74}" srcOrd="1" destOrd="0" parTransId="{43383C64-5860-43CF-B0E2-E0D226F326EE}" sibTransId="{44DFA8C6-4BEE-4411-BDC1-D32E022FAEB5}"/>
    <dgm:cxn modelId="{20274B0E-1774-4338-97CD-4998AC99545C}" srcId="{91C03E8F-9A51-4D9F-A91A-31279904F5D0}" destId="{02F464D5-0151-472A-9BDA-47AF512BBC35}" srcOrd="0" destOrd="0" parTransId="{6DF7D184-3D19-40A7-890D-3F6AC67FE0E6}" sibTransId="{40EECAF6-C39C-4E64-8FA5-7C5AE99BCEC7}"/>
    <dgm:cxn modelId="{216AC4C6-8135-4C43-A7A3-832471C35D7D}" type="presOf" srcId="{62CEB72F-5E0D-47C2-A571-C5C65B26A9DD}" destId="{1D47A34A-2B46-4E8D-8E5E-739195872A27}" srcOrd="0" destOrd="0" presId="urn:microsoft.com/office/officeart/2005/8/layout/vList3#1"/>
    <dgm:cxn modelId="{5E765BA4-ACCD-41D6-A006-9F4274BD9BAF}" srcId="{91C03E8F-9A51-4D9F-A91A-31279904F5D0}" destId="{62CEB72F-5E0D-47C2-A571-C5C65B26A9DD}" srcOrd="2" destOrd="0" parTransId="{5E9F8501-9658-4697-8533-C0E609931B87}" sibTransId="{D4BE68ED-211E-44CE-9830-74014EA89DDE}"/>
    <dgm:cxn modelId="{20213BDC-43A3-4FF4-A195-612877DA0EFA}" type="presOf" srcId="{5BD6474B-DB9B-43FA-A4CE-DC0D83BE5E74}" destId="{4B61A710-E684-4486-8E76-B134A5EC44C1}" srcOrd="0" destOrd="0" presId="urn:microsoft.com/office/officeart/2005/8/layout/vList3#1"/>
    <dgm:cxn modelId="{E270F163-1CBA-415B-AE6E-C7BDFFC9BBD4}" type="presOf" srcId="{91C03E8F-9A51-4D9F-A91A-31279904F5D0}" destId="{6330DD68-7EDF-41F6-ACE4-567668FDFAC4}" srcOrd="0" destOrd="0" presId="urn:microsoft.com/office/officeart/2005/8/layout/vList3#1"/>
    <dgm:cxn modelId="{CE7C69C6-C7F0-4841-8C2C-202B6842184C}" type="presParOf" srcId="{6330DD68-7EDF-41F6-ACE4-567668FDFAC4}" destId="{3D248B29-33B6-4A5C-AC4C-179E4FB14A2B}" srcOrd="0" destOrd="0" presId="urn:microsoft.com/office/officeart/2005/8/layout/vList3#1"/>
    <dgm:cxn modelId="{798DDCBA-5F60-46E7-8C58-4AC0B66858F3}" type="presParOf" srcId="{3D248B29-33B6-4A5C-AC4C-179E4FB14A2B}" destId="{C37B65D7-FF29-401B-A794-F150D07DA5DE}" srcOrd="0" destOrd="0" presId="urn:microsoft.com/office/officeart/2005/8/layout/vList3#1"/>
    <dgm:cxn modelId="{7EC1C954-AD59-4DC0-B3A3-B3F01B7B0406}" type="presParOf" srcId="{3D248B29-33B6-4A5C-AC4C-179E4FB14A2B}" destId="{E46F76F5-DFCF-4869-BA4D-89B5FF87CEA0}" srcOrd="1" destOrd="0" presId="urn:microsoft.com/office/officeart/2005/8/layout/vList3#1"/>
    <dgm:cxn modelId="{8BACAABE-3D22-458F-A379-E2166F6B1B33}" type="presParOf" srcId="{6330DD68-7EDF-41F6-ACE4-567668FDFAC4}" destId="{6D9E78BA-61A2-4F67-9DD8-DE6391C1A51D}" srcOrd="1" destOrd="0" presId="urn:microsoft.com/office/officeart/2005/8/layout/vList3#1"/>
    <dgm:cxn modelId="{9D9DAB00-D2F9-4C04-8B94-9228F6D3D8E4}" type="presParOf" srcId="{6330DD68-7EDF-41F6-ACE4-567668FDFAC4}" destId="{2DD065FC-F115-4639-B56A-A648F892393A}" srcOrd="2" destOrd="0" presId="urn:microsoft.com/office/officeart/2005/8/layout/vList3#1"/>
    <dgm:cxn modelId="{59A4E9E8-D18D-4F97-BBF4-44A959E585A2}" type="presParOf" srcId="{2DD065FC-F115-4639-B56A-A648F892393A}" destId="{071093EC-3A63-4566-A688-11E1FCC94F4C}" srcOrd="0" destOrd="0" presId="urn:microsoft.com/office/officeart/2005/8/layout/vList3#1"/>
    <dgm:cxn modelId="{314A0E62-7079-405E-AE0C-BD0A73862ECD}" type="presParOf" srcId="{2DD065FC-F115-4639-B56A-A648F892393A}" destId="{4B61A710-E684-4486-8E76-B134A5EC44C1}" srcOrd="1" destOrd="0" presId="urn:microsoft.com/office/officeart/2005/8/layout/vList3#1"/>
    <dgm:cxn modelId="{60DC1A98-D679-49E5-B8C0-C597912AA5E3}" type="presParOf" srcId="{6330DD68-7EDF-41F6-ACE4-567668FDFAC4}" destId="{8CCF502B-17DE-4EE3-8282-6091D87EA731}" srcOrd="3" destOrd="0" presId="urn:microsoft.com/office/officeart/2005/8/layout/vList3#1"/>
    <dgm:cxn modelId="{E18E766F-708B-41DB-A9CE-63C4FBC8E3E0}" type="presParOf" srcId="{6330DD68-7EDF-41F6-ACE4-567668FDFAC4}" destId="{A6B0BD7A-72A4-4086-B97D-22BAD35B5F37}" srcOrd="4" destOrd="0" presId="urn:microsoft.com/office/officeart/2005/8/layout/vList3#1"/>
    <dgm:cxn modelId="{A1A579C3-9B42-4A87-8958-FC9284714702}" type="presParOf" srcId="{A6B0BD7A-72A4-4086-B97D-22BAD35B5F37}" destId="{5E141DA0-8E73-4B19-94D2-F7CD290581E7}" srcOrd="0" destOrd="0" presId="urn:microsoft.com/office/officeart/2005/8/layout/vList3#1"/>
    <dgm:cxn modelId="{20CA4785-AC7D-4F5E-AF44-6E13BEF21B1E}" type="presParOf" srcId="{A6B0BD7A-72A4-4086-B97D-22BAD35B5F37}" destId="{1D47A34A-2B46-4E8D-8E5E-739195872A27}" srcOrd="1" destOrd="0" presId="urn:microsoft.com/office/officeart/2005/8/layout/vList3#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04AD42-D8E3-443A-9E61-5C89DF5BDA0C}" type="doc">
      <dgm:prSet loTypeId="urn:microsoft.com/office/officeart/2005/8/layout/bProcess2" loCatId="process" qsTypeId="urn:microsoft.com/office/officeart/2005/8/quickstyle/simple1" qsCatId="simple" csTypeId="urn:microsoft.com/office/officeart/2005/8/colors/colorful1#2" csCatId="colorful" phldr="1"/>
      <dgm:spPr/>
      <dgm:t>
        <a:bodyPr/>
        <a:lstStyle/>
        <a:p>
          <a:endParaRPr lang="id-ID"/>
        </a:p>
      </dgm:t>
    </dgm:pt>
    <dgm:pt modelId="{81671954-5D35-434F-945E-3F5619CB8579}">
      <dgm:prSet phldrT="[Text]" custT="1"/>
      <dgm:spPr>
        <a:xfrm>
          <a:off x="144834" y="339451"/>
          <a:ext cx="1938666" cy="1455793"/>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Pra PAI</a:t>
          </a:r>
        </a:p>
        <a:p>
          <a:pPr>
            <a:buNone/>
          </a:pPr>
          <a:r>
            <a:rPr lang="id-ID" sz="1800" b="1" dirty="0">
              <a:solidFill>
                <a:sysClr val="window" lastClr="FFFFFF"/>
              </a:solidFill>
              <a:latin typeface="Calibri"/>
              <a:ea typeface="+mn-ea"/>
              <a:cs typeface="+mn-cs"/>
            </a:rPr>
            <a:t>1973</a:t>
          </a:r>
        </a:p>
      </dgm:t>
    </dgm:pt>
    <dgm:pt modelId="{26BB5FCA-3760-4A3A-B75C-8D5BD2031FA7}" type="parTrans" cxnId="{4C67A719-803E-464E-B701-67CB3F2E51B8}">
      <dgm:prSet/>
      <dgm:spPr/>
      <dgm:t>
        <a:bodyPr/>
        <a:lstStyle/>
        <a:p>
          <a:endParaRPr lang="id-ID" sz="1800" b="1"/>
        </a:p>
      </dgm:t>
    </dgm:pt>
    <dgm:pt modelId="{71C2F694-4516-49FD-B426-1CFEFE3BFCC1}" type="sibTrans" cxnId="{4C67A719-803E-464E-B701-67CB3F2E51B8}">
      <dgm:prSet/>
      <dgm:spPr>
        <a:xfrm rot="10800000">
          <a:off x="800183" y="1996395"/>
          <a:ext cx="627969" cy="426438"/>
        </a:xfrm>
        <a:prstGeom prst="triangle">
          <a:avLst/>
        </a:prstGeom>
        <a:solidFill>
          <a:srgbClr val="C0504D">
            <a:hueOff val="0"/>
            <a:satOff val="0"/>
            <a:lumOff val="0"/>
            <a:alphaOff val="0"/>
          </a:srgbClr>
        </a:solidFill>
        <a:ln>
          <a:noFill/>
        </a:ln>
        <a:effectLst/>
      </dgm:spPr>
      <dgm:t>
        <a:bodyPr/>
        <a:lstStyle/>
        <a:p>
          <a:endParaRPr lang="id-ID" sz="1800" b="1"/>
        </a:p>
      </dgm:t>
    </dgm:pt>
    <dgm:pt modelId="{6AC29CB8-6F44-42AA-8F99-280D21A911BB}">
      <dgm:prSet phldrT="[Text]" custT="1"/>
      <dgm:spPr>
        <a:xfrm>
          <a:off x="256483" y="2599845"/>
          <a:ext cx="1715368" cy="1440934"/>
        </a:xfrm>
        <a:prstGeom prst="ellips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PAI </a:t>
          </a:r>
        </a:p>
        <a:p>
          <a:pPr>
            <a:buNone/>
          </a:pPr>
          <a:r>
            <a:rPr lang="id-ID" sz="1800" b="1" dirty="0">
              <a:solidFill>
                <a:sysClr val="window" lastClr="FFFFFF"/>
              </a:solidFill>
              <a:latin typeface="Calibri"/>
              <a:ea typeface="+mn-ea"/>
              <a:cs typeface="+mn-cs"/>
            </a:rPr>
            <a:t>1973</a:t>
          </a:r>
        </a:p>
      </dgm:t>
    </dgm:pt>
    <dgm:pt modelId="{B133E426-0552-4F19-B4E7-CE0FAD9CC312}" type="parTrans" cxnId="{72AEA15F-9600-4D65-B918-7267312BA30A}">
      <dgm:prSet/>
      <dgm:spPr/>
      <dgm:t>
        <a:bodyPr/>
        <a:lstStyle/>
        <a:p>
          <a:endParaRPr lang="id-ID" sz="1800" b="1"/>
        </a:p>
      </dgm:t>
    </dgm:pt>
    <dgm:pt modelId="{A8077CB0-71F0-4305-9FAC-8359D446BF4A}" type="sibTrans" cxnId="{72AEA15F-9600-4D65-B918-7267312BA30A}">
      <dgm:prSet/>
      <dgm:spPr>
        <a:xfrm rot="5400000">
          <a:off x="2174310" y="3107093"/>
          <a:ext cx="627969" cy="426438"/>
        </a:xfrm>
        <a:prstGeom prst="triangle">
          <a:avLst/>
        </a:prstGeom>
        <a:solidFill>
          <a:srgbClr val="9BBB59">
            <a:hueOff val="0"/>
            <a:satOff val="0"/>
            <a:lumOff val="0"/>
            <a:alphaOff val="0"/>
          </a:srgbClr>
        </a:solidFill>
        <a:ln>
          <a:noFill/>
        </a:ln>
        <a:effectLst/>
      </dgm:spPr>
      <dgm:t>
        <a:bodyPr/>
        <a:lstStyle/>
        <a:p>
          <a:endParaRPr lang="id-ID" sz="1800" b="1"/>
        </a:p>
      </dgm:t>
    </dgm:pt>
    <dgm:pt modelId="{0D88788B-6610-4177-8DA8-0ADFB62A0CB9}">
      <dgm:prSet phldrT="[Text]" custT="1"/>
      <dgm:spPr>
        <a:xfrm>
          <a:off x="2980599" y="2634281"/>
          <a:ext cx="2096048" cy="1372062"/>
        </a:xfrm>
        <a:prstGeom prst="ellips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Harmonisasi IAS 1994-2007</a:t>
          </a:r>
        </a:p>
      </dgm:t>
    </dgm:pt>
    <dgm:pt modelId="{1C093509-95BE-4524-BFDB-8A9234026E73}" type="parTrans" cxnId="{E1CCDE54-BAFB-46E3-A1A0-9775E52D17B5}">
      <dgm:prSet/>
      <dgm:spPr/>
      <dgm:t>
        <a:bodyPr/>
        <a:lstStyle/>
        <a:p>
          <a:endParaRPr lang="id-ID" sz="1800" b="1"/>
        </a:p>
      </dgm:t>
    </dgm:pt>
    <dgm:pt modelId="{174AD0B6-AFD9-4AEF-8AD9-E78741132AC9}" type="sibTrans" cxnId="{E1CCDE54-BAFB-46E3-A1A0-9775E52D17B5}">
      <dgm:prSet/>
      <dgm:spPr>
        <a:xfrm>
          <a:off x="3714638" y="1849403"/>
          <a:ext cx="627969" cy="426438"/>
        </a:xfrm>
        <a:prstGeom prst="triangle">
          <a:avLst/>
        </a:prstGeom>
        <a:solidFill>
          <a:srgbClr val="8064A2">
            <a:hueOff val="0"/>
            <a:satOff val="0"/>
            <a:lumOff val="0"/>
            <a:alphaOff val="0"/>
          </a:srgbClr>
        </a:solidFill>
        <a:ln>
          <a:noFill/>
        </a:ln>
        <a:effectLst/>
      </dgm:spPr>
      <dgm:t>
        <a:bodyPr/>
        <a:lstStyle/>
        <a:p>
          <a:endParaRPr lang="id-ID" sz="1800" b="1"/>
        </a:p>
      </dgm:t>
    </dgm:pt>
    <dgm:pt modelId="{77186171-EC6E-46F3-8AB2-2EA7810BD4EF}">
      <dgm:prSet phldrT="[Text]" custT="1"/>
      <dgm:spPr>
        <a:xfrm>
          <a:off x="3042625" y="281190"/>
          <a:ext cx="1971995" cy="1233912"/>
        </a:xfrm>
        <a:prstGeom prst="ellips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Konvergensi </a:t>
          </a:r>
          <a:r>
            <a:rPr lang="en-US" sz="1800" b="1" dirty="0">
              <a:solidFill>
                <a:sysClr val="window" lastClr="FFFFFF"/>
              </a:solidFill>
              <a:latin typeface="Calibri"/>
              <a:ea typeface="+mn-ea"/>
              <a:cs typeface="+mn-cs"/>
            </a:rPr>
            <a:t>IFRS </a:t>
          </a:r>
          <a:r>
            <a:rPr lang="en-US" sz="1800" b="1" dirty="0" err="1">
              <a:solidFill>
                <a:sysClr val="window" lastClr="FFFFFF"/>
              </a:solidFill>
              <a:latin typeface="Calibri"/>
              <a:ea typeface="+mn-ea"/>
              <a:cs typeface="+mn-cs"/>
            </a:rPr>
            <a:t>sd</a:t>
          </a:r>
          <a:r>
            <a:rPr lang="en-US" sz="1800" b="1" dirty="0">
              <a:solidFill>
                <a:sysClr val="window" lastClr="FFFFFF"/>
              </a:solidFill>
              <a:latin typeface="Calibri"/>
              <a:ea typeface="+mn-ea"/>
              <a:cs typeface="+mn-cs"/>
            </a:rPr>
            <a:t> 2010</a:t>
          </a:r>
          <a:endParaRPr lang="id-ID" sz="1800" b="1" dirty="0">
            <a:solidFill>
              <a:sysClr val="window" lastClr="FFFFFF"/>
            </a:solidFill>
            <a:latin typeface="Calibri"/>
            <a:ea typeface="+mn-ea"/>
            <a:cs typeface="+mn-cs"/>
          </a:endParaRPr>
        </a:p>
      </dgm:t>
    </dgm:pt>
    <dgm:pt modelId="{FD2CF46E-93FA-468D-ACE5-4A5780FB0D7A}" type="parTrans" cxnId="{65D69B17-B96C-4070-9CE3-776E6588DED7}">
      <dgm:prSet/>
      <dgm:spPr/>
      <dgm:t>
        <a:bodyPr/>
        <a:lstStyle/>
        <a:p>
          <a:endParaRPr lang="id-ID" sz="1800" b="1"/>
        </a:p>
      </dgm:t>
    </dgm:pt>
    <dgm:pt modelId="{CBE703AE-BBA6-400D-8894-23BF8DE00F4A}" type="sibTrans" cxnId="{65D69B17-B96C-4070-9CE3-776E6588DED7}">
      <dgm:prSet/>
      <dgm:spPr>
        <a:xfrm rot="5400000">
          <a:off x="5192268" y="684927"/>
          <a:ext cx="627969" cy="426438"/>
        </a:xfrm>
        <a:prstGeom prst="triangle">
          <a:avLst/>
        </a:prstGeom>
        <a:solidFill>
          <a:srgbClr val="4BACC6">
            <a:hueOff val="0"/>
            <a:satOff val="0"/>
            <a:lumOff val="0"/>
            <a:alphaOff val="0"/>
          </a:srgbClr>
        </a:solidFill>
        <a:ln>
          <a:noFill/>
        </a:ln>
        <a:effectLst/>
      </dgm:spPr>
      <dgm:t>
        <a:bodyPr/>
        <a:lstStyle/>
        <a:p>
          <a:endParaRPr lang="id-ID" sz="1800" b="1"/>
        </a:p>
      </dgm:t>
    </dgm:pt>
    <dgm:pt modelId="{C93DF83C-0225-49A4-8389-3345C1FA926D}">
      <dgm:prSet phldrT="[Text]" custT="1"/>
      <dgm:spPr>
        <a:xfrm>
          <a:off x="5973746" y="242128"/>
          <a:ext cx="2111019" cy="1312034"/>
        </a:xfrm>
        <a:prstGeom prst="ellipse">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1800" b="1" dirty="0">
              <a:solidFill>
                <a:sysClr val="window" lastClr="FFFFFF"/>
              </a:solidFill>
              <a:latin typeface="Calibri"/>
              <a:ea typeface="+mn-ea"/>
              <a:cs typeface="+mn-cs"/>
            </a:rPr>
            <a:t>Update</a:t>
          </a:r>
        </a:p>
        <a:p>
          <a:pPr>
            <a:buNone/>
          </a:pPr>
          <a:r>
            <a:rPr lang="en-US" sz="1800" b="1" dirty="0">
              <a:solidFill>
                <a:sysClr val="window" lastClr="FFFFFF"/>
              </a:solidFill>
              <a:latin typeface="Calibri"/>
              <a:ea typeface="+mn-ea"/>
              <a:cs typeface="+mn-cs"/>
            </a:rPr>
            <a:t>PSAK</a:t>
          </a:r>
          <a:r>
            <a:rPr lang="id-ID" sz="1800" b="1" dirty="0">
              <a:solidFill>
                <a:sysClr val="window" lastClr="FFFFFF"/>
              </a:solidFill>
              <a:latin typeface="Calibri"/>
              <a:ea typeface="+mn-ea"/>
              <a:cs typeface="+mn-cs"/>
            </a:rPr>
            <a:t> </a:t>
          </a:r>
          <a:r>
            <a:rPr lang="en-US" sz="1800" b="1" dirty="0" err="1">
              <a:solidFill>
                <a:sysClr val="window" lastClr="FFFFFF"/>
              </a:solidFill>
              <a:latin typeface="Calibri"/>
              <a:ea typeface="+mn-ea"/>
              <a:cs typeface="+mn-cs"/>
            </a:rPr>
            <a:t>sd</a:t>
          </a:r>
          <a:r>
            <a:rPr lang="en-US" sz="1800" b="1" dirty="0">
              <a:solidFill>
                <a:sysClr val="window" lastClr="FFFFFF"/>
              </a:solidFill>
              <a:latin typeface="Calibri"/>
              <a:ea typeface="+mn-ea"/>
              <a:cs typeface="+mn-cs"/>
            </a:rPr>
            <a:t> </a:t>
          </a:r>
          <a:r>
            <a:rPr lang="id-ID" sz="1800" b="1" dirty="0">
              <a:solidFill>
                <a:sysClr val="window" lastClr="FFFFFF"/>
              </a:solidFill>
              <a:latin typeface="Calibri"/>
              <a:ea typeface="+mn-ea"/>
              <a:cs typeface="+mn-cs"/>
            </a:rPr>
            <a:t>201</a:t>
          </a:r>
          <a:r>
            <a:rPr lang="en-US" sz="1800" b="1" dirty="0">
              <a:solidFill>
                <a:sysClr val="window" lastClr="FFFFFF"/>
              </a:solidFill>
              <a:latin typeface="Calibri"/>
              <a:ea typeface="+mn-ea"/>
              <a:cs typeface="+mn-cs"/>
            </a:rPr>
            <a:t>4</a:t>
          </a:r>
          <a:endParaRPr lang="id-ID" sz="1800" b="1" dirty="0">
            <a:solidFill>
              <a:sysClr val="window" lastClr="FFFFFF"/>
            </a:solidFill>
            <a:latin typeface="Calibri"/>
            <a:ea typeface="+mn-ea"/>
            <a:cs typeface="+mn-cs"/>
          </a:endParaRPr>
        </a:p>
      </dgm:t>
    </dgm:pt>
    <dgm:pt modelId="{517D4FA8-05A5-4036-9246-07DC6902A499}" type="parTrans" cxnId="{5C00BC9F-FAF9-4717-BD03-53905F3D2839}">
      <dgm:prSet/>
      <dgm:spPr/>
      <dgm:t>
        <a:bodyPr/>
        <a:lstStyle/>
        <a:p>
          <a:endParaRPr lang="id-ID" sz="1800" b="1"/>
        </a:p>
      </dgm:t>
    </dgm:pt>
    <dgm:pt modelId="{F4D325A5-1BB5-4C1E-BC57-5E726A2BA125}" type="sibTrans" cxnId="{5C00BC9F-FAF9-4717-BD03-53905F3D2839}">
      <dgm:prSet/>
      <dgm:spPr>
        <a:xfrm rot="10800000">
          <a:off x="6715271" y="1917205"/>
          <a:ext cx="627969" cy="426438"/>
        </a:xfrm>
        <a:prstGeom prst="triangle">
          <a:avLst/>
        </a:prstGeom>
        <a:solidFill>
          <a:srgbClr val="F79646">
            <a:hueOff val="0"/>
            <a:satOff val="0"/>
            <a:lumOff val="0"/>
            <a:alphaOff val="0"/>
          </a:srgbClr>
        </a:solidFill>
        <a:ln>
          <a:noFill/>
        </a:ln>
        <a:effectLst/>
      </dgm:spPr>
      <dgm:t>
        <a:bodyPr/>
        <a:lstStyle/>
        <a:p>
          <a:endParaRPr lang="id-ID" sz="1800" b="1"/>
        </a:p>
      </dgm:t>
    </dgm:pt>
    <dgm:pt modelId="{0BFBB811-9E13-45BF-9507-44C2DF93DFC1}">
      <dgm:prSet phldrT="[Text]" custT="1"/>
      <dgm:spPr>
        <a:xfrm>
          <a:off x="5973747" y="2682547"/>
          <a:ext cx="2111016" cy="1247882"/>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1800" b="1" dirty="0">
              <a:solidFill>
                <a:sysClr val="window" lastClr="FFFFFF"/>
              </a:solidFill>
              <a:latin typeface="Calibri"/>
              <a:ea typeface="+mn-ea"/>
              <a:cs typeface="+mn-cs"/>
            </a:rPr>
            <a:t>Update </a:t>
          </a:r>
        </a:p>
        <a:p>
          <a:pPr>
            <a:buNone/>
          </a:pPr>
          <a:r>
            <a:rPr lang="en-US" sz="1800" b="1" dirty="0">
              <a:solidFill>
                <a:sysClr val="window" lastClr="FFFFFF"/>
              </a:solidFill>
              <a:latin typeface="Calibri"/>
              <a:ea typeface="+mn-ea"/>
              <a:cs typeface="+mn-cs"/>
            </a:rPr>
            <a:t>PSAK </a:t>
          </a:r>
          <a:r>
            <a:rPr lang="en-US" sz="1800" b="1" dirty="0" err="1">
              <a:solidFill>
                <a:sysClr val="window" lastClr="FFFFFF"/>
              </a:solidFill>
              <a:latin typeface="Calibri"/>
              <a:ea typeface="+mn-ea"/>
              <a:cs typeface="+mn-cs"/>
            </a:rPr>
            <a:t>sd</a:t>
          </a:r>
          <a:r>
            <a:rPr lang="en-US" sz="1800" b="1" dirty="0">
              <a:solidFill>
                <a:sysClr val="window" lastClr="FFFFFF"/>
              </a:solidFill>
              <a:latin typeface="Calibri"/>
              <a:ea typeface="+mn-ea"/>
              <a:cs typeface="+mn-cs"/>
            </a:rPr>
            <a:t> 2017</a:t>
          </a:r>
          <a:endParaRPr lang="id-ID" sz="1800" b="1" dirty="0">
            <a:solidFill>
              <a:sysClr val="window" lastClr="FFFFFF"/>
            </a:solidFill>
            <a:latin typeface="Calibri"/>
            <a:ea typeface="+mn-ea"/>
            <a:cs typeface="+mn-cs"/>
          </a:endParaRPr>
        </a:p>
      </dgm:t>
    </dgm:pt>
    <dgm:pt modelId="{38460828-4537-4FF5-9365-AAFE1FC36C0B}" type="parTrans" cxnId="{93624FA7-9D25-4396-8DBA-B148F79AE3B2}">
      <dgm:prSet/>
      <dgm:spPr/>
      <dgm:t>
        <a:bodyPr/>
        <a:lstStyle/>
        <a:p>
          <a:endParaRPr lang="en-US" sz="1400"/>
        </a:p>
      </dgm:t>
    </dgm:pt>
    <dgm:pt modelId="{54EB60EE-DC28-424E-9482-3C645381FDBC}" type="sibTrans" cxnId="{93624FA7-9D25-4396-8DBA-B148F79AE3B2}">
      <dgm:prSet/>
      <dgm:spPr/>
      <dgm:t>
        <a:bodyPr/>
        <a:lstStyle/>
        <a:p>
          <a:endParaRPr lang="en-US" sz="1400"/>
        </a:p>
      </dgm:t>
    </dgm:pt>
    <dgm:pt modelId="{DAF2358D-50C8-4D20-AF40-391081F8BABC}" type="pres">
      <dgm:prSet presAssocID="{7B04AD42-D8E3-443A-9E61-5C89DF5BDA0C}" presName="diagram" presStyleCnt="0">
        <dgm:presLayoutVars>
          <dgm:dir/>
          <dgm:resizeHandles/>
        </dgm:presLayoutVars>
      </dgm:prSet>
      <dgm:spPr/>
      <dgm:t>
        <a:bodyPr/>
        <a:lstStyle/>
        <a:p>
          <a:endParaRPr lang="id-ID"/>
        </a:p>
      </dgm:t>
    </dgm:pt>
    <dgm:pt modelId="{B57250A0-CC17-47E6-B976-B74891CD9EBE}" type="pres">
      <dgm:prSet presAssocID="{81671954-5D35-434F-945E-3F5619CB8579}" presName="firstNode" presStyleLbl="node1" presStyleIdx="0" presStyleCnt="6" custScaleX="95743" custScaleY="65832" custLinFactNeighborY="-14723">
        <dgm:presLayoutVars>
          <dgm:bulletEnabled val="1"/>
        </dgm:presLayoutVars>
      </dgm:prSet>
      <dgm:spPr/>
      <dgm:t>
        <a:bodyPr/>
        <a:lstStyle/>
        <a:p>
          <a:endParaRPr lang="id-ID"/>
        </a:p>
      </dgm:t>
    </dgm:pt>
    <dgm:pt modelId="{074CA43C-D69E-4A8B-8BF2-35A2460FAFFC}" type="pres">
      <dgm:prSet presAssocID="{71C2F694-4516-49FD-B426-1CFEFE3BFCC1}" presName="sibTrans" presStyleLbl="sibTrans2D1" presStyleIdx="0" presStyleCnt="5"/>
      <dgm:spPr/>
      <dgm:t>
        <a:bodyPr/>
        <a:lstStyle/>
        <a:p>
          <a:endParaRPr lang="id-ID"/>
        </a:p>
      </dgm:t>
    </dgm:pt>
    <dgm:pt modelId="{35B92011-7FFC-4CC6-9B49-136FCC32E921}" type="pres">
      <dgm:prSet presAssocID="{6AC29CB8-6F44-42AA-8F99-280D21A911BB}" presName="middleNode" presStyleCnt="0"/>
      <dgm:spPr/>
    </dgm:pt>
    <dgm:pt modelId="{A791EE7D-BDD9-4CFE-A364-A5643FBCBD8C}" type="pres">
      <dgm:prSet presAssocID="{6AC29CB8-6F44-42AA-8F99-280D21A911BB}" presName="padding" presStyleLbl="node1" presStyleIdx="0" presStyleCnt="6"/>
      <dgm:spPr/>
    </dgm:pt>
    <dgm:pt modelId="{DC860A66-7B10-42A4-9F0A-80AD616921B9}" type="pres">
      <dgm:prSet presAssocID="{6AC29CB8-6F44-42AA-8F99-280D21A911BB}" presName="shape" presStyleLbl="node1" presStyleIdx="1" presStyleCnt="6" custScaleX="143338" custScaleY="101936" custLinFactNeighborX="-4611" custLinFactNeighborY="1595">
        <dgm:presLayoutVars>
          <dgm:bulletEnabled val="1"/>
        </dgm:presLayoutVars>
      </dgm:prSet>
      <dgm:spPr/>
      <dgm:t>
        <a:bodyPr/>
        <a:lstStyle/>
        <a:p>
          <a:endParaRPr lang="id-ID"/>
        </a:p>
      </dgm:t>
    </dgm:pt>
    <dgm:pt modelId="{D79B0FAD-50CF-4AB5-8263-15466D002291}" type="pres">
      <dgm:prSet presAssocID="{A8077CB0-71F0-4305-9FAC-8359D446BF4A}" presName="sibTrans" presStyleLbl="sibTrans2D1" presStyleIdx="1" presStyleCnt="5"/>
      <dgm:spPr/>
      <dgm:t>
        <a:bodyPr/>
        <a:lstStyle/>
        <a:p>
          <a:endParaRPr lang="id-ID"/>
        </a:p>
      </dgm:t>
    </dgm:pt>
    <dgm:pt modelId="{027A386C-F850-43C2-9A72-7EAE48080C3C}" type="pres">
      <dgm:prSet presAssocID="{0D88788B-6610-4177-8DA8-0ADFB62A0CB9}" presName="middleNode" presStyleCnt="0"/>
      <dgm:spPr/>
    </dgm:pt>
    <dgm:pt modelId="{12D73BC1-90CD-47BC-B017-234883A0A95E}" type="pres">
      <dgm:prSet presAssocID="{0D88788B-6610-4177-8DA8-0ADFB62A0CB9}" presName="padding" presStyleLbl="node1" presStyleIdx="1" presStyleCnt="6"/>
      <dgm:spPr/>
    </dgm:pt>
    <dgm:pt modelId="{C12B8527-BEE8-4BD4-97C0-836FDB5330B8}" type="pres">
      <dgm:prSet presAssocID="{0D88788B-6610-4177-8DA8-0ADFB62A0CB9}" presName="shape" presStyleLbl="node1" presStyleIdx="2" presStyleCnt="6" custScaleX="168579" custScaleY="114651" custLinFactNeighborX="1925" custLinFactNeighborY="4014">
        <dgm:presLayoutVars>
          <dgm:bulletEnabled val="1"/>
        </dgm:presLayoutVars>
      </dgm:prSet>
      <dgm:spPr/>
      <dgm:t>
        <a:bodyPr/>
        <a:lstStyle/>
        <a:p>
          <a:endParaRPr lang="id-ID"/>
        </a:p>
      </dgm:t>
    </dgm:pt>
    <dgm:pt modelId="{8FBB6781-A4EE-4862-B8E7-C3F2EC5744E3}" type="pres">
      <dgm:prSet presAssocID="{174AD0B6-AFD9-4AEF-8AD9-E78741132AC9}" presName="sibTrans" presStyleLbl="sibTrans2D1" presStyleIdx="2" presStyleCnt="5"/>
      <dgm:spPr/>
      <dgm:t>
        <a:bodyPr/>
        <a:lstStyle/>
        <a:p>
          <a:endParaRPr lang="id-ID"/>
        </a:p>
      </dgm:t>
    </dgm:pt>
    <dgm:pt modelId="{11914DE9-0520-4A9B-8E28-1BC9291FA223}" type="pres">
      <dgm:prSet presAssocID="{77186171-EC6E-46F3-8AB2-2EA7810BD4EF}" presName="middleNode" presStyleCnt="0"/>
      <dgm:spPr/>
    </dgm:pt>
    <dgm:pt modelId="{6D9B745D-717A-4EEA-8CA8-9802DE2979AC}" type="pres">
      <dgm:prSet presAssocID="{77186171-EC6E-46F3-8AB2-2EA7810BD4EF}" presName="padding" presStyleLbl="node1" presStyleIdx="2" presStyleCnt="6"/>
      <dgm:spPr/>
    </dgm:pt>
    <dgm:pt modelId="{E88CF2B2-7DF3-4D24-BFF7-4A47834BB29D}" type="pres">
      <dgm:prSet presAssocID="{77186171-EC6E-46F3-8AB2-2EA7810BD4EF}" presName="shape" presStyleLbl="node1" presStyleIdx="3" presStyleCnt="6" custScaleX="164782" custScaleY="103107">
        <dgm:presLayoutVars>
          <dgm:bulletEnabled val="1"/>
        </dgm:presLayoutVars>
      </dgm:prSet>
      <dgm:spPr/>
      <dgm:t>
        <a:bodyPr/>
        <a:lstStyle/>
        <a:p>
          <a:endParaRPr lang="id-ID"/>
        </a:p>
      </dgm:t>
    </dgm:pt>
    <dgm:pt modelId="{83B27531-6AE0-4DEE-A43E-EC0FE3D958B6}" type="pres">
      <dgm:prSet presAssocID="{CBE703AE-BBA6-400D-8894-23BF8DE00F4A}" presName="sibTrans" presStyleLbl="sibTrans2D1" presStyleIdx="3" presStyleCnt="5"/>
      <dgm:spPr/>
      <dgm:t>
        <a:bodyPr/>
        <a:lstStyle/>
        <a:p>
          <a:endParaRPr lang="id-ID"/>
        </a:p>
      </dgm:t>
    </dgm:pt>
    <dgm:pt modelId="{4B2ACED5-477B-41A1-B783-92AB0516C03A}" type="pres">
      <dgm:prSet presAssocID="{C93DF83C-0225-49A4-8389-3345C1FA926D}" presName="middleNode" presStyleCnt="0"/>
      <dgm:spPr/>
    </dgm:pt>
    <dgm:pt modelId="{79F54534-F6F6-4BBC-9F4E-9A735BC47F56}" type="pres">
      <dgm:prSet presAssocID="{C93DF83C-0225-49A4-8389-3345C1FA926D}" presName="padding" presStyleLbl="node1" presStyleIdx="3" presStyleCnt="6"/>
      <dgm:spPr/>
    </dgm:pt>
    <dgm:pt modelId="{5DB0C533-410E-4087-8117-50CC51DA92C9}" type="pres">
      <dgm:prSet presAssocID="{C93DF83C-0225-49A4-8389-3345C1FA926D}" presName="shape" presStyleLbl="node1" presStyleIdx="4" presStyleCnt="6" custScaleX="159270" custScaleY="95891">
        <dgm:presLayoutVars>
          <dgm:bulletEnabled val="1"/>
        </dgm:presLayoutVars>
      </dgm:prSet>
      <dgm:spPr/>
      <dgm:t>
        <a:bodyPr/>
        <a:lstStyle/>
        <a:p>
          <a:endParaRPr lang="id-ID"/>
        </a:p>
      </dgm:t>
    </dgm:pt>
    <dgm:pt modelId="{05A6650C-1D42-43B2-9C71-DF5A0BF5A4F6}" type="pres">
      <dgm:prSet presAssocID="{F4D325A5-1BB5-4C1E-BC57-5E726A2BA125}" presName="sibTrans" presStyleLbl="sibTrans2D1" presStyleIdx="4" presStyleCnt="5"/>
      <dgm:spPr/>
      <dgm:t>
        <a:bodyPr/>
        <a:lstStyle/>
        <a:p>
          <a:endParaRPr lang="id-ID"/>
        </a:p>
      </dgm:t>
    </dgm:pt>
    <dgm:pt modelId="{68652D89-3C79-4E0C-919C-9FF7F21285A1}" type="pres">
      <dgm:prSet presAssocID="{0BFBB811-9E13-45BF-9507-44C2DF93DFC1}" presName="lastNode" presStyleLbl="node1" presStyleIdx="5" presStyleCnt="6" custScaleX="106233" custScaleY="69551" custLinFactNeighborY="14454">
        <dgm:presLayoutVars>
          <dgm:bulletEnabled val="1"/>
        </dgm:presLayoutVars>
      </dgm:prSet>
      <dgm:spPr/>
      <dgm:t>
        <a:bodyPr/>
        <a:lstStyle/>
        <a:p>
          <a:endParaRPr lang="id-ID"/>
        </a:p>
      </dgm:t>
    </dgm:pt>
  </dgm:ptLst>
  <dgm:cxnLst>
    <dgm:cxn modelId="{16B6FB88-4709-4BEC-8A77-4B334C66187A}" type="presOf" srcId="{77186171-EC6E-46F3-8AB2-2EA7810BD4EF}" destId="{E88CF2B2-7DF3-4D24-BFF7-4A47834BB29D}" srcOrd="0" destOrd="0" presId="urn:microsoft.com/office/officeart/2005/8/layout/bProcess2"/>
    <dgm:cxn modelId="{8FE30565-5C89-4B5E-A98C-C8DBBCFACE9E}" type="presOf" srcId="{0BFBB811-9E13-45BF-9507-44C2DF93DFC1}" destId="{68652D89-3C79-4E0C-919C-9FF7F21285A1}" srcOrd="0" destOrd="0" presId="urn:microsoft.com/office/officeart/2005/8/layout/bProcess2"/>
    <dgm:cxn modelId="{B56DC2DD-9593-4B67-B057-1C9487ED3ACE}" type="presOf" srcId="{7B04AD42-D8E3-443A-9E61-5C89DF5BDA0C}" destId="{DAF2358D-50C8-4D20-AF40-391081F8BABC}" srcOrd="0" destOrd="0" presId="urn:microsoft.com/office/officeart/2005/8/layout/bProcess2"/>
    <dgm:cxn modelId="{EF3CDA3B-866C-4D72-94EA-2AF43A91EBA7}" type="presOf" srcId="{174AD0B6-AFD9-4AEF-8AD9-E78741132AC9}" destId="{8FBB6781-A4EE-4862-B8E7-C3F2EC5744E3}" srcOrd="0" destOrd="0" presId="urn:microsoft.com/office/officeart/2005/8/layout/bProcess2"/>
    <dgm:cxn modelId="{4C67A719-803E-464E-B701-67CB3F2E51B8}" srcId="{7B04AD42-D8E3-443A-9E61-5C89DF5BDA0C}" destId="{81671954-5D35-434F-945E-3F5619CB8579}" srcOrd="0" destOrd="0" parTransId="{26BB5FCA-3760-4A3A-B75C-8D5BD2031FA7}" sibTransId="{71C2F694-4516-49FD-B426-1CFEFE3BFCC1}"/>
    <dgm:cxn modelId="{375AE565-A0A6-4CA6-AD29-E46DFBF24782}" type="presOf" srcId="{F4D325A5-1BB5-4C1E-BC57-5E726A2BA125}" destId="{05A6650C-1D42-43B2-9C71-DF5A0BF5A4F6}" srcOrd="0" destOrd="0" presId="urn:microsoft.com/office/officeart/2005/8/layout/bProcess2"/>
    <dgm:cxn modelId="{ADD14651-3542-40FE-A8A0-96928C011105}" type="presOf" srcId="{C93DF83C-0225-49A4-8389-3345C1FA926D}" destId="{5DB0C533-410E-4087-8117-50CC51DA92C9}" srcOrd="0" destOrd="0" presId="urn:microsoft.com/office/officeart/2005/8/layout/bProcess2"/>
    <dgm:cxn modelId="{49EB4176-A9C0-4360-982A-EC7382FBA3C5}" type="presOf" srcId="{6AC29CB8-6F44-42AA-8F99-280D21A911BB}" destId="{DC860A66-7B10-42A4-9F0A-80AD616921B9}" srcOrd="0" destOrd="0" presId="urn:microsoft.com/office/officeart/2005/8/layout/bProcess2"/>
    <dgm:cxn modelId="{3AB85F75-86FF-4EF5-8CA5-B8338D0E26E3}" type="presOf" srcId="{71C2F694-4516-49FD-B426-1CFEFE3BFCC1}" destId="{074CA43C-D69E-4A8B-8BF2-35A2460FAFFC}" srcOrd="0" destOrd="0" presId="urn:microsoft.com/office/officeart/2005/8/layout/bProcess2"/>
    <dgm:cxn modelId="{00DFA90D-B42C-4A20-A175-5FE42F5FA84B}" type="presOf" srcId="{0D88788B-6610-4177-8DA8-0ADFB62A0CB9}" destId="{C12B8527-BEE8-4BD4-97C0-836FDB5330B8}" srcOrd="0" destOrd="0" presId="urn:microsoft.com/office/officeart/2005/8/layout/bProcess2"/>
    <dgm:cxn modelId="{72AEA15F-9600-4D65-B918-7267312BA30A}" srcId="{7B04AD42-D8E3-443A-9E61-5C89DF5BDA0C}" destId="{6AC29CB8-6F44-42AA-8F99-280D21A911BB}" srcOrd="1" destOrd="0" parTransId="{B133E426-0552-4F19-B4E7-CE0FAD9CC312}" sibTransId="{A8077CB0-71F0-4305-9FAC-8359D446BF4A}"/>
    <dgm:cxn modelId="{632D1EC6-988C-41A3-96E1-CB1A72B8197A}" type="presOf" srcId="{81671954-5D35-434F-945E-3F5619CB8579}" destId="{B57250A0-CC17-47E6-B976-B74891CD9EBE}" srcOrd="0" destOrd="0" presId="urn:microsoft.com/office/officeart/2005/8/layout/bProcess2"/>
    <dgm:cxn modelId="{E1CCDE54-BAFB-46E3-A1A0-9775E52D17B5}" srcId="{7B04AD42-D8E3-443A-9E61-5C89DF5BDA0C}" destId="{0D88788B-6610-4177-8DA8-0ADFB62A0CB9}" srcOrd="2" destOrd="0" parTransId="{1C093509-95BE-4524-BFDB-8A9234026E73}" sibTransId="{174AD0B6-AFD9-4AEF-8AD9-E78741132AC9}"/>
    <dgm:cxn modelId="{5C00BC9F-FAF9-4717-BD03-53905F3D2839}" srcId="{7B04AD42-D8E3-443A-9E61-5C89DF5BDA0C}" destId="{C93DF83C-0225-49A4-8389-3345C1FA926D}" srcOrd="4" destOrd="0" parTransId="{517D4FA8-05A5-4036-9246-07DC6902A499}" sibTransId="{F4D325A5-1BB5-4C1E-BC57-5E726A2BA125}"/>
    <dgm:cxn modelId="{93624FA7-9D25-4396-8DBA-B148F79AE3B2}" srcId="{7B04AD42-D8E3-443A-9E61-5C89DF5BDA0C}" destId="{0BFBB811-9E13-45BF-9507-44C2DF93DFC1}" srcOrd="5" destOrd="0" parTransId="{38460828-4537-4FF5-9365-AAFE1FC36C0B}" sibTransId="{54EB60EE-DC28-424E-9482-3C645381FDBC}"/>
    <dgm:cxn modelId="{65D69B17-B96C-4070-9CE3-776E6588DED7}" srcId="{7B04AD42-D8E3-443A-9E61-5C89DF5BDA0C}" destId="{77186171-EC6E-46F3-8AB2-2EA7810BD4EF}" srcOrd="3" destOrd="0" parTransId="{FD2CF46E-93FA-468D-ACE5-4A5780FB0D7A}" sibTransId="{CBE703AE-BBA6-400D-8894-23BF8DE00F4A}"/>
    <dgm:cxn modelId="{C49D6C29-C956-4784-992D-E847C9412A9B}" type="presOf" srcId="{A8077CB0-71F0-4305-9FAC-8359D446BF4A}" destId="{D79B0FAD-50CF-4AB5-8263-15466D002291}" srcOrd="0" destOrd="0" presId="urn:microsoft.com/office/officeart/2005/8/layout/bProcess2"/>
    <dgm:cxn modelId="{4A050A85-43C8-42E0-90EE-7C7DCF19BDE0}" type="presOf" srcId="{CBE703AE-BBA6-400D-8894-23BF8DE00F4A}" destId="{83B27531-6AE0-4DEE-A43E-EC0FE3D958B6}" srcOrd="0" destOrd="0" presId="urn:microsoft.com/office/officeart/2005/8/layout/bProcess2"/>
    <dgm:cxn modelId="{48046C52-BE4B-4D4A-916B-803DB5901EE0}" type="presParOf" srcId="{DAF2358D-50C8-4D20-AF40-391081F8BABC}" destId="{B57250A0-CC17-47E6-B976-B74891CD9EBE}" srcOrd="0" destOrd="0" presId="urn:microsoft.com/office/officeart/2005/8/layout/bProcess2"/>
    <dgm:cxn modelId="{2422C64A-75F0-4115-BEBE-FA71F12B60ED}" type="presParOf" srcId="{DAF2358D-50C8-4D20-AF40-391081F8BABC}" destId="{074CA43C-D69E-4A8B-8BF2-35A2460FAFFC}" srcOrd="1" destOrd="0" presId="urn:microsoft.com/office/officeart/2005/8/layout/bProcess2"/>
    <dgm:cxn modelId="{677308F6-7493-4679-976F-91E73E0DF4E5}" type="presParOf" srcId="{DAF2358D-50C8-4D20-AF40-391081F8BABC}" destId="{35B92011-7FFC-4CC6-9B49-136FCC32E921}" srcOrd="2" destOrd="0" presId="urn:microsoft.com/office/officeart/2005/8/layout/bProcess2"/>
    <dgm:cxn modelId="{85B24625-637A-4F11-A11A-C1C8B32E1F5B}" type="presParOf" srcId="{35B92011-7FFC-4CC6-9B49-136FCC32E921}" destId="{A791EE7D-BDD9-4CFE-A364-A5643FBCBD8C}" srcOrd="0" destOrd="0" presId="urn:microsoft.com/office/officeart/2005/8/layout/bProcess2"/>
    <dgm:cxn modelId="{CA8B2564-A648-4536-AC71-106CEAE87B07}" type="presParOf" srcId="{35B92011-7FFC-4CC6-9B49-136FCC32E921}" destId="{DC860A66-7B10-42A4-9F0A-80AD616921B9}" srcOrd="1" destOrd="0" presId="urn:microsoft.com/office/officeart/2005/8/layout/bProcess2"/>
    <dgm:cxn modelId="{487DDC63-CF29-4BDE-8B0C-B8A455A95EE5}" type="presParOf" srcId="{DAF2358D-50C8-4D20-AF40-391081F8BABC}" destId="{D79B0FAD-50CF-4AB5-8263-15466D002291}" srcOrd="3" destOrd="0" presId="urn:microsoft.com/office/officeart/2005/8/layout/bProcess2"/>
    <dgm:cxn modelId="{CE5697A7-DE64-4CDD-AB1E-A27417072A95}" type="presParOf" srcId="{DAF2358D-50C8-4D20-AF40-391081F8BABC}" destId="{027A386C-F850-43C2-9A72-7EAE48080C3C}" srcOrd="4" destOrd="0" presId="urn:microsoft.com/office/officeart/2005/8/layout/bProcess2"/>
    <dgm:cxn modelId="{D09F2786-3A20-4D4C-A64E-16A7ED32B895}" type="presParOf" srcId="{027A386C-F850-43C2-9A72-7EAE48080C3C}" destId="{12D73BC1-90CD-47BC-B017-234883A0A95E}" srcOrd="0" destOrd="0" presId="urn:microsoft.com/office/officeart/2005/8/layout/bProcess2"/>
    <dgm:cxn modelId="{B64184C3-7032-4511-92AB-520A651609F4}" type="presParOf" srcId="{027A386C-F850-43C2-9A72-7EAE48080C3C}" destId="{C12B8527-BEE8-4BD4-97C0-836FDB5330B8}" srcOrd="1" destOrd="0" presId="urn:microsoft.com/office/officeart/2005/8/layout/bProcess2"/>
    <dgm:cxn modelId="{804AAB2B-6C92-4D35-947C-97FA12E9B191}" type="presParOf" srcId="{DAF2358D-50C8-4D20-AF40-391081F8BABC}" destId="{8FBB6781-A4EE-4862-B8E7-C3F2EC5744E3}" srcOrd="5" destOrd="0" presId="urn:microsoft.com/office/officeart/2005/8/layout/bProcess2"/>
    <dgm:cxn modelId="{12B12FBE-91EF-4000-8E3B-DABDA1C46B25}" type="presParOf" srcId="{DAF2358D-50C8-4D20-AF40-391081F8BABC}" destId="{11914DE9-0520-4A9B-8E28-1BC9291FA223}" srcOrd="6" destOrd="0" presId="urn:microsoft.com/office/officeart/2005/8/layout/bProcess2"/>
    <dgm:cxn modelId="{11F51D36-CA47-4F7A-81C1-DA9A5167E827}" type="presParOf" srcId="{11914DE9-0520-4A9B-8E28-1BC9291FA223}" destId="{6D9B745D-717A-4EEA-8CA8-9802DE2979AC}" srcOrd="0" destOrd="0" presId="urn:microsoft.com/office/officeart/2005/8/layout/bProcess2"/>
    <dgm:cxn modelId="{F79FCFE9-BCA4-4688-944B-9042E7C09AD7}" type="presParOf" srcId="{11914DE9-0520-4A9B-8E28-1BC9291FA223}" destId="{E88CF2B2-7DF3-4D24-BFF7-4A47834BB29D}" srcOrd="1" destOrd="0" presId="urn:microsoft.com/office/officeart/2005/8/layout/bProcess2"/>
    <dgm:cxn modelId="{13B44F01-82C3-4C1E-A699-119FFBCF8AF6}" type="presParOf" srcId="{DAF2358D-50C8-4D20-AF40-391081F8BABC}" destId="{83B27531-6AE0-4DEE-A43E-EC0FE3D958B6}" srcOrd="7" destOrd="0" presId="urn:microsoft.com/office/officeart/2005/8/layout/bProcess2"/>
    <dgm:cxn modelId="{F1A52899-7168-4BA4-AA8B-9CA9947A413E}" type="presParOf" srcId="{DAF2358D-50C8-4D20-AF40-391081F8BABC}" destId="{4B2ACED5-477B-41A1-B783-92AB0516C03A}" srcOrd="8" destOrd="0" presId="urn:microsoft.com/office/officeart/2005/8/layout/bProcess2"/>
    <dgm:cxn modelId="{4CEB1305-798C-448F-B615-4CFE78EB37BD}" type="presParOf" srcId="{4B2ACED5-477B-41A1-B783-92AB0516C03A}" destId="{79F54534-F6F6-4BBC-9F4E-9A735BC47F56}" srcOrd="0" destOrd="0" presId="urn:microsoft.com/office/officeart/2005/8/layout/bProcess2"/>
    <dgm:cxn modelId="{5835E3F8-8AB8-4842-8697-47AC6BD1723C}" type="presParOf" srcId="{4B2ACED5-477B-41A1-B783-92AB0516C03A}" destId="{5DB0C533-410E-4087-8117-50CC51DA92C9}" srcOrd="1" destOrd="0" presId="urn:microsoft.com/office/officeart/2005/8/layout/bProcess2"/>
    <dgm:cxn modelId="{62DB7813-2578-4293-8F07-21B26FC0D17F}" type="presParOf" srcId="{DAF2358D-50C8-4D20-AF40-391081F8BABC}" destId="{05A6650C-1D42-43B2-9C71-DF5A0BF5A4F6}" srcOrd="9" destOrd="0" presId="urn:microsoft.com/office/officeart/2005/8/layout/bProcess2"/>
    <dgm:cxn modelId="{52FF97AF-04CA-4F2A-BF89-AB5D210BE10F}" type="presParOf" srcId="{DAF2358D-50C8-4D20-AF40-391081F8BABC}" destId="{68652D89-3C79-4E0C-919C-9FF7F21285A1}" srcOrd="10" destOrd="0" presId="urn:microsoft.com/office/officeart/2005/8/layout/b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20D19B-612E-4B39-B9D6-92A9C61DEE1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5281A5B-190E-47E0-9B93-63AFDCC8E846}">
      <dgm:prSet phldrT="[Text]" custT="1"/>
      <dgm:spPr>
        <a:solidFill>
          <a:srgbClr val="990099"/>
        </a:solidFill>
        <a:ln>
          <a:solidFill>
            <a:srgbClr val="C800C8"/>
          </a:solidFill>
        </a:ln>
      </dgm:spPr>
      <dgm:t>
        <a:bodyPr/>
        <a:lstStyle/>
        <a:p>
          <a:r>
            <a:rPr lang="en-US" sz="1600" b="1" dirty="0"/>
            <a:t>PSAK </a:t>
          </a:r>
          <a:r>
            <a:rPr lang="en-US" sz="1600" b="1" dirty="0" err="1"/>
            <a:t>terkait</a:t>
          </a:r>
          <a:r>
            <a:rPr lang="en-US" sz="1600" b="1" dirty="0"/>
            <a:t> </a:t>
          </a:r>
          <a:r>
            <a:rPr lang="en-US" sz="1600" b="1" dirty="0" err="1"/>
            <a:t>Pelaporan</a:t>
          </a:r>
          <a:endParaRPr lang="en-US" sz="1600" b="1" dirty="0"/>
        </a:p>
      </dgm:t>
    </dgm:pt>
    <dgm:pt modelId="{B72F1C68-7B72-4B71-B5C6-E155F3C66D4E}" type="parTrans" cxnId="{5B338599-0452-43B9-8396-2ED630D08B3B}">
      <dgm:prSet/>
      <dgm:spPr/>
      <dgm:t>
        <a:bodyPr/>
        <a:lstStyle/>
        <a:p>
          <a:endParaRPr lang="en-US" sz="1800"/>
        </a:p>
      </dgm:t>
    </dgm:pt>
    <dgm:pt modelId="{87C776AE-41F7-44B9-B9B9-C497EE8DA683}" type="sibTrans" cxnId="{5B338599-0452-43B9-8396-2ED630D08B3B}">
      <dgm:prSet/>
      <dgm:spPr/>
      <dgm:t>
        <a:bodyPr/>
        <a:lstStyle/>
        <a:p>
          <a:endParaRPr lang="en-US" sz="1800"/>
        </a:p>
      </dgm:t>
    </dgm:pt>
    <dgm:pt modelId="{9E016B06-F5AE-4A31-90EA-CBC9530D2470}">
      <dgm:prSet phldrT="[Text]" custT="1"/>
      <dgm:spPr>
        <a:solidFill>
          <a:srgbClr val="E9D7FD">
            <a:alpha val="90000"/>
          </a:srgbClr>
        </a:solidFill>
        <a:ln>
          <a:solidFill>
            <a:srgbClr val="C800C8">
              <a:alpha val="90000"/>
            </a:srgbClr>
          </a:solidFill>
        </a:ln>
      </dgm:spPr>
      <dgm:t>
        <a:bodyPr/>
        <a:lstStyle/>
        <a:p>
          <a:r>
            <a:rPr lang="en-US" sz="1400" dirty="0"/>
            <a:t>PSAK 1 </a:t>
          </a:r>
          <a:r>
            <a:rPr lang="en-US" sz="1400" dirty="0" err="1"/>
            <a:t>Penyajian</a:t>
          </a:r>
          <a:r>
            <a:rPr lang="en-US" sz="1400" dirty="0"/>
            <a:t> </a:t>
          </a:r>
          <a:r>
            <a:rPr lang="en-US" sz="1400" dirty="0" err="1"/>
            <a:t>Laporan</a:t>
          </a:r>
          <a:r>
            <a:rPr lang="en-US" sz="1400" dirty="0"/>
            <a:t> </a:t>
          </a:r>
          <a:r>
            <a:rPr lang="en-US" sz="1400" dirty="0" err="1"/>
            <a:t>Keuangan</a:t>
          </a:r>
          <a:endParaRPr lang="en-US" sz="1400" dirty="0"/>
        </a:p>
      </dgm:t>
    </dgm:pt>
    <dgm:pt modelId="{75853AF6-A3EC-4AE3-A137-A7E03AC53BAC}" type="parTrans" cxnId="{9263080B-B7B3-4693-8E1E-B0E64EB620B9}">
      <dgm:prSet/>
      <dgm:spPr/>
      <dgm:t>
        <a:bodyPr/>
        <a:lstStyle/>
        <a:p>
          <a:endParaRPr lang="en-US" sz="1800"/>
        </a:p>
      </dgm:t>
    </dgm:pt>
    <dgm:pt modelId="{63BC63E0-1AC5-4B4A-AF60-EB420A16060C}" type="sibTrans" cxnId="{9263080B-B7B3-4693-8E1E-B0E64EB620B9}">
      <dgm:prSet/>
      <dgm:spPr/>
      <dgm:t>
        <a:bodyPr/>
        <a:lstStyle/>
        <a:p>
          <a:endParaRPr lang="en-US" sz="1800"/>
        </a:p>
      </dgm:t>
    </dgm:pt>
    <dgm:pt modelId="{030A267A-7F1C-48AE-B660-550E53EABB9E}">
      <dgm:prSet phldrT="[Text]" custT="1"/>
      <dgm:spPr>
        <a:solidFill>
          <a:srgbClr val="E9D7FD">
            <a:alpha val="90000"/>
          </a:srgbClr>
        </a:solidFill>
        <a:ln>
          <a:solidFill>
            <a:srgbClr val="C800C8">
              <a:alpha val="90000"/>
            </a:srgbClr>
          </a:solidFill>
        </a:ln>
      </dgm:spPr>
      <dgm:t>
        <a:bodyPr/>
        <a:lstStyle/>
        <a:p>
          <a:r>
            <a:rPr lang="en-US" sz="1400" dirty="0"/>
            <a:t>PSAK 2 </a:t>
          </a:r>
          <a:r>
            <a:rPr lang="en-US" sz="1400" dirty="0" err="1"/>
            <a:t>Laporan</a:t>
          </a:r>
          <a:r>
            <a:rPr lang="en-US" sz="1400" dirty="0"/>
            <a:t> </a:t>
          </a:r>
          <a:r>
            <a:rPr lang="en-US" sz="1400" dirty="0" err="1"/>
            <a:t>Arus</a:t>
          </a:r>
          <a:r>
            <a:rPr lang="en-US" sz="1400" dirty="0"/>
            <a:t> Kas</a:t>
          </a:r>
        </a:p>
      </dgm:t>
    </dgm:pt>
    <dgm:pt modelId="{C77189DE-581A-4267-A657-453D077BA9E2}" type="parTrans" cxnId="{31B6AFEE-7271-4446-B8F0-C74E035502AC}">
      <dgm:prSet/>
      <dgm:spPr/>
      <dgm:t>
        <a:bodyPr/>
        <a:lstStyle/>
        <a:p>
          <a:endParaRPr lang="en-US" sz="1800"/>
        </a:p>
      </dgm:t>
    </dgm:pt>
    <dgm:pt modelId="{28205EAB-5FF4-4694-A4EC-8BDEF192DEBF}" type="sibTrans" cxnId="{31B6AFEE-7271-4446-B8F0-C74E035502AC}">
      <dgm:prSet/>
      <dgm:spPr/>
      <dgm:t>
        <a:bodyPr/>
        <a:lstStyle/>
        <a:p>
          <a:endParaRPr lang="en-US" sz="1800"/>
        </a:p>
      </dgm:t>
    </dgm:pt>
    <dgm:pt modelId="{14A96826-1F23-41C7-8194-221A7C39ADB5}">
      <dgm:prSet phldrT="[Text]" custT="1"/>
      <dgm:spPr>
        <a:solidFill>
          <a:srgbClr val="990099"/>
        </a:solidFill>
        <a:ln>
          <a:solidFill>
            <a:srgbClr val="C800C8"/>
          </a:solidFill>
        </a:ln>
      </dgm:spPr>
      <dgm:t>
        <a:bodyPr/>
        <a:lstStyle/>
        <a:p>
          <a:r>
            <a:rPr lang="en-US" sz="1600" b="1" dirty="0"/>
            <a:t>PSAK </a:t>
          </a:r>
          <a:r>
            <a:rPr lang="en-US" sz="1600" b="1" dirty="0" err="1"/>
            <a:t>terkait</a:t>
          </a:r>
          <a:r>
            <a:rPr lang="en-US" sz="1600" b="1" dirty="0"/>
            <a:t> </a:t>
          </a:r>
          <a:r>
            <a:rPr lang="en-US" sz="1600" b="1" dirty="0" err="1"/>
            <a:t>Pengaturan</a:t>
          </a:r>
          <a:r>
            <a:rPr lang="en-US" sz="1600" b="1" dirty="0"/>
            <a:t> </a:t>
          </a:r>
          <a:r>
            <a:rPr lang="en-US" sz="1600" b="1" dirty="0" err="1"/>
            <a:t>Transaksi</a:t>
          </a:r>
          <a:r>
            <a:rPr lang="en-US" sz="1600" b="1" dirty="0"/>
            <a:t> dan </a:t>
          </a:r>
          <a:r>
            <a:rPr lang="en-US" sz="1600" b="1" dirty="0" err="1"/>
            <a:t>Konsep</a:t>
          </a:r>
          <a:endParaRPr lang="en-US" sz="1600" b="1" dirty="0"/>
        </a:p>
      </dgm:t>
    </dgm:pt>
    <dgm:pt modelId="{8202962B-D1EE-4389-AB01-676A03784419}" type="parTrans" cxnId="{068AE6D6-0284-40B4-AB3F-D21F8252A1E3}">
      <dgm:prSet/>
      <dgm:spPr/>
      <dgm:t>
        <a:bodyPr/>
        <a:lstStyle/>
        <a:p>
          <a:endParaRPr lang="en-US" sz="1800"/>
        </a:p>
      </dgm:t>
    </dgm:pt>
    <dgm:pt modelId="{0DC700FD-2B5D-4A76-86A5-29C23EC08341}" type="sibTrans" cxnId="{068AE6D6-0284-40B4-AB3F-D21F8252A1E3}">
      <dgm:prSet/>
      <dgm:spPr/>
      <dgm:t>
        <a:bodyPr/>
        <a:lstStyle/>
        <a:p>
          <a:endParaRPr lang="en-US" sz="1800"/>
        </a:p>
      </dgm:t>
    </dgm:pt>
    <dgm:pt modelId="{07EE736B-05C1-48AA-813A-1FA7D7E3F88D}">
      <dgm:prSet phldrT="[Text]" custT="1"/>
      <dgm:spPr>
        <a:solidFill>
          <a:srgbClr val="E9D7FD">
            <a:alpha val="90000"/>
          </a:srgbClr>
        </a:solidFill>
        <a:ln>
          <a:solidFill>
            <a:srgbClr val="C800C8">
              <a:alpha val="90000"/>
            </a:srgbClr>
          </a:solidFill>
        </a:ln>
      </dgm:spPr>
      <dgm:t>
        <a:bodyPr/>
        <a:lstStyle/>
        <a:p>
          <a:r>
            <a:rPr lang="en-US" sz="1400" dirty="0"/>
            <a:t>PSAK 22 </a:t>
          </a:r>
          <a:r>
            <a:rPr lang="en-US" sz="1400" dirty="0" err="1"/>
            <a:t>Penggabungan</a:t>
          </a:r>
          <a:r>
            <a:rPr lang="en-US" sz="1400" dirty="0"/>
            <a:t> Usaha</a:t>
          </a:r>
        </a:p>
      </dgm:t>
    </dgm:pt>
    <dgm:pt modelId="{7505C5F5-F86A-4C15-BE31-E65C03A2A017}" type="parTrans" cxnId="{EBB8519F-CD8A-47B9-A0A2-086FA0AE27D4}">
      <dgm:prSet/>
      <dgm:spPr/>
      <dgm:t>
        <a:bodyPr/>
        <a:lstStyle/>
        <a:p>
          <a:endParaRPr lang="en-US" sz="1800"/>
        </a:p>
      </dgm:t>
    </dgm:pt>
    <dgm:pt modelId="{C8CA7D7F-FE25-453E-B875-1622973D0C88}" type="sibTrans" cxnId="{EBB8519F-CD8A-47B9-A0A2-086FA0AE27D4}">
      <dgm:prSet/>
      <dgm:spPr/>
      <dgm:t>
        <a:bodyPr/>
        <a:lstStyle/>
        <a:p>
          <a:endParaRPr lang="en-US" sz="1800"/>
        </a:p>
      </dgm:t>
    </dgm:pt>
    <dgm:pt modelId="{B1ABD801-15FC-4CA4-B325-DC624E6412E8}">
      <dgm:prSet phldrT="[Text]" custT="1"/>
      <dgm:spPr>
        <a:solidFill>
          <a:srgbClr val="E9D7FD">
            <a:alpha val="90000"/>
          </a:srgbClr>
        </a:solidFill>
        <a:ln>
          <a:solidFill>
            <a:srgbClr val="C800C8">
              <a:alpha val="90000"/>
            </a:srgbClr>
          </a:solidFill>
        </a:ln>
      </dgm:spPr>
      <dgm:t>
        <a:bodyPr/>
        <a:lstStyle/>
        <a:p>
          <a:r>
            <a:rPr lang="en-US" sz="1400" dirty="0"/>
            <a:t>PSAK 68 Nilai </a:t>
          </a:r>
          <a:r>
            <a:rPr lang="en-US" sz="1400" dirty="0" err="1"/>
            <a:t>Wajar</a:t>
          </a:r>
          <a:endParaRPr lang="en-US" sz="1400" dirty="0"/>
        </a:p>
      </dgm:t>
    </dgm:pt>
    <dgm:pt modelId="{1962FAD5-F58D-4A6C-88AF-3D87C8864C1A}" type="parTrans" cxnId="{B2FDE75F-FF85-45AB-9B5E-449B6E4B05ED}">
      <dgm:prSet/>
      <dgm:spPr/>
      <dgm:t>
        <a:bodyPr/>
        <a:lstStyle/>
        <a:p>
          <a:endParaRPr lang="en-US" sz="1800"/>
        </a:p>
      </dgm:t>
    </dgm:pt>
    <dgm:pt modelId="{0438B3E2-2C3C-4777-881B-9CAC90CBF697}" type="sibTrans" cxnId="{B2FDE75F-FF85-45AB-9B5E-449B6E4B05ED}">
      <dgm:prSet/>
      <dgm:spPr/>
      <dgm:t>
        <a:bodyPr/>
        <a:lstStyle/>
        <a:p>
          <a:endParaRPr lang="en-US" sz="1800"/>
        </a:p>
      </dgm:t>
    </dgm:pt>
    <dgm:pt modelId="{587A86BC-303D-47EA-AAC9-2C4D2FC5F9DE}">
      <dgm:prSet phldrT="[Text]" custT="1"/>
      <dgm:spPr>
        <a:solidFill>
          <a:srgbClr val="990099"/>
        </a:solidFill>
        <a:ln>
          <a:solidFill>
            <a:srgbClr val="C800C8"/>
          </a:solidFill>
        </a:ln>
      </dgm:spPr>
      <dgm:t>
        <a:bodyPr/>
        <a:lstStyle/>
        <a:p>
          <a:r>
            <a:rPr lang="en-US" sz="1600" b="1" dirty="0" err="1"/>
            <a:t>Pengaturan</a:t>
          </a:r>
          <a:r>
            <a:rPr lang="en-US" sz="1600" b="1" dirty="0"/>
            <a:t> </a:t>
          </a:r>
          <a:r>
            <a:rPr lang="en-US" sz="1600" b="1" dirty="0" err="1"/>
            <a:t>komponen</a:t>
          </a:r>
          <a:r>
            <a:rPr lang="en-US" sz="1600" b="1" dirty="0"/>
            <a:t> LK</a:t>
          </a:r>
        </a:p>
      </dgm:t>
    </dgm:pt>
    <dgm:pt modelId="{FAE58D37-5439-4B08-89E7-B50822D36BBE}" type="parTrans" cxnId="{B57E03A2-C589-479B-B8B2-3BD00CAD13EF}">
      <dgm:prSet/>
      <dgm:spPr/>
      <dgm:t>
        <a:bodyPr/>
        <a:lstStyle/>
        <a:p>
          <a:endParaRPr lang="en-US" sz="1800"/>
        </a:p>
      </dgm:t>
    </dgm:pt>
    <dgm:pt modelId="{44FC0B70-B3EC-4D43-A71C-9F83D83F245C}" type="sibTrans" cxnId="{B57E03A2-C589-479B-B8B2-3BD00CAD13EF}">
      <dgm:prSet/>
      <dgm:spPr/>
      <dgm:t>
        <a:bodyPr/>
        <a:lstStyle/>
        <a:p>
          <a:endParaRPr lang="en-US" sz="1800"/>
        </a:p>
      </dgm:t>
    </dgm:pt>
    <dgm:pt modelId="{5FF3321E-4B7A-4299-91EF-D7843C0CE077}">
      <dgm:prSet phldrT="[Text]" custT="1"/>
      <dgm:spPr>
        <a:solidFill>
          <a:srgbClr val="E9D7FD">
            <a:alpha val="90000"/>
          </a:srgbClr>
        </a:solidFill>
        <a:ln>
          <a:solidFill>
            <a:srgbClr val="C800C8">
              <a:alpha val="90000"/>
            </a:srgbClr>
          </a:solidFill>
        </a:ln>
      </dgm:spPr>
      <dgm:t>
        <a:bodyPr/>
        <a:lstStyle/>
        <a:p>
          <a:r>
            <a:rPr lang="en-US" sz="1400" dirty="0"/>
            <a:t>PSAK 14 </a:t>
          </a:r>
          <a:r>
            <a:rPr lang="en-US" sz="1400" dirty="0" err="1"/>
            <a:t>Persediaan</a:t>
          </a:r>
          <a:endParaRPr lang="en-US" sz="1400" dirty="0"/>
        </a:p>
      </dgm:t>
    </dgm:pt>
    <dgm:pt modelId="{CFDDC5AE-D89D-4AA6-8603-2F62C7834859}" type="parTrans" cxnId="{C0A24346-AACC-4C50-822A-CC0B8886BDD9}">
      <dgm:prSet/>
      <dgm:spPr/>
      <dgm:t>
        <a:bodyPr/>
        <a:lstStyle/>
        <a:p>
          <a:endParaRPr lang="en-US" sz="1800"/>
        </a:p>
      </dgm:t>
    </dgm:pt>
    <dgm:pt modelId="{4D97648A-6D8E-4F8F-BA41-E3AC58F88A14}" type="sibTrans" cxnId="{C0A24346-AACC-4C50-822A-CC0B8886BDD9}">
      <dgm:prSet/>
      <dgm:spPr/>
      <dgm:t>
        <a:bodyPr/>
        <a:lstStyle/>
        <a:p>
          <a:endParaRPr lang="en-US" sz="1800"/>
        </a:p>
      </dgm:t>
    </dgm:pt>
    <dgm:pt modelId="{0E603F29-67AB-40CC-B573-D5C9A89F1F01}">
      <dgm:prSet phldrT="[Text]" custT="1"/>
      <dgm:spPr>
        <a:solidFill>
          <a:srgbClr val="E9D7FD">
            <a:alpha val="90000"/>
          </a:srgbClr>
        </a:solidFill>
        <a:ln>
          <a:solidFill>
            <a:srgbClr val="C800C8">
              <a:alpha val="90000"/>
            </a:srgbClr>
          </a:solidFill>
        </a:ln>
      </dgm:spPr>
      <dgm:t>
        <a:bodyPr/>
        <a:lstStyle/>
        <a:p>
          <a:r>
            <a:rPr lang="en-US" sz="1400" dirty="0"/>
            <a:t>PSAK 69 </a:t>
          </a:r>
          <a:r>
            <a:rPr lang="en-US" sz="1400" dirty="0" err="1"/>
            <a:t>Agrikultur</a:t>
          </a:r>
          <a:endParaRPr lang="en-US" sz="1400" dirty="0"/>
        </a:p>
      </dgm:t>
    </dgm:pt>
    <dgm:pt modelId="{689D5673-5576-4EB3-94EB-65B2FB1F0082}" type="parTrans" cxnId="{B818ACE0-56DD-4064-BA41-25CCE19BFE99}">
      <dgm:prSet/>
      <dgm:spPr/>
      <dgm:t>
        <a:bodyPr/>
        <a:lstStyle/>
        <a:p>
          <a:endParaRPr lang="en-US" sz="1800"/>
        </a:p>
      </dgm:t>
    </dgm:pt>
    <dgm:pt modelId="{8BC6FC62-9BA8-4D75-BDFA-DF4C2202E423}" type="sibTrans" cxnId="{B818ACE0-56DD-4064-BA41-25CCE19BFE99}">
      <dgm:prSet/>
      <dgm:spPr/>
      <dgm:t>
        <a:bodyPr/>
        <a:lstStyle/>
        <a:p>
          <a:endParaRPr lang="en-US" sz="1800"/>
        </a:p>
      </dgm:t>
    </dgm:pt>
    <dgm:pt modelId="{62CA205D-98B3-4F01-B2DD-6EAF74470BD4}">
      <dgm:prSet phldrT="[Text]" custT="1"/>
      <dgm:spPr>
        <a:solidFill>
          <a:srgbClr val="E9D7FD">
            <a:alpha val="90000"/>
          </a:srgbClr>
        </a:solidFill>
        <a:ln>
          <a:solidFill>
            <a:srgbClr val="C800C8">
              <a:alpha val="90000"/>
            </a:srgbClr>
          </a:solidFill>
        </a:ln>
      </dgm:spPr>
      <dgm:t>
        <a:bodyPr/>
        <a:lstStyle/>
        <a:p>
          <a:r>
            <a:rPr lang="en-US" sz="1400" dirty="0"/>
            <a:t>PSAK 3 </a:t>
          </a:r>
          <a:r>
            <a:rPr lang="en-US" sz="1400" dirty="0" err="1"/>
            <a:t>Laporan</a:t>
          </a:r>
          <a:r>
            <a:rPr lang="en-US" sz="1400" dirty="0"/>
            <a:t> Interim</a:t>
          </a:r>
        </a:p>
      </dgm:t>
    </dgm:pt>
    <dgm:pt modelId="{314A2E1C-4E8B-46F5-B93E-620EF8AE4810}" type="parTrans" cxnId="{5AF076D0-14B5-46AB-9358-5828B7518493}">
      <dgm:prSet/>
      <dgm:spPr/>
      <dgm:t>
        <a:bodyPr/>
        <a:lstStyle/>
        <a:p>
          <a:endParaRPr lang="en-US" sz="1800"/>
        </a:p>
      </dgm:t>
    </dgm:pt>
    <dgm:pt modelId="{0A9E0835-F2D3-48D1-8B76-67B27F5BB720}" type="sibTrans" cxnId="{5AF076D0-14B5-46AB-9358-5828B7518493}">
      <dgm:prSet/>
      <dgm:spPr/>
      <dgm:t>
        <a:bodyPr/>
        <a:lstStyle/>
        <a:p>
          <a:endParaRPr lang="en-US" sz="1800"/>
        </a:p>
      </dgm:t>
    </dgm:pt>
    <dgm:pt modelId="{546BA5DA-B4CC-4393-923A-E70C994A33B2}">
      <dgm:prSet phldrT="[Text]" custT="1"/>
      <dgm:spPr>
        <a:solidFill>
          <a:srgbClr val="E9D7FD">
            <a:alpha val="90000"/>
          </a:srgbClr>
        </a:solidFill>
        <a:ln>
          <a:solidFill>
            <a:srgbClr val="C800C8">
              <a:alpha val="90000"/>
            </a:srgbClr>
          </a:solidFill>
        </a:ln>
      </dgm:spPr>
      <dgm:t>
        <a:bodyPr/>
        <a:lstStyle/>
        <a:p>
          <a:r>
            <a:rPr lang="en-US" sz="1400" dirty="0"/>
            <a:t>PSAK 4 </a:t>
          </a:r>
          <a:r>
            <a:rPr lang="en-US" sz="1400" dirty="0" err="1"/>
            <a:t>Laporan</a:t>
          </a:r>
          <a:r>
            <a:rPr lang="en-US" sz="1400" dirty="0"/>
            <a:t> </a:t>
          </a:r>
          <a:r>
            <a:rPr lang="en-US" sz="1400" dirty="0" err="1"/>
            <a:t>Keuangan</a:t>
          </a:r>
          <a:r>
            <a:rPr lang="en-US" sz="1400" dirty="0"/>
            <a:t> </a:t>
          </a:r>
          <a:r>
            <a:rPr lang="en-US" sz="1400" dirty="0" err="1"/>
            <a:t>Tersendiri</a:t>
          </a:r>
          <a:endParaRPr lang="en-US" sz="1400" dirty="0"/>
        </a:p>
      </dgm:t>
    </dgm:pt>
    <dgm:pt modelId="{E1769F59-7298-4B78-9EB2-952C951A58A3}" type="parTrans" cxnId="{791C0465-5B1B-4C89-A4F3-F0B066E93929}">
      <dgm:prSet/>
      <dgm:spPr/>
      <dgm:t>
        <a:bodyPr/>
        <a:lstStyle/>
        <a:p>
          <a:endParaRPr lang="en-US" sz="1800"/>
        </a:p>
      </dgm:t>
    </dgm:pt>
    <dgm:pt modelId="{9DB93B06-A120-4DD1-B99A-C603C09C0C53}" type="sibTrans" cxnId="{791C0465-5B1B-4C89-A4F3-F0B066E93929}">
      <dgm:prSet/>
      <dgm:spPr/>
      <dgm:t>
        <a:bodyPr/>
        <a:lstStyle/>
        <a:p>
          <a:endParaRPr lang="en-US" sz="1800"/>
        </a:p>
      </dgm:t>
    </dgm:pt>
    <dgm:pt modelId="{5EF56A60-5B57-4071-BC5D-BB8D744F4F98}">
      <dgm:prSet phldrT="[Text]" custT="1"/>
      <dgm:spPr>
        <a:solidFill>
          <a:srgbClr val="E9D7FD">
            <a:alpha val="90000"/>
          </a:srgbClr>
        </a:solidFill>
        <a:ln>
          <a:solidFill>
            <a:srgbClr val="C800C8">
              <a:alpha val="90000"/>
            </a:srgbClr>
          </a:solidFill>
        </a:ln>
      </dgm:spPr>
      <dgm:t>
        <a:bodyPr/>
        <a:lstStyle/>
        <a:p>
          <a:r>
            <a:rPr lang="en-US" sz="1400" dirty="0"/>
            <a:t>PSAK 8 </a:t>
          </a:r>
          <a:r>
            <a:rPr lang="en-US" sz="1400" dirty="0" err="1"/>
            <a:t>Peristiwa</a:t>
          </a:r>
          <a:r>
            <a:rPr lang="en-US" sz="1400" dirty="0"/>
            <a:t> </a:t>
          </a:r>
          <a:r>
            <a:rPr lang="en-US" sz="1400" dirty="0" err="1"/>
            <a:t>setelah</a:t>
          </a:r>
          <a:r>
            <a:rPr lang="en-US" sz="1400" dirty="0"/>
            <a:t> </a:t>
          </a:r>
          <a:r>
            <a:rPr lang="en-US" sz="1400" dirty="0" err="1"/>
            <a:t>Tanggal</a:t>
          </a:r>
          <a:r>
            <a:rPr lang="en-US" sz="1400" dirty="0"/>
            <a:t> </a:t>
          </a:r>
          <a:r>
            <a:rPr lang="en-US" sz="1400" dirty="0" err="1"/>
            <a:t>Neraca</a:t>
          </a:r>
          <a:endParaRPr lang="en-US" sz="1400" dirty="0"/>
        </a:p>
      </dgm:t>
    </dgm:pt>
    <dgm:pt modelId="{11E8CC17-E76E-4FBC-9F8C-8CA66DA8D43F}" type="parTrans" cxnId="{01A61065-DF22-4DD3-AF0C-E92F0FFCCC5F}">
      <dgm:prSet/>
      <dgm:spPr/>
      <dgm:t>
        <a:bodyPr/>
        <a:lstStyle/>
        <a:p>
          <a:endParaRPr lang="en-US" sz="1800"/>
        </a:p>
      </dgm:t>
    </dgm:pt>
    <dgm:pt modelId="{F18561BB-89EB-4B2D-8626-A8E1FF5FEC3B}" type="sibTrans" cxnId="{01A61065-DF22-4DD3-AF0C-E92F0FFCCC5F}">
      <dgm:prSet/>
      <dgm:spPr/>
      <dgm:t>
        <a:bodyPr/>
        <a:lstStyle/>
        <a:p>
          <a:endParaRPr lang="en-US" sz="1800"/>
        </a:p>
      </dgm:t>
    </dgm:pt>
    <dgm:pt modelId="{26A408B3-0D49-4A6C-A5FD-90B98AD70587}">
      <dgm:prSet phldrT="[Text]" custT="1"/>
      <dgm:spPr>
        <a:solidFill>
          <a:srgbClr val="E9D7FD">
            <a:alpha val="90000"/>
          </a:srgbClr>
        </a:solidFill>
        <a:ln>
          <a:solidFill>
            <a:srgbClr val="C800C8">
              <a:alpha val="90000"/>
            </a:srgbClr>
          </a:solidFill>
        </a:ln>
      </dgm:spPr>
      <dgm:t>
        <a:bodyPr/>
        <a:lstStyle/>
        <a:p>
          <a:r>
            <a:rPr lang="en-US" sz="1400" dirty="0"/>
            <a:t>PSAK 16 </a:t>
          </a:r>
          <a:r>
            <a:rPr lang="en-US" sz="1400" dirty="0" err="1"/>
            <a:t>Aset</a:t>
          </a:r>
          <a:r>
            <a:rPr lang="en-US" sz="1400" dirty="0"/>
            <a:t> </a:t>
          </a:r>
          <a:r>
            <a:rPr lang="en-US" sz="1400" dirty="0" err="1"/>
            <a:t>Tetap</a:t>
          </a:r>
          <a:endParaRPr lang="en-US" sz="1400" dirty="0"/>
        </a:p>
      </dgm:t>
    </dgm:pt>
    <dgm:pt modelId="{4F9FA313-E8B8-400E-9C36-1A32868B4AAB}" type="parTrans" cxnId="{60B62D2C-C4F8-429B-8BD0-9A1F1A2EAC8A}">
      <dgm:prSet/>
      <dgm:spPr/>
      <dgm:t>
        <a:bodyPr/>
        <a:lstStyle/>
        <a:p>
          <a:endParaRPr lang="en-US" sz="1800"/>
        </a:p>
      </dgm:t>
    </dgm:pt>
    <dgm:pt modelId="{38B1EEED-9BF6-4F55-93C1-6825CE905FF3}" type="sibTrans" cxnId="{60B62D2C-C4F8-429B-8BD0-9A1F1A2EAC8A}">
      <dgm:prSet/>
      <dgm:spPr/>
      <dgm:t>
        <a:bodyPr/>
        <a:lstStyle/>
        <a:p>
          <a:endParaRPr lang="en-US" sz="1800"/>
        </a:p>
      </dgm:t>
    </dgm:pt>
    <dgm:pt modelId="{07EF3B7C-40FF-4B3C-835D-7EACC9576443}">
      <dgm:prSet phldrT="[Text]" custT="1"/>
      <dgm:spPr>
        <a:solidFill>
          <a:srgbClr val="E9D7FD">
            <a:alpha val="90000"/>
          </a:srgbClr>
        </a:solidFill>
        <a:ln>
          <a:solidFill>
            <a:srgbClr val="C800C8">
              <a:alpha val="90000"/>
            </a:srgbClr>
          </a:solidFill>
        </a:ln>
      </dgm:spPr>
      <dgm:t>
        <a:bodyPr/>
        <a:lstStyle/>
        <a:p>
          <a:r>
            <a:rPr lang="en-US" sz="1400" dirty="0"/>
            <a:t>PSAK 19 </a:t>
          </a:r>
          <a:r>
            <a:rPr lang="en-US" sz="1400" dirty="0" err="1"/>
            <a:t>Aset</a:t>
          </a:r>
          <a:r>
            <a:rPr lang="en-US" sz="1400" dirty="0"/>
            <a:t> </a:t>
          </a:r>
          <a:r>
            <a:rPr lang="en-US" sz="1400" dirty="0" err="1"/>
            <a:t>Tak</a:t>
          </a:r>
          <a:r>
            <a:rPr lang="en-US" sz="1400" dirty="0"/>
            <a:t> </a:t>
          </a:r>
          <a:r>
            <a:rPr lang="en-US" sz="1400" dirty="0" err="1"/>
            <a:t>Berwujus</a:t>
          </a:r>
          <a:endParaRPr lang="en-US" sz="1400" dirty="0"/>
        </a:p>
      </dgm:t>
    </dgm:pt>
    <dgm:pt modelId="{983EA30D-A62C-4E4C-98FA-F57E4C9985C8}" type="parTrans" cxnId="{05ADBF01-948F-4FE5-8465-346FAF699A90}">
      <dgm:prSet/>
      <dgm:spPr/>
      <dgm:t>
        <a:bodyPr/>
        <a:lstStyle/>
        <a:p>
          <a:endParaRPr lang="en-US" sz="1800"/>
        </a:p>
      </dgm:t>
    </dgm:pt>
    <dgm:pt modelId="{17AD9611-4399-48E3-8B48-85D3A7BFA9F3}" type="sibTrans" cxnId="{05ADBF01-948F-4FE5-8465-346FAF699A90}">
      <dgm:prSet/>
      <dgm:spPr/>
      <dgm:t>
        <a:bodyPr/>
        <a:lstStyle/>
        <a:p>
          <a:endParaRPr lang="en-US" sz="1800"/>
        </a:p>
      </dgm:t>
    </dgm:pt>
    <dgm:pt modelId="{962E83FE-F4D5-4D2B-9993-B22F9878E2B8}">
      <dgm:prSet phldrT="[Text]" custT="1"/>
      <dgm:spPr>
        <a:solidFill>
          <a:srgbClr val="E9D7FD">
            <a:alpha val="90000"/>
          </a:srgbClr>
        </a:solidFill>
        <a:ln>
          <a:solidFill>
            <a:srgbClr val="C800C8">
              <a:alpha val="90000"/>
            </a:srgbClr>
          </a:solidFill>
        </a:ln>
      </dgm:spPr>
      <dgm:t>
        <a:bodyPr/>
        <a:lstStyle/>
        <a:p>
          <a:r>
            <a:rPr lang="en-US" sz="1400" dirty="0"/>
            <a:t>PSAK 24 </a:t>
          </a:r>
          <a:r>
            <a:rPr lang="en-US" sz="1400" dirty="0" err="1"/>
            <a:t>Imbalan</a:t>
          </a:r>
          <a:r>
            <a:rPr lang="en-US" sz="1400" dirty="0"/>
            <a:t> </a:t>
          </a:r>
          <a:r>
            <a:rPr lang="en-US" sz="1400" dirty="0" err="1"/>
            <a:t>Kerja</a:t>
          </a:r>
          <a:endParaRPr lang="en-US" sz="1400" dirty="0"/>
        </a:p>
      </dgm:t>
    </dgm:pt>
    <dgm:pt modelId="{F6DF3CFE-5817-4035-B020-1FCF001701F9}" type="parTrans" cxnId="{7270F8ED-5E77-40E5-BCA2-67968617B4D7}">
      <dgm:prSet/>
      <dgm:spPr/>
      <dgm:t>
        <a:bodyPr/>
        <a:lstStyle/>
        <a:p>
          <a:endParaRPr lang="en-US" sz="1800"/>
        </a:p>
      </dgm:t>
    </dgm:pt>
    <dgm:pt modelId="{BAA2FEED-025A-4EFC-9889-B036A9A486DB}" type="sibTrans" cxnId="{7270F8ED-5E77-40E5-BCA2-67968617B4D7}">
      <dgm:prSet/>
      <dgm:spPr/>
      <dgm:t>
        <a:bodyPr/>
        <a:lstStyle/>
        <a:p>
          <a:endParaRPr lang="en-US" sz="1800"/>
        </a:p>
      </dgm:t>
    </dgm:pt>
    <dgm:pt modelId="{4CE2E6E1-B1B9-46E8-9986-EBEF994E9EA2}">
      <dgm:prSet phldrT="[Text]" custT="1"/>
      <dgm:spPr>
        <a:solidFill>
          <a:srgbClr val="E9D7FD">
            <a:alpha val="90000"/>
          </a:srgbClr>
        </a:solidFill>
        <a:ln>
          <a:solidFill>
            <a:srgbClr val="C800C8">
              <a:alpha val="90000"/>
            </a:srgbClr>
          </a:solidFill>
        </a:ln>
      </dgm:spPr>
      <dgm:t>
        <a:bodyPr/>
        <a:lstStyle/>
        <a:p>
          <a:r>
            <a:rPr lang="en-US" sz="1400" dirty="0"/>
            <a:t>PSAK 57 </a:t>
          </a:r>
          <a:r>
            <a:rPr lang="en-US" sz="1400" dirty="0" err="1"/>
            <a:t>Kontijensi</a:t>
          </a:r>
          <a:endParaRPr lang="en-US" sz="1400" dirty="0"/>
        </a:p>
      </dgm:t>
    </dgm:pt>
    <dgm:pt modelId="{939AC743-1757-4CF2-B7E7-A0C416F9F036}" type="parTrans" cxnId="{0F75326C-A637-4F9A-A2C8-222B7BE59687}">
      <dgm:prSet/>
      <dgm:spPr/>
      <dgm:t>
        <a:bodyPr/>
        <a:lstStyle/>
        <a:p>
          <a:endParaRPr lang="en-US" sz="1800"/>
        </a:p>
      </dgm:t>
    </dgm:pt>
    <dgm:pt modelId="{477E6790-D9C8-4669-83DC-AE63AB99A31D}" type="sibTrans" cxnId="{0F75326C-A637-4F9A-A2C8-222B7BE59687}">
      <dgm:prSet/>
      <dgm:spPr/>
      <dgm:t>
        <a:bodyPr/>
        <a:lstStyle/>
        <a:p>
          <a:endParaRPr lang="en-US" sz="1800"/>
        </a:p>
      </dgm:t>
    </dgm:pt>
    <dgm:pt modelId="{989D0A74-2F2B-44B0-95B4-4F34B60AF436}">
      <dgm:prSet phldrT="[Text]" custT="1"/>
      <dgm:spPr>
        <a:solidFill>
          <a:srgbClr val="E9D7FD">
            <a:alpha val="90000"/>
          </a:srgbClr>
        </a:solidFill>
        <a:ln>
          <a:solidFill>
            <a:srgbClr val="C800C8">
              <a:alpha val="90000"/>
            </a:srgbClr>
          </a:solidFill>
        </a:ln>
      </dgm:spPr>
      <dgm:t>
        <a:bodyPr/>
        <a:lstStyle/>
        <a:p>
          <a:r>
            <a:rPr lang="en-US" sz="1400" dirty="0"/>
            <a:t>PSAK 55, 60, 71 </a:t>
          </a:r>
          <a:r>
            <a:rPr lang="en-US" sz="1400" dirty="0" err="1"/>
            <a:t>Instrumen</a:t>
          </a:r>
          <a:r>
            <a:rPr lang="en-US" sz="1400" dirty="0"/>
            <a:t> </a:t>
          </a:r>
          <a:r>
            <a:rPr lang="en-US" sz="1400" dirty="0" err="1"/>
            <a:t>Keuangan</a:t>
          </a:r>
          <a:endParaRPr lang="en-US" sz="1400" dirty="0"/>
        </a:p>
      </dgm:t>
    </dgm:pt>
    <dgm:pt modelId="{C868694E-0245-4A8D-8AA6-8BEEBADBD3B9}" type="parTrans" cxnId="{66E95BD9-2C77-49C6-AEB0-CD8F9E55F11B}">
      <dgm:prSet/>
      <dgm:spPr/>
      <dgm:t>
        <a:bodyPr/>
        <a:lstStyle/>
        <a:p>
          <a:endParaRPr lang="en-US" sz="1800"/>
        </a:p>
      </dgm:t>
    </dgm:pt>
    <dgm:pt modelId="{84FF408A-2A5D-4E6B-8195-718C98AA05C0}" type="sibTrans" cxnId="{66E95BD9-2C77-49C6-AEB0-CD8F9E55F11B}">
      <dgm:prSet/>
      <dgm:spPr/>
      <dgm:t>
        <a:bodyPr/>
        <a:lstStyle/>
        <a:p>
          <a:endParaRPr lang="en-US" sz="1800"/>
        </a:p>
      </dgm:t>
    </dgm:pt>
    <dgm:pt modelId="{1C485677-9B0F-4CD8-A7A8-60E172A4E670}">
      <dgm:prSet phldrT="[Text]" custT="1"/>
      <dgm:spPr>
        <a:solidFill>
          <a:srgbClr val="E9D7FD">
            <a:alpha val="90000"/>
          </a:srgbClr>
        </a:solidFill>
        <a:ln>
          <a:solidFill>
            <a:srgbClr val="C800C8">
              <a:alpha val="90000"/>
            </a:srgbClr>
          </a:solidFill>
        </a:ln>
      </dgm:spPr>
      <dgm:t>
        <a:bodyPr/>
        <a:lstStyle/>
        <a:p>
          <a:r>
            <a:rPr lang="en-US" sz="1400" dirty="0"/>
            <a:t>PSAK 15 </a:t>
          </a:r>
          <a:r>
            <a:rPr lang="en-US" sz="1400" dirty="0" err="1"/>
            <a:t>Investasi</a:t>
          </a:r>
          <a:r>
            <a:rPr lang="en-US" sz="1400" dirty="0"/>
            <a:t> </a:t>
          </a:r>
          <a:r>
            <a:rPr lang="en-US" sz="1400" dirty="0" err="1"/>
            <a:t>Asosiasi</a:t>
          </a:r>
          <a:r>
            <a:rPr lang="en-US" sz="1400" dirty="0"/>
            <a:t> dan Ventura Bersama</a:t>
          </a:r>
        </a:p>
      </dgm:t>
    </dgm:pt>
    <dgm:pt modelId="{65AA522E-A172-4D43-A3F2-68D20096CF45}" type="parTrans" cxnId="{67253E3B-5CAB-4F7C-B408-BEF6FFF6BCBB}">
      <dgm:prSet/>
      <dgm:spPr/>
      <dgm:t>
        <a:bodyPr/>
        <a:lstStyle/>
        <a:p>
          <a:endParaRPr lang="en-US" sz="1800"/>
        </a:p>
      </dgm:t>
    </dgm:pt>
    <dgm:pt modelId="{DC53AF03-6DCC-426A-90D8-5AA964000BFE}" type="sibTrans" cxnId="{67253E3B-5CAB-4F7C-B408-BEF6FFF6BCBB}">
      <dgm:prSet/>
      <dgm:spPr/>
      <dgm:t>
        <a:bodyPr/>
        <a:lstStyle/>
        <a:p>
          <a:endParaRPr lang="en-US" sz="1800"/>
        </a:p>
      </dgm:t>
    </dgm:pt>
    <dgm:pt modelId="{0D0AEA1F-8085-4D5D-8297-CEC2C3C2EC2E}">
      <dgm:prSet phldrT="[Text]" custT="1"/>
      <dgm:spPr>
        <a:solidFill>
          <a:srgbClr val="E9D7FD">
            <a:alpha val="90000"/>
          </a:srgbClr>
        </a:solidFill>
        <a:ln>
          <a:solidFill>
            <a:srgbClr val="C800C8">
              <a:alpha val="90000"/>
            </a:srgbClr>
          </a:solidFill>
        </a:ln>
      </dgm:spPr>
      <dgm:t>
        <a:bodyPr/>
        <a:lstStyle/>
        <a:p>
          <a:r>
            <a:rPr lang="en-US" sz="1400" dirty="0"/>
            <a:t>PSAK 65 </a:t>
          </a:r>
          <a:r>
            <a:rPr lang="en-US" sz="1400" dirty="0" err="1"/>
            <a:t>Konsolidasi</a:t>
          </a:r>
          <a:endParaRPr lang="en-US" sz="1400" dirty="0"/>
        </a:p>
      </dgm:t>
    </dgm:pt>
    <dgm:pt modelId="{FDFE61F4-8F67-416D-9B86-130C2277BE1F}" type="parTrans" cxnId="{D5E9C024-B1CC-43EB-A762-DCC86FFDA97F}">
      <dgm:prSet/>
      <dgm:spPr/>
      <dgm:t>
        <a:bodyPr/>
        <a:lstStyle/>
        <a:p>
          <a:endParaRPr lang="en-US" sz="1800"/>
        </a:p>
      </dgm:t>
    </dgm:pt>
    <dgm:pt modelId="{BAE59908-1B35-4BC7-91E1-3DF16DB9BF77}" type="sibTrans" cxnId="{D5E9C024-B1CC-43EB-A762-DCC86FFDA97F}">
      <dgm:prSet/>
      <dgm:spPr/>
      <dgm:t>
        <a:bodyPr/>
        <a:lstStyle/>
        <a:p>
          <a:endParaRPr lang="en-US" sz="1800"/>
        </a:p>
      </dgm:t>
    </dgm:pt>
    <dgm:pt modelId="{3279D7A1-1756-4214-801B-935C774004F4}">
      <dgm:prSet phldrT="[Text]" custT="1"/>
      <dgm:spPr>
        <a:solidFill>
          <a:srgbClr val="E9D7FD">
            <a:alpha val="90000"/>
          </a:srgbClr>
        </a:solidFill>
        <a:ln>
          <a:solidFill>
            <a:srgbClr val="C800C8">
              <a:alpha val="90000"/>
            </a:srgbClr>
          </a:solidFill>
        </a:ln>
      </dgm:spPr>
      <dgm:t>
        <a:bodyPr/>
        <a:lstStyle/>
        <a:p>
          <a:r>
            <a:rPr lang="en-US" sz="1400" dirty="0"/>
            <a:t>PSAK 72 </a:t>
          </a:r>
          <a:r>
            <a:rPr lang="en-US" sz="1400" dirty="0" err="1"/>
            <a:t>Pendapatan</a:t>
          </a:r>
          <a:r>
            <a:rPr lang="en-US" sz="1400" dirty="0"/>
            <a:t> </a:t>
          </a:r>
          <a:r>
            <a:rPr lang="en-US" sz="1400" dirty="0" err="1"/>
            <a:t>dari</a:t>
          </a:r>
          <a:r>
            <a:rPr lang="en-US" sz="1400" dirty="0"/>
            <a:t> </a:t>
          </a:r>
          <a:r>
            <a:rPr lang="en-US" sz="1400" dirty="0" err="1"/>
            <a:t>Kontrak</a:t>
          </a:r>
          <a:r>
            <a:rPr lang="en-US" sz="1400" dirty="0"/>
            <a:t> </a:t>
          </a:r>
          <a:r>
            <a:rPr lang="en-US" sz="1400" dirty="0" err="1"/>
            <a:t>Pelanggan</a:t>
          </a:r>
          <a:endParaRPr lang="en-US" sz="1400" dirty="0"/>
        </a:p>
      </dgm:t>
    </dgm:pt>
    <dgm:pt modelId="{6A0A1A78-07CC-4CC3-A8FC-5623B3E550AB}" type="parTrans" cxnId="{75A699BB-2232-4D56-857E-EE3EC97943BA}">
      <dgm:prSet/>
      <dgm:spPr/>
      <dgm:t>
        <a:bodyPr/>
        <a:lstStyle/>
        <a:p>
          <a:endParaRPr lang="en-US" sz="1800"/>
        </a:p>
      </dgm:t>
    </dgm:pt>
    <dgm:pt modelId="{5C187E9D-D4FB-42FD-950A-3B565388C9A3}" type="sibTrans" cxnId="{75A699BB-2232-4D56-857E-EE3EC97943BA}">
      <dgm:prSet/>
      <dgm:spPr/>
      <dgm:t>
        <a:bodyPr/>
        <a:lstStyle/>
        <a:p>
          <a:endParaRPr lang="en-US" sz="1800"/>
        </a:p>
      </dgm:t>
    </dgm:pt>
    <dgm:pt modelId="{106F2B9F-CDD3-44B2-8F59-AD20BE3A13DF}">
      <dgm:prSet phldrT="[Text]" custT="1"/>
      <dgm:spPr>
        <a:solidFill>
          <a:srgbClr val="E9D7FD">
            <a:alpha val="90000"/>
          </a:srgbClr>
        </a:solidFill>
        <a:ln>
          <a:solidFill>
            <a:srgbClr val="C800C8">
              <a:alpha val="90000"/>
            </a:srgbClr>
          </a:solidFill>
        </a:ln>
      </dgm:spPr>
      <dgm:t>
        <a:bodyPr/>
        <a:lstStyle/>
        <a:p>
          <a:r>
            <a:rPr lang="en-US" sz="1400" dirty="0" err="1"/>
            <a:t>dll</a:t>
          </a:r>
          <a:endParaRPr lang="en-US" sz="1400" dirty="0"/>
        </a:p>
      </dgm:t>
    </dgm:pt>
    <dgm:pt modelId="{C958A5AD-323F-4B37-8F9F-A849875F7F2E}" type="parTrans" cxnId="{E3F44A1E-3C1D-4989-9FA6-C0FD4078939B}">
      <dgm:prSet/>
      <dgm:spPr/>
      <dgm:t>
        <a:bodyPr/>
        <a:lstStyle/>
        <a:p>
          <a:endParaRPr lang="en-US" sz="1800"/>
        </a:p>
      </dgm:t>
    </dgm:pt>
    <dgm:pt modelId="{7E101DE4-C788-4E4C-A36B-605666F8ED82}" type="sibTrans" cxnId="{E3F44A1E-3C1D-4989-9FA6-C0FD4078939B}">
      <dgm:prSet/>
      <dgm:spPr/>
      <dgm:t>
        <a:bodyPr/>
        <a:lstStyle/>
        <a:p>
          <a:endParaRPr lang="en-US" sz="1800"/>
        </a:p>
      </dgm:t>
    </dgm:pt>
    <dgm:pt modelId="{527C4B33-D503-4018-8447-79AF7D5BB227}">
      <dgm:prSet phldrT="[Text]" custT="1"/>
      <dgm:spPr>
        <a:solidFill>
          <a:srgbClr val="E9D7FD">
            <a:alpha val="90000"/>
          </a:srgbClr>
        </a:solidFill>
        <a:ln>
          <a:solidFill>
            <a:srgbClr val="C800C8">
              <a:alpha val="90000"/>
            </a:srgbClr>
          </a:solidFill>
        </a:ln>
      </dgm:spPr>
      <dgm:t>
        <a:bodyPr/>
        <a:lstStyle/>
        <a:p>
          <a:r>
            <a:rPr lang="en-US" sz="1400" dirty="0"/>
            <a:t>PSAK 66 </a:t>
          </a:r>
          <a:r>
            <a:rPr lang="en-US" sz="1400" dirty="0" err="1"/>
            <a:t>Pengaturan</a:t>
          </a:r>
          <a:r>
            <a:rPr lang="en-US" sz="1400" dirty="0"/>
            <a:t> Bersama</a:t>
          </a:r>
        </a:p>
      </dgm:t>
    </dgm:pt>
    <dgm:pt modelId="{40A5BEDE-E6B6-470A-A42C-12024606E83B}" type="parTrans" cxnId="{CF72FDD3-E2D0-4A1B-B0E9-6A5404AC161A}">
      <dgm:prSet/>
      <dgm:spPr/>
      <dgm:t>
        <a:bodyPr/>
        <a:lstStyle/>
        <a:p>
          <a:endParaRPr lang="en-US"/>
        </a:p>
      </dgm:t>
    </dgm:pt>
    <dgm:pt modelId="{B210B306-BC31-407C-BD2D-3EAB7AF35F55}" type="sibTrans" cxnId="{CF72FDD3-E2D0-4A1B-B0E9-6A5404AC161A}">
      <dgm:prSet/>
      <dgm:spPr/>
      <dgm:t>
        <a:bodyPr/>
        <a:lstStyle/>
        <a:p>
          <a:endParaRPr lang="en-US"/>
        </a:p>
      </dgm:t>
    </dgm:pt>
    <dgm:pt modelId="{109DE0B0-AFB1-41D2-A52A-6A62D20851AE}">
      <dgm:prSet phldrT="[Text]" custT="1"/>
      <dgm:spPr>
        <a:solidFill>
          <a:srgbClr val="E9D7FD">
            <a:alpha val="90000"/>
          </a:srgbClr>
        </a:solidFill>
        <a:ln>
          <a:solidFill>
            <a:srgbClr val="C800C8">
              <a:alpha val="90000"/>
            </a:srgbClr>
          </a:solidFill>
        </a:ln>
      </dgm:spPr>
      <dgm:t>
        <a:bodyPr/>
        <a:lstStyle/>
        <a:p>
          <a:r>
            <a:rPr lang="en-US" sz="1400" dirty="0"/>
            <a:t>PSAK 13 </a:t>
          </a:r>
          <a:r>
            <a:rPr lang="en-US" sz="1400" dirty="0" err="1"/>
            <a:t>Properti</a:t>
          </a:r>
          <a:r>
            <a:rPr lang="en-US" sz="1400" dirty="0"/>
            <a:t> </a:t>
          </a:r>
          <a:r>
            <a:rPr lang="en-US" sz="1400" dirty="0" err="1"/>
            <a:t>Investasi</a:t>
          </a:r>
          <a:endParaRPr lang="en-US" sz="1400" dirty="0"/>
        </a:p>
      </dgm:t>
    </dgm:pt>
    <dgm:pt modelId="{B9946FFB-9042-4900-9426-78FFF53E41C7}" type="parTrans" cxnId="{4CFAE620-4671-44B0-876A-F29743FCDB12}">
      <dgm:prSet/>
      <dgm:spPr/>
      <dgm:t>
        <a:bodyPr/>
        <a:lstStyle/>
        <a:p>
          <a:endParaRPr lang="en-US"/>
        </a:p>
      </dgm:t>
    </dgm:pt>
    <dgm:pt modelId="{914ED8CC-E7D5-4257-9610-1C9F7059F0CB}" type="sibTrans" cxnId="{4CFAE620-4671-44B0-876A-F29743FCDB12}">
      <dgm:prSet/>
      <dgm:spPr/>
      <dgm:t>
        <a:bodyPr/>
        <a:lstStyle/>
        <a:p>
          <a:endParaRPr lang="en-US"/>
        </a:p>
      </dgm:t>
    </dgm:pt>
    <dgm:pt modelId="{C3EA603C-1B39-4EA0-A9B1-354C5C25FE74}">
      <dgm:prSet phldrT="[Text]" custT="1"/>
      <dgm:spPr>
        <a:solidFill>
          <a:srgbClr val="E9D7FD">
            <a:alpha val="90000"/>
          </a:srgbClr>
        </a:solidFill>
        <a:ln>
          <a:solidFill>
            <a:srgbClr val="C800C8">
              <a:alpha val="90000"/>
            </a:srgbClr>
          </a:solidFill>
        </a:ln>
      </dgm:spPr>
      <dgm:t>
        <a:bodyPr/>
        <a:lstStyle/>
        <a:p>
          <a:r>
            <a:rPr lang="en-US" sz="1400" dirty="0"/>
            <a:t>PSAK 73 </a:t>
          </a:r>
          <a:r>
            <a:rPr lang="en-US" sz="1400" dirty="0" err="1"/>
            <a:t>Sewa</a:t>
          </a:r>
          <a:endParaRPr lang="en-US" sz="1400" dirty="0"/>
        </a:p>
      </dgm:t>
    </dgm:pt>
    <dgm:pt modelId="{18FA2507-A1AD-40BD-97FB-08FAEEF943B7}" type="parTrans" cxnId="{C1A69BC1-D983-44AD-96A0-7B20D70BFD6E}">
      <dgm:prSet/>
      <dgm:spPr/>
      <dgm:t>
        <a:bodyPr/>
        <a:lstStyle/>
        <a:p>
          <a:endParaRPr lang="en-US"/>
        </a:p>
      </dgm:t>
    </dgm:pt>
    <dgm:pt modelId="{C8D7DAB8-33D3-45A7-9DB5-3E10A39325D2}" type="sibTrans" cxnId="{C1A69BC1-D983-44AD-96A0-7B20D70BFD6E}">
      <dgm:prSet/>
      <dgm:spPr/>
      <dgm:t>
        <a:bodyPr/>
        <a:lstStyle/>
        <a:p>
          <a:endParaRPr lang="en-US"/>
        </a:p>
      </dgm:t>
    </dgm:pt>
    <dgm:pt modelId="{16CBAB13-1BF1-4007-8F54-A88B7405BF26}">
      <dgm:prSet phldrT="[Text]" custT="1"/>
      <dgm:spPr>
        <a:solidFill>
          <a:srgbClr val="E9D7FD">
            <a:alpha val="90000"/>
          </a:srgbClr>
        </a:solidFill>
        <a:ln>
          <a:solidFill>
            <a:srgbClr val="C800C8">
              <a:alpha val="90000"/>
            </a:srgbClr>
          </a:solidFill>
        </a:ln>
      </dgm:spPr>
      <dgm:t>
        <a:bodyPr/>
        <a:lstStyle/>
        <a:p>
          <a:r>
            <a:rPr lang="en-US" sz="1400" dirty="0"/>
            <a:t>PSAK 53 </a:t>
          </a:r>
          <a:r>
            <a:rPr lang="en-US" sz="1400" dirty="0" err="1"/>
            <a:t>Imbalan</a:t>
          </a:r>
          <a:r>
            <a:rPr lang="en-US" sz="1400" dirty="0"/>
            <a:t> </a:t>
          </a:r>
          <a:r>
            <a:rPr lang="en-US" sz="1400" dirty="0" err="1"/>
            <a:t>Berbasis</a:t>
          </a:r>
          <a:r>
            <a:rPr lang="en-US" sz="1400" dirty="0"/>
            <a:t> </a:t>
          </a:r>
          <a:r>
            <a:rPr lang="en-US" sz="1400" dirty="0" err="1"/>
            <a:t>Saham</a:t>
          </a:r>
          <a:endParaRPr lang="en-US" sz="1400" dirty="0"/>
        </a:p>
      </dgm:t>
    </dgm:pt>
    <dgm:pt modelId="{BC2AB986-BD14-42EF-85DD-B1FF21560F38}" type="parTrans" cxnId="{F59AE3FC-1511-4642-BE5C-DBB5B540C5E7}">
      <dgm:prSet/>
      <dgm:spPr/>
      <dgm:t>
        <a:bodyPr/>
        <a:lstStyle/>
        <a:p>
          <a:endParaRPr lang="en-US"/>
        </a:p>
      </dgm:t>
    </dgm:pt>
    <dgm:pt modelId="{ACA2BEFC-6CBC-4E7A-99BA-38FDEA2234F0}" type="sibTrans" cxnId="{F59AE3FC-1511-4642-BE5C-DBB5B540C5E7}">
      <dgm:prSet/>
      <dgm:spPr/>
      <dgm:t>
        <a:bodyPr/>
        <a:lstStyle/>
        <a:p>
          <a:endParaRPr lang="en-US"/>
        </a:p>
      </dgm:t>
    </dgm:pt>
    <dgm:pt modelId="{AF8BF217-C75C-4F66-BAE4-B02C02C31583}" type="pres">
      <dgm:prSet presAssocID="{6D20D19B-612E-4B39-B9D6-92A9C61DEE18}" presName="Name0" presStyleCnt="0">
        <dgm:presLayoutVars>
          <dgm:dir/>
          <dgm:animLvl val="lvl"/>
          <dgm:resizeHandles val="exact"/>
        </dgm:presLayoutVars>
      </dgm:prSet>
      <dgm:spPr/>
      <dgm:t>
        <a:bodyPr/>
        <a:lstStyle/>
        <a:p>
          <a:endParaRPr lang="id-ID"/>
        </a:p>
      </dgm:t>
    </dgm:pt>
    <dgm:pt modelId="{7E8C1FB5-5C1A-4671-96E5-A46A885F9EA5}" type="pres">
      <dgm:prSet presAssocID="{45281A5B-190E-47E0-9B93-63AFDCC8E846}" presName="composite" presStyleCnt="0"/>
      <dgm:spPr/>
    </dgm:pt>
    <dgm:pt modelId="{9019E0E3-9E82-4AE7-BC8C-FAA7A8F805CE}" type="pres">
      <dgm:prSet presAssocID="{45281A5B-190E-47E0-9B93-63AFDCC8E846}" presName="parTx" presStyleLbl="alignNode1" presStyleIdx="0" presStyleCnt="3">
        <dgm:presLayoutVars>
          <dgm:chMax val="0"/>
          <dgm:chPref val="0"/>
          <dgm:bulletEnabled val="1"/>
        </dgm:presLayoutVars>
      </dgm:prSet>
      <dgm:spPr/>
      <dgm:t>
        <a:bodyPr/>
        <a:lstStyle/>
        <a:p>
          <a:endParaRPr lang="id-ID"/>
        </a:p>
      </dgm:t>
    </dgm:pt>
    <dgm:pt modelId="{703882F2-193D-4900-828C-D60C2AAFB2F2}" type="pres">
      <dgm:prSet presAssocID="{45281A5B-190E-47E0-9B93-63AFDCC8E846}" presName="desTx" presStyleLbl="alignAccFollowNode1" presStyleIdx="0" presStyleCnt="3" custLinFactNeighborX="-786">
        <dgm:presLayoutVars>
          <dgm:bulletEnabled val="1"/>
        </dgm:presLayoutVars>
      </dgm:prSet>
      <dgm:spPr/>
      <dgm:t>
        <a:bodyPr/>
        <a:lstStyle/>
        <a:p>
          <a:endParaRPr lang="id-ID"/>
        </a:p>
      </dgm:t>
    </dgm:pt>
    <dgm:pt modelId="{EF417415-775A-4D37-87F4-57DC489B6B58}" type="pres">
      <dgm:prSet presAssocID="{87C776AE-41F7-44B9-B9B9-C497EE8DA683}" presName="space" presStyleCnt="0"/>
      <dgm:spPr/>
    </dgm:pt>
    <dgm:pt modelId="{2F02C6A6-4676-4A31-9A4C-4839DBBD8C66}" type="pres">
      <dgm:prSet presAssocID="{14A96826-1F23-41C7-8194-221A7C39ADB5}" presName="composite" presStyleCnt="0"/>
      <dgm:spPr/>
    </dgm:pt>
    <dgm:pt modelId="{F7CE4351-9921-4CF6-B495-C35A9A3C5EF2}" type="pres">
      <dgm:prSet presAssocID="{14A96826-1F23-41C7-8194-221A7C39ADB5}" presName="parTx" presStyleLbl="alignNode1" presStyleIdx="1" presStyleCnt="3" custLinFactNeighborX="-6532">
        <dgm:presLayoutVars>
          <dgm:chMax val="0"/>
          <dgm:chPref val="0"/>
          <dgm:bulletEnabled val="1"/>
        </dgm:presLayoutVars>
      </dgm:prSet>
      <dgm:spPr/>
      <dgm:t>
        <a:bodyPr/>
        <a:lstStyle/>
        <a:p>
          <a:endParaRPr lang="id-ID"/>
        </a:p>
      </dgm:t>
    </dgm:pt>
    <dgm:pt modelId="{C44E0C3E-C999-4362-9E20-0D639D703DB3}" type="pres">
      <dgm:prSet presAssocID="{14A96826-1F23-41C7-8194-221A7C39ADB5}" presName="desTx" presStyleLbl="alignAccFollowNode1" presStyleIdx="1" presStyleCnt="3" custLinFactNeighborX="-7318">
        <dgm:presLayoutVars>
          <dgm:bulletEnabled val="1"/>
        </dgm:presLayoutVars>
      </dgm:prSet>
      <dgm:spPr/>
      <dgm:t>
        <a:bodyPr/>
        <a:lstStyle/>
        <a:p>
          <a:endParaRPr lang="id-ID"/>
        </a:p>
      </dgm:t>
    </dgm:pt>
    <dgm:pt modelId="{D8394FF6-732C-42F3-BA9D-837E5B533379}" type="pres">
      <dgm:prSet presAssocID="{0DC700FD-2B5D-4A76-86A5-29C23EC08341}" presName="space" presStyleCnt="0"/>
      <dgm:spPr/>
    </dgm:pt>
    <dgm:pt modelId="{108EEDF1-ED0F-4EA0-90A5-078D0FA7FFAE}" type="pres">
      <dgm:prSet presAssocID="{587A86BC-303D-47EA-AAC9-2C4D2FC5F9DE}" presName="composite" presStyleCnt="0"/>
      <dgm:spPr/>
    </dgm:pt>
    <dgm:pt modelId="{F87B40F5-4F5D-4E18-ADDC-DB100E21CC0D}" type="pres">
      <dgm:prSet presAssocID="{587A86BC-303D-47EA-AAC9-2C4D2FC5F9DE}" presName="parTx" presStyleLbl="alignNode1" presStyleIdx="2" presStyleCnt="3" custScaleX="142339" custLinFactNeighborX="-15366">
        <dgm:presLayoutVars>
          <dgm:chMax val="0"/>
          <dgm:chPref val="0"/>
          <dgm:bulletEnabled val="1"/>
        </dgm:presLayoutVars>
      </dgm:prSet>
      <dgm:spPr/>
      <dgm:t>
        <a:bodyPr/>
        <a:lstStyle/>
        <a:p>
          <a:endParaRPr lang="id-ID"/>
        </a:p>
      </dgm:t>
    </dgm:pt>
    <dgm:pt modelId="{9E2A3FC1-54DE-4546-8575-14F503E69B6A}" type="pres">
      <dgm:prSet presAssocID="{587A86BC-303D-47EA-AAC9-2C4D2FC5F9DE}" presName="desTx" presStyleLbl="alignAccFollowNode1" presStyleIdx="2" presStyleCnt="3" custScaleX="142339" custLinFactNeighborX="-15363">
        <dgm:presLayoutVars>
          <dgm:bulletEnabled val="1"/>
        </dgm:presLayoutVars>
      </dgm:prSet>
      <dgm:spPr/>
      <dgm:t>
        <a:bodyPr/>
        <a:lstStyle/>
        <a:p>
          <a:endParaRPr lang="id-ID"/>
        </a:p>
      </dgm:t>
    </dgm:pt>
  </dgm:ptLst>
  <dgm:cxnLst>
    <dgm:cxn modelId="{EBB8519F-CD8A-47B9-A0A2-086FA0AE27D4}" srcId="{14A96826-1F23-41C7-8194-221A7C39ADB5}" destId="{07EE736B-05C1-48AA-813A-1FA7D7E3F88D}" srcOrd="0" destOrd="0" parTransId="{7505C5F5-F86A-4C15-BE31-E65C03A2A017}" sibTransId="{C8CA7D7F-FE25-453E-B875-1622973D0C88}"/>
    <dgm:cxn modelId="{CF72FDD3-E2D0-4A1B-B0E9-6A5404AC161A}" srcId="{14A96826-1F23-41C7-8194-221A7C39ADB5}" destId="{527C4B33-D503-4018-8447-79AF7D5BB227}" srcOrd="3" destOrd="0" parTransId="{40A5BEDE-E6B6-470A-A42C-12024606E83B}" sibTransId="{B210B306-BC31-407C-BD2D-3EAB7AF35F55}"/>
    <dgm:cxn modelId="{5AF076D0-14B5-46AB-9358-5828B7518493}" srcId="{45281A5B-190E-47E0-9B93-63AFDCC8E846}" destId="{62CA205D-98B3-4F01-B2DD-6EAF74470BD4}" srcOrd="2" destOrd="0" parTransId="{314A2E1C-4E8B-46F5-B93E-620EF8AE4810}" sibTransId="{0A9E0835-F2D3-48D1-8B76-67B27F5BB720}"/>
    <dgm:cxn modelId="{7270F8ED-5E77-40E5-BCA2-67968617B4D7}" srcId="{587A86BC-303D-47EA-AAC9-2C4D2FC5F9DE}" destId="{962E83FE-F4D5-4D2B-9993-B22F9878E2B8}" srcOrd="4" destOrd="0" parTransId="{F6DF3CFE-5817-4035-B020-1FCF001701F9}" sibTransId="{BAA2FEED-025A-4EFC-9889-B036A9A486DB}"/>
    <dgm:cxn modelId="{9E55ED2C-5107-4C49-BA38-CDACBABA4FD1}" type="presOf" srcId="{14A96826-1F23-41C7-8194-221A7C39ADB5}" destId="{F7CE4351-9921-4CF6-B495-C35A9A3C5EF2}" srcOrd="0" destOrd="0" presId="urn:microsoft.com/office/officeart/2005/8/layout/hList1"/>
    <dgm:cxn modelId="{C0A24346-AACC-4C50-822A-CC0B8886BDD9}" srcId="{587A86BC-303D-47EA-AAC9-2C4D2FC5F9DE}" destId="{5FF3321E-4B7A-4299-91EF-D7843C0CE077}" srcOrd="1" destOrd="0" parTransId="{CFDDC5AE-D89D-4AA6-8603-2F62C7834859}" sibTransId="{4D97648A-6D8E-4F8F-BA41-E3AC58F88A14}"/>
    <dgm:cxn modelId="{A3D65D7B-B80B-4E81-8C91-74B4EFB5BAF9}" type="presOf" srcId="{989D0A74-2F2B-44B0-95B4-4F34B60AF436}" destId="{9E2A3FC1-54DE-4546-8575-14F503E69B6A}" srcOrd="0" destOrd="6" presId="urn:microsoft.com/office/officeart/2005/8/layout/hList1"/>
    <dgm:cxn modelId="{01A61065-DF22-4DD3-AF0C-E92F0FFCCC5F}" srcId="{14A96826-1F23-41C7-8194-221A7C39ADB5}" destId="{5EF56A60-5B57-4071-BC5D-BB8D744F4F98}" srcOrd="1" destOrd="0" parTransId="{11E8CC17-E76E-4FBC-9F8C-8CA66DA8D43F}" sibTransId="{F18561BB-89EB-4B2D-8626-A8E1FF5FEC3B}"/>
    <dgm:cxn modelId="{A90AF18E-EBFA-4BEE-836C-0CAAD673E82F}" type="presOf" srcId="{3279D7A1-1756-4214-801B-935C774004F4}" destId="{9E2A3FC1-54DE-4546-8575-14F503E69B6A}" srcOrd="0" destOrd="9" presId="urn:microsoft.com/office/officeart/2005/8/layout/hList1"/>
    <dgm:cxn modelId="{4B2776C3-E472-4CD5-8585-EA8BC6FEB5BC}" type="presOf" srcId="{5FF3321E-4B7A-4299-91EF-D7843C0CE077}" destId="{9E2A3FC1-54DE-4546-8575-14F503E69B6A}" srcOrd="0" destOrd="1" presId="urn:microsoft.com/office/officeart/2005/8/layout/hList1"/>
    <dgm:cxn modelId="{12AFCFEC-D1A0-436A-B1A4-BD26E05E527D}" type="presOf" srcId="{07EE736B-05C1-48AA-813A-1FA7D7E3F88D}" destId="{C44E0C3E-C999-4362-9E20-0D639D703DB3}" srcOrd="0" destOrd="0" presId="urn:microsoft.com/office/officeart/2005/8/layout/hList1"/>
    <dgm:cxn modelId="{AD90FCB0-79F9-442D-8611-7EA44DBDEBD4}" type="presOf" srcId="{5EF56A60-5B57-4071-BC5D-BB8D744F4F98}" destId="{C44E0C3E-C999-4362-9E20-0D639D703DB3}" srcOrd="0" destOrd="1" presId="urn:microsoft.com/office/officeart/2005/8/layout/hList1"/>
    <dgm:cxn modelId="{9221CD57-5F1C-4325-81B6-FBDD69C8FF55}" type="presOf" srcId="{C3EA603C-1B39-4EA0-A9B1-354C5C25FE74}" destId="{C44E0C3E-C999-4362-9E20-0D639D703DB3}" srcOrd="0" destOrd="4" presId="urn:microsoft.com/office/officeart/2005/8/layout/hList1"/>
    <dgm:cxn modelId="{31B6AFEE-7271-4446-B8F0-C74E035502AC}" srcId="{45281A5B-190E-47E0-9B93-63AFDCC8E846}" destId="{030A267A-7F1C-48AE-B660-550E53EABB9E}" srcOrd="1" destOrd="0" parTransId="{C77189DE-581A-4267-A657-453D077BA9E2}" sibTransId="{28205EAB-5FF4-4694-A4EC-8BDEF192DEBF}"/>
    <dgm:cxn modelId="{B57E03A2-C589-479B-B8B2-3BD00CAD13EF}" srcId="{6D20D19B-612E-4B39-B9D6-92A9C61DEE18}" destId="{587A86BC-303D-47EA-AAC9-2C4D2FC5F9DE}" srcOrd="2" destOrd="0" parTransId="{FAE58D37-5439-4B08-89E7-B50822D36BBE}" sibTransId="{44FC0B70-B3EC-4D43-A71C-9F83D83F245C}"/>
    <dgm:cxn modelId="{8873C03A-84A8-43C1-AF2C-AE099A7199BA}" type="presOf" srcId="{62CA205D-98B3-4F01-B2DD-6EAF74470BD4}" destId="{703882F2-193D-4900-828C-D60C2AAFB2F2}" srcOrd="0" destOrd="2" presId="urn:microsoft.com/office/officeart/2005/8/layout/hList1"/>
    <dgm:cxn modelId="{8961A1E8-EBBC-4906-BEA9-01F33359C43F}" type="presOf" srcId="{16CBAB13-1BF1-4007-8F54-A88B7405BF26}" destId="{9E2A3FC1-54DE-4546-8575-14F503E69B6A}" srcOrd="0" destOrd="10" presId="urn:microsoft.com/office/officeart/2005/8/layout/hList1"/>
    <dgm:cxn modelId="{0167295F-27B3-4C93-AF55-B7585D902B19}" type="presOf" srcId="{106F2B9F-CDD3-44B2-8F59-AD20BE3A13DF}" destId="{9E2A3FC1-54DE-4546-8575-14F503E69B6A}" srcOrd="0" destOrd="11" presId="urn:microsoft.com/office/officeart/2005/8/layout/hList1"/>
    <dgm:cxn modelId="{5B338599-0452-43B9-8396-2ED630D08B3B}" srcId="{6D20D19B-612E-4B39-B9D6-92A9C61DEE18}" destId="{45281A5B-190E-47E0-9B93-63AFDCC8E846}" srcOrd="0" destOrd="0" parTransId="{B72F1C68-7B72-4B71-B5C6-E155F3C66D4E}" sibTransId="{87C776AE-41F7-44B9-B9B9-C497EE8DA683}"/>
    <dgm:cxn modelId="{1171A4D8-37B4-4DE9-B0F0-7901ECE35296}" type="presOf" srcId="{0E603F29-67AB-40CC-B573-D5C9A89F1F01}" destId="{9E2A3FC1-54DE-4546-8575-14F503E69B6A}" srcOrd="0" destOrd="7" presId="urn:microsoft.com/office/officeart/2005/8/layout/hList1"/>
    <dgm:cxn modelId="{2CBAD969-3E1B-4EEE-8C30-A74AE106DDDB}" type="presOf" srcId="{962E83FE-F4D5-4D2B-9993-B22F9878E2B8}" destId="{9E2A3FC1-54DE-4546-8575-14F503E69B6A}" srcOrd="0" destOrd="4" presId="urn:microsoft.com/office/officeart/2005/8/layout/hList1"/>
    <dgm:cxn modelId="{C1F83177-8A62-4552-91CA-31AB46D98226}" type="presOf" srcId="{030A267A-7F1C-48AE-B660-550E53EABB9E}" destId="{703882F2-193D-4900-828C-D60C2AAFB2F2}" srcOrd="0" destOrd="1" presId="urn:microsoft.com/office/officeart/2005/8/layout/hList1"/>
    <dgm:cxn modelId="{E3F44A1E-3C1D-4989-9FA6-C0FD4078939B}" srcId="{587A86BC-303D-47EA-AAC9-2C4D2FC5F9DE}" destId="{106F2B9F-CDD3-44B2-8F59-AD20BE3A13DF}" srcOrd="11" destOrd="0" parTransId="{C958A5AD-323F-4B37-8F9F-A849875F7F2E}" sibTransId="{7E101DE4-C788-4E4C-A36B-605666F8ED82}"/>
    <dgm:cxn modelId="{4CFAE620-4671-44B0-876A-F29743FCDB12}" srcId="{587A86BC-303D-47EA-AAC9-2C4D2FC5F9DE}" destId="{109DE0B0-AFB1-41D2-A52A-6A62D20851AE}" srcOrd="0" destOrd="0" parTransId="{B9946FFB-9042-4900-9426-78FFF53E41C7}" sibTransId="{914ED8CC-E7D5-4257-9610-1C9F7059F0CB}"/>
    <dgm:cxn modelId="{750B633B-A9CA-401B-9781-F7880251FF1A}" type="presOf" srcId="{527C4B33-D503-4018-8447-79AF7D5BB227}" destId="{C44E0C3E-C999-4362-9E20-0D639D703DB3}" srcOrd="0" destOrd="3" presId="urn:microsoft.com/office/officeart/2005/8/layout/hList1"/>
    <dgm:cxn modelId="{20394D3F-CC56-44C3-946A-61F9C82CE5CB}" type="presOf" srcId="{6D20D19B-612E-4B39-B9D6-92A9C61DEE18}" destId="{AF8BF217-C75C-4F66-BAE4-B02C02C31583}" srcOrd="0" destOrd="0" presId="urn:microsoft.com/office/officeart/2005/8/layout/hList1"/>
    <dgm:cxn modelId="{05ADBF01-948F-4FE5-8465-346FAF699A90}" srcId="{587A86BC-303D-47EA-AAC9-2C4D2FC5F9DE}" destId="{07EF3B7C-40FF-4B3C-835D-7EACC9576443}" srcOrd="3" destOrd="0" parTransId="{983EA30D-A62C-4E4C-98FA-F57E4C9985C8}" sibTransId="{17AD9611-4399-48E3-8B48-85D3A7BFA9F3}"/>
    <dgm:cxn modelId="{F59AE3FC-1511-4642-BE5C-DBB5B540C5E7}" srcId="{587A86BC-303D-47EA-AAC9-2C4D2FC5F9DE}" destId="{16CBAB13-1BF1-4007-8F54-A88B7405BF26}" srcOrd="10" destOrd="0" parTransId="{BC2AB986-BD14-42EF-85DD-B1FF21560F38}" sibTransId="{ACA2BEFC-6CBC-4E7A-99BA-38FDEA2234F0}"/>
    <dgm:cxn modelId="{2A303FAF-7A0F-4CF4-A3AD-AEC99F7AE957}" type="presOf" srcId="{4CE2E6E1-B1B9-46E8-9986-EBEF994E9EA2}" destId="{9E2A3FC1-54DE-4546-8575-14F503E69B6A}" srcOrd="0" destOrd="5" presId="urn:microsoft.com/office/officeart/2005/8/layout/hList1"/>
    <dgm:cxn modelId="{8030FB49-6916-43AF-BB12-9B0558A31DEB}" type="presOf" srcId="{B1ABD801-15FC-4CA4-B325-DC624E6412E8}" destId="{C44E0C3E-C999-4362-9E20-0D639D703DB3}" srcOrd="0" destOrd="2" presId="urn:microsoft.com/office/officeart/2005/8/layout/hList1"/>
    <dgm:cxn modelId="{791C0465-5B1B-4C89-A4F3-F0B066E93929}" srcId="{45281A5B-190E-47E0-9B93-63AFDCC8E846}" destId="{546BA5DA-B4CC-4393-923A-E70C994A33B2}" srcOrd="3" destOrd="0" parTransId="{E1769F59-7298-4B78-9EB2-952C951A58A3}" sibTransId="{9DB93B06-A120-4DD1-B99A-C603C09C0C53}"/>
    <dgm:cxn modelId="{66E95BD9-2C77-49C6-AEB0-CD8F9E55F11B}" srcId="{587A86BC-303D-47EA-AAC9-2C4D2FC5F9DE}" destId="{989D0A74-2F2B-44B0-95B4-4F34B60AF436}" srcOrd="6" destOrd="0" parTransId="{C868694E-0245-4A8D-8AA6-8BEEBADBD3B9}" sibTransId="{84FF408A-2A5D-4E6B-8195-718C98AA05C0}"/>
    <dgm:cxn modelId="{040867BB-AD35-456F-9D3E-77AEF3B6EF9A}" type="presOf" srcId="{1C485677-9B0F-4CD8-A7A8-60E172A4E670}" destId="{9E2A3FC1-54DE-4546-8575-14F503E69B6A}" srcOrd="0" destOrd="8" presId="urn:microsoft.com/office/officeart/2005/8/layout/hList1"/>
    <dgm:cxn modelId="{9263080B-B7B3-4693-8E1E-B0E64EB620B9}" srcId="{45281A5B-190E-47E0-9B93-63AFDCC8E846}" destId="{9E016B06-F5AE-4A31-90EA-CBC9530D2470}" srcOrd="0" destOrd="0" parTransId="{75853AF6-A3EC-4AE3-A137-A7E03AC53BAC}" sibTransId="{63BC63E0-1AC5-4B4A-AF60-EB420A16060C}"/>
    <dgm:cxn modelId="{D5E9C024-B1CC-43EB-A762-DCC86FFDA97F}" srcId="{45281A5B-190E-47E0-9B93-63AFDCC8E846}" destId="{0D0AEA1F-8085-4D5D-8297-CEC2C3C2EC2E}" srcOrd="4" destOrd="0" parTransId="{FDFE61F4-8F67-416D-9B86-130C2277BE1F}" sibTransId="{BAE59908-1B35-4BC7-91E1-3DF16DB9BF77}"/>
    <dgm:cxn modelId="{C1A69BC1-D983-44AD-96A0-7B20D70BFD6E}" srcId="{14A96826-1F23-41C7-8194-221A7C39ADB5}" destId="{C3EA603C-1B39-4EA0-A9B1-354C5C25FE74}" srcOrd="4" destOrd="0" parTransId="{18FA2507-A1AD-40BD-97FB-08FAEEF943B7}" sibTransId="{C8D7DAB8-33D3-45A7-9DB5-3E10A39325D2}"/>
    <dgm:cxn modelId="{2493945E-B80F-4D66-AA84-DCAB18C5CF56}" type="presOf" srcId="{9E016B06-F5AE-4A31-90EA-CBC9530D2470}" destId="{703882F2-193D-4900-828C-D60C2AAFB2F2}" srcOrd="0" destOrd="0" presId="urn:microsoft.com/office/officeart/2005/8/layout/hList1"/>
    <dgm:cxn modelId="{068AE6D6-0284-40B4-AB3F-D21F8252A1E3}" srcId="{6D20D19B-612E-4B39-B9D6-92A9C61DEE18}" destId="{14A96826-1F23-41C7-8194-221A7C39ADB5}" srcOrd="1" destOrd="0" parTransId="{8202962B-D1EE-4389-AB01-676A03784419}" sibTransId="{0DC700FD-2B5D-4A76-86A5-29C23EC08341}"/>
    <dgm:cxn modelId="{587625EC-1AD4-451A-A7BD-0ABF1F15E02A}" type="presOf" srcId="{587A86BC-303D-47EA-AAC9-2C4D2FC5F9DE}" destId="{F87B40F5-4F5D-4E18-ADDC-DB100E21CC0D}" srcOrd="0" destOrd="0" presId="urn:microsoft.com/office/officeart/2005/8/layout/hList1"/>
    <dgm:cxn modelId="{B2FDE75F-FF85-45AB-9B5E-449B6E4B05ED}" srcId="{14A96826-1F23-41C7-8194-221A7C39ADB5}" destId="{B1ABD801-15FC-4CA4-B325-DC624E6412E8}" srcOrd="2" destOrd="0" parTransId="{1962FAD5-F58D-4A6C-88AF-3D87C8864C1A}" sibTransId="{0438B3E2-2C3C-4777-881B-9CAC90CBF697}"/>
    <dgm:cxn modelId="{DFC17BFE-5582-40D8-B97F-55AFFBA0CB14}" type="presOf" srcId="{0D0AEA1F-8085-4D5D-8297-CEC2C3C2EC2E}" destId="{703882F2-193D-4900-828C-D60C2AAFB2F2}" srcOrd="0" destOrd="4" presId="urn:microsoft.com/office/officeart/2005/8/layout/hList1"/>
    <dgm:cxn modelId="{7632D34C-2112-4ECB-AC6F-5D765373F170}" type="presOf" srcId="{45281A5B-190E-47E0-9B93-63AFDCC8E846}" destId="{9019E0E3-9E82-4AE7-BC8C-FAA7A8F805CE}" srcOrd="0" destOrd="0" presId="urn:microsoft.com/office/officeart/2005/8/layout/hList1"/>
    <dgm:cxn modelId="{FE42B63B-4DD9-4DD2-AFE0-1FD87822F6D4}" type="presOf" srcId="{546BA5DA-B4CC-4393-923A-E70C994A33B2}" destId="{703882F2-193D-4900-828C-D60C2AAFB2F2}" srcOrd="0" destOrd="3" presId="urn:microsoft.com/office/officeart/2005/8/layout/hList1"/>
    <dgm:cxn modelId="{60B62D2C-C4F8-429B-8BD0-9A1F1A2EAC8A}" srcId="{587A86BC-303D-47EA-AAC9-2C4D2FC5F9DE}" destId="{26A408B3-0D49-4A6C-A5FD-90B98AD70587}" srcOrd="2" destOrd="0" parTransId="{4F9FA313-E8B8-400E-9C36-1A32868B4AAB}" sibTransId="{38B1EEED-9BF6-4F55-93C1-6825CE905FF3}"/>
    <dgm:cxn modelId="{75A699BB-2232-4D56-857E-EE3EC97943BA}" srcId="{587A86BC-303D-47EA-AAC9-2C4D2FC5F9DE}" destId="{3279D7A1-1756-4214-801B-935C774004F4}" srcOrd="9" destOrd="0" parTransId="{6A0A1A78-07CC-4CC3-A8FC-5623B3E550AB}" sibTransId="{5C187E9D-D4FB-42FD-950A-3B565388C9A3}"/>
    <dgm:cxn modelId="{621A6796-A7C3-42E1-AA9A-C6CFB4E634D0}" type="presOf" srcId="{07EF3B7C-40FF-4B3C-835D-7EACC9576443}" destId="{9E2A3FC1-54DE-4546-8575-14F503E69B6A}" srcOrd="0" destOrd="3" presId="urn:microsoft.com/office/officeart/2005/8/layout/hList1"/>
    <dgm:cxn modelId="{0F75326C-A637-4F9A-A2C8-222B7BE59687}" srcId="{587A86BC-303D-47EA-AAC9-2C4D2FC5F9DE}" destId="{4CE2E6E1-B1B9-46E8-9986-EBEF994E9EA2}" srcOrd="5" destOrd="0" parTransId="{939AC743-1757-4CF2-B7E7-A0C416F9F036}" sibTransId="{477E6790-D9C8-4669-83DC-AE63AB99A31D}"/>
    <dgm:cxn modelId="{058AA604-738A-455B-A260-8C472FA4D1A1}" type="presOf" srcId="{109DE0B0-AFB1-41D2-A52A-6A62D20851AE}" destId="{9E2A3FC1-54DE-4546-8575-14F503E69B6A}" srcOrd="0" destOrd="0" presId="urn:microsoft.com/office/officeart/2005/8/layout/hList1"/>
    <dgm:cxn modelId="{405E99A6-A847-4FF9-9926-4D0784DE9B36}" type="presOf" srcId="{26A408B3-0D49-4A6C-A5FD-90B98AD70587}" destId="{9E2A3FC1-54DE-4546-8575-14F503E69B6A}" srcOrd="0" destOrd="2" presId="urn:microsoft.com/office/officeart/2005/8/layout/hList1"/>
    <dgm:cxn modelId="{67253E3B-5CAB-4F7C-B408-BEF6FFF6BCBB}" srcId="{587A86BC-303D-47EA-AAC9-2C4D2FC5F9DE}" destId="{1C485677-9B0F-4CD8-A7A8-60E172A4E670}" srcOrd="8" destOrd="0" parTransId="{65AA522E-A172-4D43-A3F2-68D20096CF45}" sibTransId="{DC53AF03-6DCC-426A-90D8-5AA964000BFE}"/>
    <dgm:cxn modelId="{B818ACE0-56DD-4064-BA41-25CCE19BFE99}" srcId="{587A86BC-303D-47EA-AAC9-2C4D2FC5F9DE}" destId="{0E603F29-67AB-40CC-B573-D5C9A89F1F01}" srcOrd="7" destOrd="0" parTransId="{689D5673-5576-4EB3-94EB-65B2FB1F0082}" sibTransId="{8BC6FC62-9BA8-4D75-BDFA-DF4C2202E423}"/>
    <dgm:cxn modelId="{26739806-CEA4-4303-AD26-AD269D684677}" type="presParOf" srcId="{AF8BF217-C75C-4F66-BAE4-B02C02C31583}" destId="{7E8C1FB5-5C1A-4671-96E5-A46A885F9EA5}" srcOrd="0" destOrd="0" presId="urn:microsoft.com/office/officeart/2005/8/layout/hList1"/>
    <dgm:cxn modelId="{933140AB-F965-41F9-AF25-96F18C95A2C7}" type="presParOf" srcId="{7E8C1FB5-5C1A-4671-96E5-A46A885F9EA5}" destId="{9019E0E3-9E82-4AE7-BC8C-FAA7A8F805CE}" srcOrd="0" destOrd="0" presId="urn:microsoft.com/office/officeart/2005/8/layout/hList1"/>
    <dgm:cxn modelId="{4B0ACBCB-C82C-4C13-828D-AA08655F8A46}" type="presParOf" srcId="{7E8C1FB5-5C1A-4671-96E5-A46A885F9EA5}" destId="{703882F2-193D-4900-828C-D60C2AAFB2F2}" srcOrd="1" destOrd="0" presId="urn:microsoft.com/office/officeart/2005/8/layout/hList1"/>
    <dgm:cxn modelId="{B9A3A29F-745C-4EAC-A2D3-3830AF45221C}" type="presParOf" srcId="{AF8BF217-C75C-4F66-BAE4-B02C02C31583}" destId="{EF417415-775A-4D37-87F4-57DC489B6B58}" srcOrd="1" destOrd="0" presId="urn:microsoft.com/office/officeart/2005/8/layout/hList1"/>
    <dgm:cxn modelId="{3E088F44-7868-4428-B7DF-4E8B60B4FB14}" type="presParOf" srcId="{AF8BF217-C75C-4F66-BAE4-B02C02C31583}" destId="{2F02C6A6-4676-4A31-9A4C-4839DBBD8C66}" srcOrd="2" destOrd="0" presId="urn:microsoft.com/office/officeart/2005/8/layout/hList1"/>
    <dgm:cxn modelId="{EF6F8E0B-1168-49CD-84FB-2E1D07888101}" type="presParOf" srcId="{2F02C6A6-4676-4A31-9A4C-4839DBBD8C66}" destId="{F7CE4351-9921-4CF6-B495-C35A9A3C5EF2}" srcOrd="0" destOrd="0" presId="urn:microsoft.com/office/officeart/2005/8/layout/hList1"/>
    <dgm:cxn modelId="{F53DAFBF-CB64-4E2B-AB98-850E4A9F35A7}" type="presParOf" srcId="{2F02C6A6-4676-4A31-9A4C-4839DBBD8C66}" destId="{C44E0C3E-C999-4362-9E20-0D639D703DB3}" srcOrd="1" destOrd="0" presId="urn:microsoft.com/office/officeart/2005/8/layout/hList1"/>
    <dgm:cxn modelId="{C3A8FAB0-4740-4BD3-BF88-0169F16B6BA2}" type="presParOf" srcId="{AF8BF217-C75C-4F66-BAE4-B02C02C31583}" destId="{D8394FF6-732C-42F3-BA9D-837E5B533379}" srcOrd="3" destOrd="0" presId="urn:microsoft.com/office/officeart/2005/8/layout/hList1"/>
    <dgm:cxn modelId="{6F416887-94D1-419C-9C81-25FB58AA7755}" type="presParOf" srcId="{AF8BF217-C75C-4F66-BAE4-B02C02C31583}" destId="{108EEDF1-ED0F-4EA0-90A5-078D0FA7FFAE}" srcOrd="4" destOrd="0" presId="urn:microsoft.com/office/officeart/2005/8/layout/hList1"/>
    <dgm:cxn modelId="{95D2297A-5A47-4EA6-B7E9-0688305B0438}" type="presParOf" srcId="{108EEDF1-ED0F-4EA0-90A5-078D0FA7FFAE}" destId="{F87B40F5-4F5D-4E18-ADDC-DB100E21CC0D}" srcOrd="0" destOrd="0" presId="urn:microsoft.com/office/officeart/2005/8/layout/hList1"/>
    <dgm:cxn modelId="{4A5EABAF-1ED6-4F25-A743-FED32BF489A7}" type="presParOf" srcId="{108EEDF1-ED0F-4EA0-90A5-078D0FA7FFAE}" destId="{9E2A3FC1-54DE-4546-8575-14F503E69B6A}"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370860-9BE0-48D5-AF79-027673BC1268}" type="doc">
      <dgm:prSet loTypeId="urn:microsoft.com/office/officeart/2005/8/layout/list1" loCatId="list" qsTypeId="urn:microsoft.com/office/officeart/2005/8/quickstyle/simple1" qsCatId="simple" csTypeId="urn:microsoft.com/office/officeart/2005/8/colors/colorful1#3" csCatId="colorful" phldr="1"/>
      <dgm:spPr/>
      <dgm:t>
        <a:bodyPr/>
        <a:lstStyle/>
        <a:p>
          <a:endParaRPr lang="id-ID"/>
        </a:p>
      </dgm:t>
    </dgm:pt>
    <dgm:pt modelId="{7D99F08C-0C73-4A15-A6F8-76F4E5C5334F}">
      <dgm:prSet phldrT="[Text]" custT="1"/>
      <dgm:spPr>
        <a:xfrm>
          <a:off x="396240" y="45593"/>
          <a:ext cx="5547360" cy="324720"/>
        </a:xfrm>
        <a:prstGeom prst="round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Bef>
              <a:spcPts val="0"/>
            </a:spcBef>
            <a:spcAft>
              <a:spcPts val="0"/>
            </a:spcAft>
            <a:buNone/>
          </a:pPr>
          <a:r>
            <a:rPr lang="en-US" sz="1800" b="1" dirty="0">
              <a:solidFill>
                <a:sysClr val="window" lastClr="FFFFFF"/>
              </a:solidFill>
              <a:latin typeface="Calibri"/>
              <a:ea typeface="+mn-ea"/>
              <a:cs typeface="+mn-cs"/>
            </a:rPr>
            <a:t>PSAK </a:t>
          </a:r>
          <a:r>
            <a:rPr lang="en-US" sz="1800" b="1" dirty="0" err="1">
              <a:solidFill>
                <a:sysClr val="window" lastClr="FFFFFF"/>
              </a:solidFill>
              <a:latin typeface="Calibri"/>
              <a:ea typeface="+mn-ea"/>
              <a:cs typeface="+mn-cs"/>
            </a:rPr>
            <a:t>Baru</a:t>
          </a:r>
          <a:endParaRPr lang="id-ID" sz="1800" b="1" dirty="0">
            <a:solidFill>
              <a:sysClr val="window" lastClr="FFFFFF"/>
            </a:solidFill>
            <a:latin typeface="Calibri"/>
            <a:ea typeface="+mn-ea"/>
            <a:cs typeface="+mn-cs"/>
          </a:endParaRPr>
        </a:p>
      </dgm:t>
    </dgm:pt>
    <dgm:pt modelId="{1DDC35F5-82F7-487E-B026-DDD9C0C5D5AF}" type="parTrans" cxnId="{05863D1A-D5CA-4A05-A3E9-F9DCE46E9433}">
      <dgm:prSet/>
      <dgm:spPr/>
      <dgm:t>
        <a:bodyPr/>
        <a:lstStyle/>
        <a:p>
          <a:pPr>
            <a:spcBef>
              <a:spcPts val="0"/>
            </a:spcBef>
            <a:spcAft>
              <a:spcPts val="0"/>
            </a:spcAft>
          </a:pPr>
          <a:endParaRPr lang="id-ID" sz="1600"/>
        </a:p>
      </dgm:t>
    </dgm:pt>
    <dgm:pt modelId="{3451CFA3-5216-4397-BCFF-A0E479F0E94B}" type="sibTrans" cxnId="{05863D1A-D5CA-4A05-A3E9-F9DCE46E9433}">
      <dgm:prSet/>
      <dgm:spPr/>
      <dgm:t>
        <a:bodyPr/>
        <a:lstStyle/>
        <a:p>
          <a:pPr>
            <a:spcBef>
              <a:spcPts val="0"/>
            </a:spcBef>
            <a:spcAft>
              <a:spcPts val="0"/>
            </a:spcAft>
          </a:pPr>
          <a:endParaRPr lang="id-ID" sz="1600"/>
        </a:p>
      </dgm:t>
    </dgm:pt>
    <dgm:pt modelId="{23E6E9D5-BC67-4089-A42B-519596B48F77}">
      <dgm:prSet custT="1"/>
      <dgm:spPr>
        <a:xfrm>
          <a:off x="0" y="207953"/>
          <a:ext cx="7924800" cy="1489950"/>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spcBef>
              <a:spcPts val="0"/>
            </a:spcBef>
            <a:spcAft>
              <a:spcPts val="0"/>
            </a:spcAft>
            <a:buChar char="•"/>
          </a:pPr>
          <a:r>
            <a:rPr lang="sv-SE" sz="1600" dirty="0">
              <a:solidFill>
                <a:sysClr val="windowText" lastClr="000000">
                  <a:hueOff val="0"/>
                  <a:satOff val="0"/>
                  <a:lumOff val="0"/>
                  <a:alphaOff val="0"/>
                </a:sysClr>
              </a:solidFill>
              <a:latin typeface="Calibri"/>
              <a:ea typeface="+mn-ea"/>
              <a:cs typeface="+mn-cs"/>
            </a:rPr>
            <a:t>PSAK yang terkait dengan pengaturan baru misal PSAK 69, PSAK 70</a:t>
          </a:r>
          <a:endParaRPr lang="id-ID" sz="1600" dirty="0">
            <a:solidFill>
              <a:sysClr val="windowText" lastClr="000000">
                <a:hueOff val="0"/>
                <a:satOff val="0"/>
                <a:lumOff val="0"/>
                <a:alphaOff val="0"/>
              </a:sysClr>
            </a:solidFill>
            <a:latin typeface="Calibri"/>
            <a:ea typeface="+mn-ea"/>
            <a:cs typeface="+mn-cs"/>
          </a:endParaRPr>
        </a:p>
      </dgm:t>
    </dgm:pt>
    <dgm:pt modelId="{2A36662E-7614-4E95-88D2-D6D2E1977BA1}" type="parTrans" cxnId="{3898F902-73E9-4EBA-B3BE-FCA8ADB604FD}">
      <dgm:prSet/>
      <dgm:spPr/>
      <dgm:t>
        <a:bodyPr/>
        <a:lstStyle/>
        <a:p>
          <a:pPr>
            <a:spcBef>
              <a:spcPts val="0"/>
            </a:spcBef>
            <a:spcAft>
              <a:spcPts val="0"/>
            </a:spcAft>
          </a:pPr>
          <a:endParaRPr lang="id-ID" sz="1600"/>
        </a:p>
      </dgm:t>
    </dgm:pt>
    <dgm:pt modelId="{21F40DC9-C442-46A0-AF63-5FE81A63038B}" type="sibTrans" cxnId="{3898F902-73E9-4EBA-B3BE-FCA8ADB604FD}">
      <dgm:prSet/>
      <dgm:spPr/>
      <dgm:t>
        <a:bodyPr/>
        <a:lstStyle/>
        <a:p>
          <a:pPr>
            <a:spcBef>
              <a:spcPts val="0"/>
            </a:spcBef>
            <a:spcAft>
              <a:spcPts val="0"/>
            </a:spcAft>
          </a:pPr>
          <a:endParaRPr lang="id-ID" sz="1600"/>
        </a:p>
      </dgm:t>
    </dgm:pt>
    <dgm:pt modelId="{35FAAED4-671D-4BEA-80CA-472029054A3C}">
      <dgm:prSet custT="1"/>
      <dgm:spPr>
        <a:xfrm>
          <a:off x="396240" y="1757303"/>
          <a:ext cx="5547360" cy="324720"/>
        </a:xfrm>
        <a:prstGeom prst="roundRect">
          <a:avLst/>
        </a:prstGeom>
        <a:solidFill>
          <a:srgbClr val="990099"/>
        </a:solidFill>
        <a:ln w="25400" cap="flat" cmpd="sng" algn="ctr">
          <a:solidFill>
            <a:sysClr val="window" lastClr="FFFFFF">
              <a:hueOff val="0"/>
              <a:satOff val="0"/>
              <a:lumOff val="0"/>
              <a:alphaOff val="0"/>
            </a:sysClr>
          </a:solidFill>
          <a:prstDash val="solid"/>
        </a:ln>
        <a:effectLst/>
      </dgm:spPr>
      <dgm:t>
        <a:bodyPr/>
        <a:lstStyle/>
        <a:p>
          <a:pPr>
            <a:spcBef>
              <a:spcPts val="0"/>
            </a:spcBef>
            <a:spcAft>
              <a:spcPts val="0"/>
            </a:spcAft>
            <a:buNone/>
          </a:pPr>
          <a:r>
            <a:rPr lang="en-US" sz="1800" b="1" dirty="0">
              <a:solidFill>
                <a:sysClr val="window" lastClr="FFFFFF"/>
              </a:solidFill>
              <a:latin typeface="Calibri"/>
              <a:ea typeface="+mn-ea"/>
              <a:cs typeface="+mn-cs"/>
            </a:rPr>
            <a:t>PSAK </a:t>
          </a:r>
          <a:r>
            <a:rPr lang="en-US" sz="1800" b="1" dirty="0" err="1">
              <a:solidFill>
                <a:sysClr val="window" lastClr="FFFFFF"/>
              </a:solidFill>
              <a:latin typeface="Calibri"/>
              <a:ea typeface="+mn-ea"/>
              <a:cs typeface="+mn-cs"/>
            </a:rPr>
            <a:t>Revisi</a:t>
          </a:r>
          <a:endParaRPr lang="id-ID" sz="1800" b="1" dirty="0">
            <a:solidFill>
              <a:sysClr val="window" lastClr="FFFFFF"/>
            </a:solidFill>
            <a:latin typeface="Calibri"/>
            <a:ea typeface="+mn-ea"/>
            <a:cs typeface="+mn-cs"/>
          </a:endParaRPr>
        </a:p>
      </dgm:t>
    </dgm:pt>
    <dgm:pt modelId="{6013322C-0663-4038-B130-D07389739663}" type="parTrans" cxnId="{F9928ED0-B3AA-4D64-A836-4B28C4809C8F}">
      <dgm:prSet/>
      <dgm:spPr/>
      <dgm:t>
        <a:bodyPr/>
        <a:lstStyle/>
        <a:p>
          <a:pPr>
            <a:spcBef>
              <a:spcPts val="0"/>
            </a:spcBef>
            <a:spcAft>
              <a:spcPts val="0"/>
            </a:spcAft>
          </a:pPr>
          <a:endParaRPr lang="id-ID" sz="1600"/>
        </a:p>
      </dgm:t>
    </dgm:pt>
    <dgm:pt modelId="{72A1677F-B467-410A-9E2E-4576C6CCFBF0}" type="sibTrans" cxnId="{F9928ED0-B3AA-4D64-A836-4B28C4809C8F}">
      <dgm:prSet/>
      <dgm:spPr/>
      <dgm:t>
        <a:bodyPr/>
        <a:lstStyle/>
        <a:p>
          <a:pPr>
            <a:spcBef>
              <a:spcPts val="0"/>
            </a:spcBef>
            <a:spcAft>
              <a:spcPts val="0"/>
            </a:spcAft>
          </a:pPr>
          <a:endParaRPr lang="id-ID" sz="1600"/>
        </a:p>
      </dgm:t>
    </dgm:pt>
    <dgm:pt modelId="{6E46D366-B1D4-43BD-A593-21E5CEF47184}">
      <dgm:prSet custT="1"/>
      <dgm:spPr>
        <a:xfrm>
          <a:off x="0" y="1836129"/>
          <a:ext cx="7924800" cy="1022175"/>
        </a:xfr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spcBef>
              <a:spcPts val="0"/>
            </a:spcBef>
            <a:spcAft>
              <a:spcPts val="0"/>
            </a:spcAft>
            <a:buChar char="•"/>
          </a:pPr>
          <a:r>
            <a:rPr lang="en-US" sz="1600" dirty="0" err="1">
              <a:solidFill>
                <a:sysClr val="windowText" lastClr="000000">
                  <a:hueOff val="0"/>
                  <a:satOff val="0"/>
                  <a:lumOff val="0"/>
                  <a:alphaOff val="0"/>
                </a:sysClr>
              </a:solidFill>
              <a:latin typeface="Calibri"/>
              <a:ea typeface="+mn-ea"/>
              <a:cs typeface="+mn-cs"/>
            </a:rPr>
            <a:t>Perubahan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pengaturan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atau</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klarifikasi</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pengaturan</a:t>
          </a:r>
          <a:endParaRPr lang="id-ID" sz="1600" dirty="0">
            <a:solidFill>
              <a:sysClr val="windowText" lastClr="000000">
                <a:hueOff val="0"/>
                <a:satOff val="0"/>
                <a:lumOff val="0"/>
                <a:alphaOff val="0"/>
              </a:sysClr>
            </a:solidFill>
            <a:latin typeface="Calibri"/>
            <a:ea typeface="+mn-ea"/>
            <a:cs typeface="+mn-cs"/>
          </a:endParaRPr>
        </a:p>
      </dgm:t>
    </dgm:pt>
    <dgm:pt modelId="{5BFAA172-ECC5-4393-A120-CFE38867391D}" type="parTrans" cxnId="{DB37A139-2D27-4016-92EA-7E7C73C0B9FA}">
      <dgm:prSet/>
      <dgm:spPr/>
      <dgm:t>
        <a:bodyPr/>
        <a:lstStyle/>
        <a:p>
          <a:pPr>
            <a:spcBef>
              <a:spcPts val="0"/>
            </a:spcBef>
            <a:spcAft>
              <a:spcPts val="0"/>
            </a:spcAft>
          </a:pPr>
          <a:endParaRPr lang="id-ID" sz="1600"/>
        </a:p>
      </dgm:t>
    </dgm:pt>
    <dgm:pt modelId="{B2DD5BF6-50AF-48DE-BDD9-2096AEFAA522}" type="sibTrans" cxnId="{DB37A139-2D27-4016-92EA-7E7C73C0B9FA}">
      <dgm:prSet/>
      <dgm:spPr/>
      <dgm:t>
        <a:bodyPr/>
        <a:lstStyle/>
        <a:p>
          <a:pPr>
            <a:spcBef>
              <a:spcPts val="0"/>
            </a:spcBef>
            <a:spcAft>
              <a:spcPts val="0"/>
            </a:spcAft>
          </a:pPr>
          <a:endParaRPr lang="id-ID" sz="1600"/>
        </a:p>
      </dgm:t>
    </dgm:pt>
    <dgm:pt modelId="{5926CB5A-711B-4091-9E6A-6225675D02CA}">
      <dgm:prSet custT="1"/>
      <dgm:spPr>
        <a:xfrm>
          <a:off x="0" y="207953"/>
          <a:ext cx="7924800" cy="1489950"/>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gm:spPr>
      <dgm:t>
        <a:bodyPr/>
        <a:lstStyle/>
        <a:p>
          <a:pPr>
            <a:spcBef>
              <a:spcPts val="0"/>
            </a:spcBef>
            <a:spcAft>
              <a:spcPts val="0"/>
            </a:spcAft>
            <a:buChar char="•"/>
          </a:pPr>
          <a:r>
            <a:rPr lang="en-US" sz="1600" dirty="0">
              <a:solidFill>
                <a:sysClr val="windowText" lastClr="000000">
                  <a:hueOff val="0"/>
                  <a:satOff val="0"/>
                  <a:lumOff val="0"/>
                  <a:alphaOff val="0"/>
                </a:sysClr>
              </a:solidFill>
              <a:latin typeface="Calibri"/>
              <a:ea typeface="+mn-ea"/>
              <a:cs typeface="+mn-cs"/>
            </a:rPr>
            <a:t>PSAK yang </a:t>
          </a:r>
          <a:r>
            <a:rPr lang="en-US" sz="1600" dirty="0" err="1">
              <a:solidFill>
                <a:sysClr val="windowText" lastClr="000000">
                  <a:hueOff val="0"/>
                  <a:satOff val="0"/>
                  <a:lumOff val="0"/>
                  <a:alphaOff val="0"/>
                </a:sysClr>
              </a:solidFill>
              <a:latin typeface="Calibri"/>
              <a:ea typeface="+mn-ea"/>
              <a:cs typeface="+mn-cs"/>
            </a:rPr>
            <a:t>merubah</a:t>
          </a:r>
          <a:r>
            <a:rPr lang="en-US" sz="1600" dirty="0">
              <a:solidFill>
                <a:sysClr val="windowText" lastClr="000000">
                  <a:hueOff val="0"/>
                  <a:satOff val="0"/>
                  <a:lumOff val="0"/>
                  <a:alphaOff val="0"/>
                </a:sysClr>
              </a:solidFill>
              <a:latin typeface="Calibri"/>
              <a:ea typeface="+mn-ea"/>
              <a:cs typeface="+mn-cs"/>
            </a:rPr>
            <a:t> pengaturan lama </a:t>
          </a:r>
          <a:r>
            <a:rPr lang="en-US" sz="1600" dirty="0" err="1">
              <a:solidFill>
                <a:sysClr val="windowText" lastClr="000000">
                  <a:hueOff val="0"/>
                  <a:satOff val="0"/>
                  <a:lumOff val="0"/>
                  <a:alphaOff val="0"/>
                </a:sysClr>
              </a:solidFill>
              <a:latin typeface="Calibri"/>
              <a:ea typeface="+mn-ea"/>
              <a:cs typeface="+mn-cs"/>
            </a:rPr>
            <a:t>namun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berbeda</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sangat</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substansial</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misal</a:t>
          </a:r>
          <a:r>
            <a:rPr lang="en-US" sz="1600" dirty="0">
              <a:solidFill>
                <a:sysClr val="windowText" lastClr="000000">
                  <a:hueOff val="0"/>
                  <a:satOff val="0"/>
                  <a:lumOff val="0"/>
                  <a:alphaOff val="0"/>
                </a:sysClr>
              </a:solidFill>
              <a:latin typeface="Calibri"/>
              <a:ea typeface="+mn-ea"/>
              <a:cs typeface="+mn-cs"/>
            </a:rPr>
            <a:t> PSAK 72 </a:t>
          </a:r>
          <a:r>
            <a:rPr lang="en-US" sz="1600" dirty="0" err="1">
              <a:solidFill>
                <a:sysClr val="windowText" lastClr="000000">
                  <a:hueOff val="0"/>
                  <a:satOff val="0"/>
                  <a:lumOff val="0"/>
                  <a:alphaOff val="0"/>
                </a:sysClr>
              </a:solidFill>
              <a:latin typeface="Calibri"/>
              <a:ea typeface="+mn-ea"/>
              <a:cs typeface="+mn-cs"/>
            </a:rPr>
            <a:t>Pendapatan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dari</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Kontrak</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Pelanggan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menggantikan</a:t>
          </a:r>
          <a:r>
            <a:rPr lang="en-US" sz="1600" dirty="0">
              <a:solidFill>
                <a:sysClr val="windowText" lastClr="000000">
                  <a:hueOff val="0"/>
                  <a:satOff val="0"/>
                  <a:lumOff val="0"/>
                  <a:alphaOff val="0"/>
                </a:sysClr>
              </a:solidFill>
              <a:latin typeface="Calibri"/>
              <a:ea typeface="+mn-ea"/>
              <a:cs typeface="+mn-cs"/>
            </a:rPr>
            <a:t> PSAK 23 </a:t>
          </a:r>
          <a:r>
            <a:rPr lang="en-US" sz="1600" dirty="0" err="1">
              <a:solidFill>
                <a:sysClr val="windowText" lastClr="000000">
                  <a:hueOff val="0"/>
                  <a:satOff val="0"/>
                  <a:lumOff val="0"/>
                  <a:alphaOff val="0"/>
                </a:sysClr>
              </a:solidFill>
              <a:latin typeface="Calibri"/>
              <a:ea typeface="+mn-ea"/>
              <a:cs typeface="+mn-cs"/>
            </a:rPr>
            <a:t>Pendapatan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Sewa</a:t>
          </a:r>
          <a:r>
            <a:rPr lang="en-US" sz="1600" dirty="0">
              <a:solidFill>
                <a:sysClr val="windowText" lastClr="000000">
                  <a:hueOff val="0"/>
                  <a:satOff val="0"/>
                  <a:lumOff val="0"/>
                  <a:alphaOff val="0"/>
                </a:sysClr>
              </a:solidFill>
              <a:latin typeface="Calibri"/>
              <a:ea typeface="+mn-ea"/>
              <a:cs typeface="+mn-cs"/>
            </a:rPr>
            <a:t> dan PSAK 73 </a:t>
          </a:r>
          <a:r>
            <a:rPr lang="en-US" sz="1600" dirty="0" err="1">
              <a:solidFill>
                <a:sysClr val="windowText" lastClr="000000">
                  <a:hueOff val="0"/>
                  <a:satOff val="0"/>
                  <a:lumOff val="0"/>
                  <a:alphaOff val="0"/>
                </a:sysClr>
              </a:solidFill>
              <a:latin typeface="Calibri"/>
              <a:ea typeface="+mn-ea"/>
              <a:cs typeface="+mn-cs"/>
            </a:rPr>
            <a:t>Sewa</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menggantikan</a:t>
          </a:r>
          <a:r>
            <a:rPr lang="en-US" sz="1600" dirty="0">
              <a:solidFill>
                <a:sysClr val="windowText" lastClr="000000">
                  <a:hueOff val="0"/>
                  <a:satOff val="0"/>
                  <a:lumOff val="0"/>
                  <a:alphaOff val="0"/>
                </a:sysClr>
              </a:solidFill>
              <a:latin typeface="Calibri"/>
              <a:ea typeface="+mn-ea"/>
              <a:cs typeface="+mn-cs"/>
            </a:rPr>
            <a:t> PSAK 30 </a:t>
          </a:r>
          <a:r>
            <a:rPr lang="en-US" sz="1600" dirty="0" err="1">
              <a:solidFill>
                <a:sysClr val="windowText" lastClr="000000">
                  <a:hueOff val="0"/>
                  <a:satOff val="0"/>
                  <a:lumOff val="0"/>
                  <a:alphaOff val="0"/>
                </a:sysClr>
              </a:solidFill>
              <a:latin typeface="Calibri"/>
              <a:ea typeface="+mn-ea"/>
              <a:cs typeface="+mn-cs"/>
            </a:rPr>
            <a:t>Sewa</a:t>
          </a:r>
          <a:endParaRPr lang="id-ID" sz="1600" dirty="0">
            <a:solidFill>
              <a:sysClr val="windowText" lastClr="000000">
                <a:hueOff val="0"/>
                <a:satOff val="0"/>
                <a:lumOff val="0"/>
                <a:alphaOff val="0"/>
              </a:sysClr>
            </a:solidFill>
            <a:latin typeface="Calibri"/>
            <a:ea typeface="+mn-ea"/>
            <a:cs typeface="+mn-cs"/>
          </a:endParaRPr>
        </a:p>
      </dgm:t>
    </dgm:pt>
    <dgm:pt modelId="{A085CF30-A4B3-4998-996A-BD2F14B5DAF1}" type="parTrans" cxnId="{5C442430-D7A5-4C86-BEE3-9F8126568BAD}">
      <dgm:prSet/>
      <dgm:spPr/>
      <dgm:t>
        <a:bodyPr/>
        <a:lstStyle/>
        <a:p>
          <a:pPr>
            <a:spcBef>
              <a:spcPts val="0"/>
            </a:spcBef>
            <a:spcAft>
              <a:spcPts val="0"/>
            </a:spcAft>
          </a:pPr>
          <a:endParaRPr lang="en-US" sz="1600"/>
        </a:p>
      </dgm:t>
    </dgm:pt>
    <dgm:pt modelId="{B77B8BF9-51FF-4A69-88A1-D8E4F88C1782}" type="sibTrans" cxnId="{5C442430-D7A5-4C86-BEE3-9F8126568BAD}">
      <dgm:prSet/>
      <dgm:spPr/>
      <dgm:t>
        <a:bodyPr/>
        <a:lstStyle/>
        <a:p>
          <a:pPr>
            <a:spcBef>
              <a:spcPts val="0"/>
            </a:spcBef>
            <a:spcAft>
              <a:spcPts val="0"/>
            </a:spcAft>
          </a:pPr>
          <a:endParaRPr lang="en-US" sz="1600"/>
        </a:p>
      </dgm:t>
    </dgm:pt>
    <dgm:pt modelId="{00505472-2936-4F53-9161-2F9E39CA7A53}">
      <dgm:prSet custT="1"/>
      <dgm:spPr>
        <a:xfrm>
          <a:off x="396240" y="4019948"/>
          <a:ext cx="5547360" cy="335818"/>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Bef>
              <a:spcPts val="0"/>
            </a:spcBef>
            <a:spcAft>
              <a:spcPts val="0"/>
            </a:spcAft>
            <a:buNone/>
          </a:pPr>
          <a:r>
            <a:rPr lang="en-US" sz="1800" b="1" dirty="0">
              <a:solidFill>
                <a:sysClr val="window" lastClr="FFFFFF"/>
              </a:solidFill>
              <a:latin typeface="Calibri"/>
              <a:ea typeface="+mn-ea"/>
              <a:cs typeface="+mn-cs"/>
            </a:rPr>
            <a:t>PSAK </a:t>
          </a:r>
          <a:r>
            <a:rPr lang="en-US" sz="1800" b="1" dirty="0" err="1">
              <a:solidFill>
                <a:sysClr val="window" lastClr="FFFFFF"/>
              </a:solidFill>
              <a:latin typeface="Calibri"/>
              <a:ea typeface="+mn-ea"/>
              <a:cs typeface="+mn-cs"/>
            </a:rPr>
            <a:t>Penyesuaian</a:t>
          </a:r>
          <a:endParaRPr lang="id-ID" sz="1800" b="1" dirty="0">
            <a:solidFill>
              <a:sysClr val="window" lastClr="FFFFFF"/>
            </a:solidFill>
            <a:latin typeface="Calibri"/>
            <a:ea typeface="+mn-ea"/>
            <a:cs typeface="+mn-cs"/>
          </a:endParaRPr>
        </a:p>
      </dgm:t>
    </dgm:pt>
    <dgm:pt modelId="{BAF1A3C9-B97E-4EF9-8BE1-4EDC441D4570}" type="parTrans" cxnId="{E3CF39C2-5D9D-4CCE-B6BF-8C45161605B8}">
      <dgm:prSet/>
      <dgm:spPr/>
      <dgm:t>
        <a:bodyPr/>
        <a:lstStyle/>
        <a:p>
          <a:pPr>
            <a:spcBef>
              <a:spcPts val="0"/>
            </a:spcBef>
            <a:spcAft>
              <a:spcPts val="0"/>
            </a:spcAft>
          </a:pPr>
          <a:endParaRPr lang="en-US" sz="1600"/>
        </a:p>
      </dgm:t>
    </dgm:pt>
    <dgm:pt modelId="{F0F673EF-4364-4F84-80D9-61AAE25A0AD5}" type="sibTrans" cxnId="{E3CF39C2-5D9D-4CCE-B6BF-8C45161605B8}">
      <dgm:prSet/>
      <dgm:spPr/>
      <dgm:t>
        <a:bodyPr/>
        <a:lstStyle/>
        <a:p>
          <a:pPr>
            <a:spcBef>
              <a:spcPts val="0"/>
            </a:spcBef>
            <a:spcAft>
              <a:spcPts val="0"/>
            </a:spcAft>
          </a:pPr>
          <a:endParaRPr lang="en-US" sz="1600"/>
        </a:p>
      </dgm:t>
    </dgm:pt>
    <dgm:pt modelId="{47EA3FB8-973A-465E-801D-4AA475D85E69}">
      <dgm:prSet custT="1"/>
      <dgm:spPr>
        <a:xfrm>
          <a:off x="0" y="4193406"/>
          <a:ext cx="7924800" cy="1247400"/>
        </a:xfrm>
        <a:prstGeom prst="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spcBef>
              <a:spcPts val="0"/>
            </a:spcBef>
            <a:spcAft>
              <a:spcPts val="0"/>
            </a:spcAft>
            <a:buChar char="•"/>
          </a:pPr>
          <a:r>
            <a:rPr lang="en-US" sz="1600" dirty="0" err="1">
              <a:solidFill>
                <a:sysClr val="windowText" lastClr="000000">
                  <a:hueOff val="0"/>
                  <a:satOff val="0"/>
                  <a:lumOff val="0"/>
                  <a:alphaOff val="0"/>
                </a:sysClr>
              </a:solidFill>
              <a:latin typeface="Calibri"/>
              <a:ea typeface="+mn-ea"/>
              <a:cs typeface="+mn-cs"/>
            </a:rPr>
            <a:t>Dampak</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dari</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perubahan</a:t>
          </a:r>
          <a:r>
            <a:rPr lang="en-US" sz="1600" dirty="0">
              <a:solidFill>
                <a:sysClr val="windowText" lastClr="000000">
                  <a:hueOff val="0"/>
                  <a:satOff val="0"/>
                  <a:lumOff val="0"/>
                  <a:alphaOff val="0"/>
                </a:sysClr>
              </a:solidFill>
              <a:latin typeface="Calibri"/>
              <a:ea typeface="+mn-ea"/>
              <a:cs typeface="+mn-cs"/>
            </a:rPr>
            <a:t> PSAK lain 	</a:t>
          </a:r>
          <a:endParaRPr lang="id-ID" sz="1600" dirty="0">
            <a:solidFill>
              <a:sysClr val="windowText" lastClr="000000">
                <a:hueOff val="0"/>
                <a:satOff val="0"/>
                <a:lumOff val="0"/>
                <a:alphaOff val="0"/>
              </a:sysClr>
            </a:solidFill>
            <a:latin typeface="Calibri"/>
            <a:ea typeface="+mn-ea"/>
            <a:cs typeface="+mn-cs"/>
          </a:endParaRPr>
        </a:p>
      </dgm:t>
    </dgm:pt>
    <dgm:pt modelId="{6E680209-CDD9-4F90-AB2E-35C06F89B323}" type="parTrans" cxnId="{C9BB31EA-8A07-4DF4-B5C6-92CD5527C332}">
      <dgm:prSet/>
      <dgm:spPr/>
      <dgm:t>
        <a:bodyPr/>
        <a:lstStyle/>
        <a:p>
          <a:pPr>
            <a:spcBef>
              <a:spcPts val="0"/>
            </a:spcBef>
            <a:spcAft>
              <a:spcPts val="0"/>
            </a:spcAft>
          </a:pPr>
          <a:endParaRPr lang="en-US" sz="1600"/>
        </a:p>
      </dgm:t>
    </dgm:pt>
    <dgm:pt modelId="{C079D170-FABF-4E8D-B520-47BFE0F6D4CE}" type="sibTrans" cxnId="{C9BB31EA-8A07-4DF4-B5C6-92CD5527C332}">
      <dgm:prSet/>
      <dgm:spPr/>
      <dgm:t>
        <a:bodyPr/>
        <a:lstStyle/>
        <a:p>
          <a:pPr>
            <a:spcBef>
              <a:spcPts val="0"/>
            </a:spcBef>
            <a:spcAft>
              <a:spcPts val="0"/>
            </a:spcAft>
          </a:pPr>
          <a:endParaRPr lang="en-US" sz="1600"/>
        </a:p>
      </dgm:t>
    </dgm:pt>
    <dgm:pt modelId="{2C51518D-4AA5-4CB6-AECC-C8F0DA7A0089}">
      <dgm:prSet custT="1"/>
      <dgm:spPr>
        <a:xfrm>
          <a:off x="0" y="4193406"/>
          <a:ext cx="7924800" cy="1247400"/>
        </a:xfrm>
        <a:prstGeom prst="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gm:spPr>
      <dgm:t>
        <a:bodyPr/>
        <a:lstStyle/>
        <a:p>
          <a:pPr>
            <a:spcBef>
              <a:spcPts val="0"/>
            </a:spcBef>
            <a:spcAft>
              <a:spcPts val="0"/>
            </a:spcAft>
            <a:buChar char="•"/>
          </a:pPr>
          <a:r>
            <a:rPr lang="en-US" sz="1600" dirty="0" err="1">
              <a:solidFill>
                <a:sysClr val="windowText" lastClr="000000">
                  <a:hueOff val="0"/>
                  <a:satOff val="0"/>
                  <a:lumOff val="0"/>
                  <a:alphaOff val="0"/>
                </a:sysClr>
              </a:solidFill>
              <a:latin typeface="Calibri"/>
              <a:ea typeface="+mn-ea"/>
              <a:cs typeface="+mn-cs"/>
            </a:rPr>
            <a:t>Merupakan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kumpulan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amandemen</a:t>
          </a:r>
          <a:r>
            <a:rPr lang="en-US" sz="1600" dirty="0">
              <a:solidFill>
                <a:sysClr val="windowText" lastClr="000000">
                  <a:hueOff val="0"/>
                  <a:satOff val="0"/>
                  <a:lumOff val="0"/>
                  <a:alphaOff val="0"/>
                </a:sysClr>
              </a:solidFill>
              <a:latin typeface="Calibri"/>
              <a:ea typeface="+mn-ea"/>
              <a:cs typeface="+mn-cs"/>
            </a:rPr>
            <a:t> dengan </a:t>
          </a:r>
          <a:r>
            <a:rPr lang="en-US" sz="1600" dirty="0" err="1">
              <a:solidFill>
                <a:sysClr val="windowText" lastClr="000000">
                  <a:hueOff val="0"/>
                  <a:satOff val="0"/>
                  <a:lumOff val="0"/>
                  <a:alphaOff val="0"/>
                </a:sysClr>
              </a:solidFill>
              <a:latin typeface="Calibri"/>
              <a:ea typeface="+mn-ea"/>
              <a:cs typeface="+mn-cs"/>
            </a:rPr>
            <a:t>ruang</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lingkup</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sempit</a:t>
          </a:r>
          <a:r>
            <a:rPr lang="en-US" sz="1600" dirty="0">
              <a:solidFill>
                <a:sysClr val="windowText" lastClr="000000">
                  <a:hueOff val="0"/>
                  <a:satOff val="0"/>
                  <a:lumOff val="0"/>
                  <a:alphaOff val="0"/>
                </a:sysClr>
              </a:solidFill>
              <a:latin typeface="Calibri"/>
              <a:ea typeface="+mn-ea"/>
              <a:cs typeface="+mn-cs"/>
            </a:rPr>
            <a:t> (</a:t>
          </a:r>
          <a:r>
            <a:rPr lang="en-US" sz="1600" i="1" dirty="0">
              <a:solidFill>
                <a:sysClr val="windowText" lastClr="000000">
                  <a:hueOff val="0"/>
                  <a:satOff val="0"/>
                  <a:lumOff val="0"/>
                  <a:alphaOff val="0"/>
                </a:sysClr>
              </a:solidFill>
              <a:latin typeface="Calibri"/>
              <a:ea typeface="+mn-ea"/>
              <a:cs typeface="+mn-cs"/>
            </a:rPr>
            <a:t>narrow-scope</a:t>
          </a:r>
          <a:r>
            <a:rPr lang="en-US" sz="1600" dirty="0">
              <a:solidFill>
                <a:sysClr val="windowText" lastClr="000000">
                  <a:hueOff val="0"/>
                  <a:satOff val="0"/>
                  <a:lumOff val="0"/>
                  <a:alphaOff val="0"/>
                </a:sysClr>
              </a:solidFill>
              <a:latin typeface="Calibri"/>
              <a:ea typeface="+mn-ea"/>
              <a:cs typeface="+mn-cs"/>
            </a:rPr>
            <a:t>) yang </a:t>
          </a:r>
          <a:r>
            <a:rPr lang="en-US" sz="1600" dirty="0" err="1">
              <a:solidFill>
                <a:sysClr val="windowText" lastClr="000000">
                  <a:hueOff val="0"/>
                  <a:satOff val="0"/>
                  <a:lumOff val="0"/>
                  <a:alphaOff val="0"/>
                </a:sysClr>
              </a:solidFill>
              <a:latin typeface="Calibri"/>
              <a:ea typeface="+mn-ea"/>
              <a:cs typeface="+mn-cs"/>
            </a:rPr>
            <a:t>hanya</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bersifat</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mengklarifikasi</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sehingga</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tidak</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terdapat</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usulan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prisip</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baru</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ataupun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perubahan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signifikan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pada</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prinsip-prinsip</a:t>
          </a:r>
          <a:r>
            <a:rPr lang="en-US" sz="1600" dirty="0">
              <a:solidFill>
                <a:sysClr val="windowText" lastClr="000000">
                  <a:hueOff val="0"/>
                  <a:satOff val="0"/>
                  <a:lumOff val="0"/>
                  <a:alphaOff val="0"/>
                </a:sysClr>
              </a:solidFill>
              <a:latin typeface="Calibri"/>
              <a:ea typeface="+mn-ea"/>
              <a:cs typeface="+mn-cs"/>
            </a:rPr>
            <a:t> yang </a:t>
          </a:r>
          <a:r>
            <a:rPr lang="en-US" sz="1600" dirty="0" err="1">
              <a:solidFill>
                <a:sysClr val="windowText" lastClr="000000">
                  <a:hueOff val="0"/>
                  <a:satOff val="0"/>
                  <a:lumOff val="0"/>
                  <a:alphaOff val="0"/>
                </a:sysClr>
              </a:solidFill>
              <a:latin typeface="Calibri"/>
              <a:ea typeface="+mn-ea"/>
              <a:cs typeface="+mn-cs"/>
            </a:rPr>
            <a:t>telah</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ada</a:t>
          </a:r>
          <a:r>
            <a:rPr lang="en-US" sz="1600" dirty="0">
              <a:solidFill>
                <a:sysClr val="windowText" lastClr="000000">
                  <a:hueOff val="0"/>
                  <a:satOff val="0"/>
                  <a:lumOff val="0"/>
                  <a:alphaOff val="0"/>
                </a:sysClr>
              </a:solidFill>
              <a:latin typeface="Calibri"/>
              <a:ea typeface="+mn-ea"/>
              <a:cs typeface="+mn-cs"/>
            </a:rPr>
            <a:t>. </a:t>
          </a:r>
          <a:endParaRPr lang="id-ID" sz="1600" dirty="0">
            <a:solidFill>
              <a:sysClr val="windowText" lastClr="000000">
                <a:hueOff val="0"/>
                <a:satOff val="0"/>
                <a:lumOff val="0"/>
                <a:alphaOff val="0"/>
              </a:sysClr>
            </a:solidFill>
            <a:latin typeface="Calibri"/>
            <a:ea typeface="+mn-ea"/>
            <a:cs typeface="+mn-cs"/>
          </a:endParaRPr>
        </a:p>
      </dgm:t>
    </dgm:pt>
    <dgm:pt modelId="{D163A29A-A3A9-4D6F-BD3B-78BF202AA8FC}" type="parTrans" cxnId="{20F0BB52-466C-4044-8D0E-21DD420E36CF}">
      <dgm:prSet/>
      <dgm:spPr/>
      <dgm:t>
        <a:bodyPr/>
        <a:lstStyle/>
        <a:p>
          <a:pPr>
            <a:spcBef>
              <a:spcPts val="0"/>
            </a:spcBef>
            <a:spcAft>
              <a:spcPts val="0"/>
            </a:spcAft>
          </a:pPr>
          <a:endParaRPr lang="en-US" sz="1600"/>
        </a:p>
      </dgm:t>
    </dgm:pt>
    <dgm:pt modelId="{9FD8AD8C-33EE-455D-9428-A61B0C96521D}" type="sibTrans" cxnId="{20F0BB52-466C-4044-8D0E-21DD420E36CF}">
      <dgm:prSet/>
      <dgm:spPr/>
      <dgm:t>
        <a:bodyPr/>
        <a:lstStyle/>
        <a:p>
          <a:pPr>
            <a:spcBef>
              <a:spcPts val="0"/>
            </a:spcBef>
            <a:spcAft>
              <a:spcPts val="0"/>
            </a:spcAft>
          </a:pPr>
          <a:endParaRPr lang="en-US" sz="1600"/>
        </a:p>
      </dgm:t>
    </dgm:pt>
    <dgm:pt modelId="{669EF48D-EF11-41FA-B827-E13C00D7EC53}">
      <dgm:prSet custT="1"/>
      <dgm:spPr>
        <a:xfrm>
          <a:off x="396240" y="1757303"/>
          <a:ext cx="5547360" cy="324720"/>
        </a:xfrm>
        <a:noFill/>
        <a:ln w="25400" cap="flat" cmpd="sng" algn="ctr">
          <a:solidFill>
            <a:srgbClr val="7030A0"/>
          </a:solidFill>
          <a:prstDash val="solid"/>
        </a:ln>
        <a:effectLst/>
      </dgm:spPr>
      <dgm:t>
        <a:bodyPr/>
        <a:lstStyle/>
        <a:p>
          <a:pPr>
            <a:buChar char="•"/>
          </a:pPr>
          <a:r>
            <a:rPr lang="en-US" sz="1600" dirty="0" err="1">
              <a:solidFill>
                <a:sysClr val="windowText" lastClr="000000">
                  <a:hueOff val="0"/>
                  <a:satOff val="0"/>
                  <a:lumOff val="0"/>
                  <a:alphaOff val="0"/>
                </a:sysClr>
              </a:solidFill>
              <a:latin typeface="Calibri"/>
              <a:ea typeface="+mn-ea"/>
              <a:cs typeface="+mn-cs"/>
            </a:rPr>
            <a:t>Perubahan</a:t>
          </a:r>
          <a:r>
            <a:rPr lang="en-US" sz="1600" dirty="0">
              <a:solidFill>
                <a:sysClr val="windowText" lastClr="000000">
                  <a:hueOff val="0"/>
                  <a:satOff val="0"/>
                  <a:lumOff val="0"/>
                  <a:alphaOff val="0"/>
                </a:sysClr>
              </a:solidFill>
              <a:latin typeface="Calibri"/>
              <a:ea typeface="+mn-ea"/>
              <a:cs typeface="+mn-cs"/>
            </a:rPr>
            <a:t> PSAK pada </a:t>
          </a:r>
          <a:r>
            <a:rPr lang="en-US" sz="1600" dirty="0" err="1">
              <a:solidFill>
                <a:sysClr val="windowText" lastClr="000000">
                  <a:hueOff val="0"/>
                  <a:satOff val="0"/>
                  <a:lumOff val="0"/>
                  <a:alphaOff val="0"/>
                </a:sysClr>
              </a:solidFill>
              <a:latin typeface="Calibri"/>
              <a:ea typeface="+mn-ea"/>
              <a:cs typeface="+mn-cs"/>
            </a:rPr>
            <a:t>pengukuran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penyajian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atau</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pengungkapan</a:t>
          </a:r>
          <a:r>
            <a:rPr lang="en-US" sz="1600" dirty="0">
              <a:solidFill>
                <a:sysClr val="windowText" lastClr="000000">
                  <a:hueOff val="0"/>
                  <a:satOff val="0"/>
                  <a:lumOff val="0"/>
                  <a:alphaOff val="0"/>
                </a:sysClr>
              </a:solidFill>
              <a:latin typeface="Calibri"/>
              <a:ea typeface="+mn-ea"/>
              <a:cs typeface="+mn-cs"/>
            </a:rPr>
            <a:t> </a:t>
          </a:r>
          <a:r>
            <a:rPr lang="en-US" sz="1600" dirty="0" err="1">
              <a:solidFill>
                <a:sysClr val="windowText" lastClr="000000">
                  <a:hueOff val="0"/>
                  <a:satOff val="0"/>
                  <a:lumOff val="0"/>
                  <a:alphaOff val="0"/>
                </a:sysClr>
              </a:solidFill>
              <a:latin typeface="Calibri"/>
              <a:ea typeface="+mn-ea"/>
              <a:cs typeface="+mn-cs"/>
            </a:rPr>
            <a:t>signifikan</a:t>
          </a:r>
          <a:r>
            <a:rPr lang="en-US" sz="1600" dirty="0">
              <a:solidFill>
                <a:sysClr val="windowText" lastClr="000000">
                  <a:hueOff val="0"/>
                  <a:satOff val="0"/>
                  <a:lumOff val="0"/>
                  <a:alphaOff val="0"/>
                </a:sysClr>
              </a:solidFill>
              <a:latin typeface="Calibri"/>
              <a:ea typeface="+mn-ea"/>
              <a:cs typeface="+mn-cs"/>
            </a:rPr>
            <a:t>.</a:t>
          </a:r>
          <a:endParaRPr lang="id-ID" sz="1600" dirty="0">
            <a:solidFill>
              <a:sysClr val="windowText" lastClr="000000">
                <a:hueOff val="0"/>
                <a:satOff val="0"/>
                <a:lumOff val="0"/>
                <a:alphaOff val="0"/>
              </a:sysClr>
            </a:solidFill>
            <a:latin typeface="Calibri"/>
            <a:ea typeface="+mn-ea"/>
            <a:cs typeface="+mn-cs"/>
          </a:endParaRPr>
        </a:p>
      </dgm:t>
    </dgm:pt>
    <dgm:pt modelId="{1ED98771-6847-450A-B4CC-2B66D09D35CA}" type="parTrans" cxnId="{1C148448-36FB-49E0-8D1C-E77289582980}">
      <dgm:prSet/>
      <dgm:spPr/>
      <dgm:t>
        <a:bodyPr/>
        <a:lstStyle/>
        <a:p>
          <a:endParaRPr lang="en-US" sz="1600"/>
        </a:p>
      </dgm:t>
    </dgm:pt>
    <dgm:pt modelId="{FB315EC4-70A5-43C1-B2DE-368BC446792A}" type="sibTrans" cxnId="{1C148448-36FB-49E0-8D1C-E77289582980}">
      <dgm:prSet/>
      <dgm:spPr/>
      <dgm:t>
        <a:bodyPr/>
        <a:lstStyle/>
        <a:p>
          <a:endParaRPr lang="en-US" sz="1600"/>
        </a:p>
      </dgm:t>
    </dgm:pt>
    <dgm:pt modelId="{3008A499-CA5D-4A11-8C5C-A2936223B45D}">
      <dgm:prSet custT="1"/>
      <dgm:spPr>
        <a:xfrm>
          <a:off x="396240" y="1757303"/>
          <a:ext cx="5547360" cy="324720"/>
        </a:xfr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spcBef>
              <a:spcPts val="0"/>
            </a:spcBef>
            <a:spcAft>
              <a:spcPts val="0"/>
            </a:spcAft>
            <a:buNone/>
          </a:pPr>
          <a:r>
            <a:rPr lang="en-US" sz="1800" b="1">
              <a:solidFill>
                <a:sysClr val="window" lastClr="FFFFFF"/>
              </a:solidFill>
              <a:latin typeface="Calibri"/>
              <a:ea typeface="+mn-ea"/>
              <a:cs typeface="+mn-cs"/>
            </a:rPr>
            <a:t>PSAK </a:t>
          </a:r>
          <a:r>
            <a:rPr lang="en-US" sz="1800" b="1" dirty="0" err="1">
              <a:solidFill>
                <a:sysClr val="window" lastClr="FFFFFF"/>
              </a:solidFill>
              <a:latin typeface="Calibri"/>
              <a:ea typeface="+mn-ea"/>
              <a:cs typeface="+mn-cs"/>
            </a:rPr>
            <a:t>Revisi</a:t>
          </a:r>
          <a:r>
            <a:rPr lang="en-US" sz="1800" b="1" dirty="0">
              <a:solidFill>
                <a:sysClr val="window" lastClr="FFFFFF"/>
              </a:solidFill>
              <a:latin typeface="Calibri"/>
              <a:ea typeface="+mn-ea"/>
              <a:cs typeface="+mn-cs"/>
            </a:rPr>
            <a:t> / </a:t>
          </a:r>
          <a:r>
            <a:rPr lang="en-US" sz="1800" b="1" dirty="0" err="1">
              <a:solidFill>
                <a:sysClr val="window" lastClr="FFFFFF"/>
              </a:solidFill>
              <a:latin typeface="Calibri"/>
              <a:ea typeface="+mn-ea"/>
              <a:cs typeface="+mn-cs"/>
            </a:rPr>
            <a:t>Amandemen</a:t>
          </a:r>
          <a:endParaRPr lang="id-ID" sz="1800" b="1" dirty="0">
            <a:solidFill>
              <a:sysClr val="window" lastClr="FFFFFF"/>
            </a:solidFill>
            <a:latin typeface="Calibri"/>
            <a:ea typeface="+mn-ea"/>
            <a:cs typeface="+mn-cs"/>
          </a:endParaRPr>
        </a:p>
      </dgm:t>
    </dgm:pt>
    <dgm:pt modelId="{6D30D7E6-CA76-4B97-B99C-11F83571AD03}" type="parTrans" cxnId="{2B1E24B2-C80C-428A-A629-6EB4F25AED32}">
      <dgm:prSet/>
      <dgm:spPr/>
      <dgm:t>
        <a:bodyPr/>
        <a:lstStyle/>
        <a:p>
          <a:endParaRPr lang="en-US" sz="1600"/>
        </a:p>
      </dgm:t>
    </dgm:pt>
    <dgm:pt modelId="{B77DCE4D-D583-4B4D-A6AF-7EB370F349AC}" type="sibTrans" cxnId="{2B1E24B2-C80C-428A-A629-6EB4F25AED32}">
      <dgm:prSet/>
      <dgm:spPr/>
      <dgm:t>
        <a:bodyPr/>
        <a:lstStyle/>
        <a:p>
          <a:endParaRPr lang="en-US" sz="1600"/>
        </a:p>
      </dgm:t>
    </dgm:pt>
    <dgm:pt modelId="{1BD9B8CB-8D78-4403-892F-317CB6580794}">
      <dgm:prSet custT="1"/>
      <dgm:spPr>
        <a:xfrm>
          <a:off x="396240" y="1757303"/>
          <a:ext cx="5547360" cy="324720"/>
        </a:xfrm>
        <a:noFill/>
        <a:ln w="25400" cap="flat" cmpd="sng" algn="ctr">
          <a:solidFill>
            <a:srgbClr val="7030A0"/>
          </a:solidFill>
          <a:prstDash val="solid"/>
        </a:ln>
        <a:effectLst/>
      </dgm:spPr>
      <dgm:t>
        <a:bodyPr/>
        <a:lstStyle/>
        <a:p>
          <a:pPr>
            <a:buChar char="•"/>
          </a:pPr>
          <a:r>
            <a:rPr lang="en-US" sz="1600" dirty="0">
              <a:solidFill>
                <a:sysClr val="windowText" lastClr="000000">
                  <a:hueOff val="0"/>
                  <a:satOff val="0"/>
                  <a:lumOff val="0"/>
                  <a:alphaOff val="0"/>
                </a:sysClr>
              </a:solidFill>
              <a:latin typeface="Calibri"/>
              <a:ea typeface="+mn-ea"/>
              <a:cs typeface="+mn-cs"/>
            </a:rPr>
            <a:t>PSAK 24 (</a:t>
          </a:r>
          <a:r>
            <a:rPr lang="en-US" sz="1600" dirty="0" err="1">
              <a:solidFill>
                <a:sysClr val="windowText" lastClr="000000">
                  <a:hueOff val="0"/>
                  <a:satOff val="0"/>
                  <a:lumOff val="0"/>
                  <a:alphaOff val="0"/>
                </a:sysClr>
              </a:solidFill>
              <a:latin typeface="Calibri"/>
              <a:ea typeface="+mn-ea"/>
              <a:cs typeface="+mn-cs"/>
            </a:rPr>
            <a:t>Revisi</a:t>
          </a:r>
          <a:r>
            <a:rPr lang="en-US" sz="1600" dirty="0">
              <a:solidFill>
                <a:sysClr val="windowText" lastClr="000000">
                  <a:hueOff val="0"/>
                  <a:satOff val="0"/>
                  <a:lumOff val="0"/>
                  <a:alphaOff val="0"/>
                </a:sysClr>
              </a:solidFill>
              <a:latin typeface="Calibri"/>
              <a:ea typeface="+mn-ea"/>
              <a:cs typeface="+mn-cs"/>
            </a:rPr>
            <a:t> 2015) gain loss </a:t>
          </a:r>
          <a:r>
            <a:rPr lang="en-US" sz="1600" dirty="0" err="1">
              <a:solidFill>
                <a:sysClr val="windowText" lastClr="000000">
                  <a:hueOff val="0"/>
                  <a:satOff val="0"/>
                  <a:lumOff val="0"/>
                  <a:alphaOff val="0"/>
                </a:sysClr>
              </a:solidFill>
              <a:latin typeface="Calibri"/>
              <a:ea typeface="+mn-ea"/>
              <a:cs typeface="+mn-cs"/>
            </a:rPr>
            <a:t>aktuaria</a:t>
          </a:r>
          <a:r>
            <a:rPr lang="en-US" sz="1600" dirty="0">
              <a:solidFill>
                <a:sysClr val="windowText" lastClr="000000">
                  <a:hueOff val="0"/>
                  <a:satOff val="0"/>
                  <a:lumOff val="0"/>
                  <a:alphaOff val="0"/>
                </a:sysClr>
              </a:solidFill>
              <a:latin typeface="Calibri"/>
              <a:ea typeface="+mn-ea"/>
              <a:cs typeface="+mn-cs"/>
            </a:rPr>
            <a:t> </a:t>
          </a:r>
          <a:r>
            <a:rPr lang="en-US" sz="1600" dirty="0">
              <a:solidFill>
                <a:sysClr val="windowText" lastClr="000000">
                  <a:hueOff val="0"/>
                  <a:satOff val="0"/>
                  <a:lumOff val="0"/>
                  <a:alphaOff val="0"/>
                </a:sysClr>
              </a:solidFill>
              <a:latin typeface="Calibri"/>
              <a:ea typeface="+mn-ea"/>
              <a:cs typeface="+mn-cs"/>
              <a:sym typeface="Wingdings" panose="05000000000000000000" pitchFamily="2" charset="2"/>
            </a:rPr>
            <a:t> OCI</a:t>
          </a:r>
          <a:endParaRPr lang="id-ID" sz="1600" dirty="0">
            <a:solidFill>
              <a:sysClr val="windowText" lastClr="000000">
                <a:hueOff val="0"/>
                <a:satOff val="0"/>
                <a:lumOff val="0"/>
                <a:alphaOff val="0"/>
              </a:sysClr>
            </a:solidFill>
            <a:latin typeface="Calibri"/>
            <a:ea typeface="+mn-ea"/>
            <a:cs typeface="+mn-cs"/>
          </a:endParaRPr>
        </a:p>
      </dgm:t>
    </dgm:pt>
    <dgm:pt modelId="{25EBF324-7358-4D2C-9F43-AC998244A72F}" type="parTrans" cxnId="{5CB26360-991B-4D2D-A135-3C2F040C3ADC}">
      <dgm:prSet/>
      <dgm:spPr/>
      <dgm:t>
        <a:bodyPr/>
        <a:lstStyle/>
        <a:p>
          <a:endParaRPr lang="en-US" sz="1600"/>
        </a:p>
      </dgm:t>
    </dgm:pt>
    <dgm:pt modelId="{B73CB19F-5BBB-47AB-A3D7-D060A33C2F04}" type="sibTrans" cxnId="{5CB26360-991B-4D2D-A135-3C2F040C3ADC}">
      <dgm:prSet/>
      <dgm:spPr/>
      <dgm:t>
        <a:bodyPr/>
        <a:lstStyle/>
        <a:p>
          <a:endParaRPr lang="en-US" sz="1600"/>
        </a:p>
      </dgm:t>
    </dgm:pt>
    <dgm:pt modelId="{535778E5-DAB8-4F04-ADFF-D0A2C650020E}">
      <dgm:prSet custT="1"/>
      <dgm:spPr>
        <a:xfrm>
          <a:off x="0" y="1836129"/>
          <a:ext cx="7924800" cy="1022175"/>
        </a:xfr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gm:spPr>
      <dgm:t>
        <a:bodyPr/>
        <a:lstStyle/>
        <a:p>
          <a:pPr>
            <a:spcBef>
              <a:spcPts val="0"/>
            </a:spcBef>
            <a:spcAft>
              <a:spcPts val="0"/>
            </a:spcAft>
            <a:buChar char="•"/>
          </a:pPr>
          <a:r>
            <a:rPr lang="en-US" sz="1600" dirty="0">
              <a:solidFill>
                <a:sysClr val="windowText" lastClr="000000">
                  <a:hueOff val="0"/>
                  <a:satOff val="0"/>
                  <a:lumOff val="0"/>
                  <a:alphaOff val="0"/>
                </a:sysClr>
              </a:solidFill>
              <a:latin typeface="Calibri"/>
              <a:ea typeface="+mn-ea"/>
              <a:cs typeface="+mn-cs"/>
            </a:rPr>
            <a:t>PSAK 16 (</a:t>
          </a:r>
          <a:r>
            <a:rPr lang="en-US" sz="1600" dirty="0" err="1">
              <a:solidFill>
                <a:sysClr val="windowText" lastClr="000000">
                  <a:hueOff val="0"/>
                  <a:satOff val="0"/>
                  <a:lumOff val="0"/>
                  <a:alphaOff val="0"/>
                </a:sysClr>
              </a:solidFill>
              <a:latin typeface="Calibri"/>
              <a:ea typeface="+mn-ea"/>
              <a:cs typeface="+mn-cs"/>
            </a:rPr>
            <a:t>Amandemen</a:t>
          </a:r>
          <a:r>
            <a:rPr lang="en-US" sz="1600" dirty="0">
              <a:solidFill>
                <a:sysClr val="windowText" lastClr="000000">
                  <a:hueOff val="0"/>
                  <a:satOff val="0"/>
                  <a:lumOff val="0"/>
                  <a:alphaOff val="0"/>
                </a:sysClr>
              </a:solidFill>
              <a:latin typeface="Calibri"/>
              <a:ea typeface="+mn-ea"/>
              <a:cs typeface="+mn-cs"/>
            </a:rPr>
            <a:t> 2016), PSAK 46 (</a:t>
          </a:r>
          <a:r>
            <a:rPr lang="en-US" sz="1600" dirty="0" err="1">
              <a:solidFill>
                <a:sysClr val="windowText" lastClr="000000">
                  <a:hueOff val="0"/>
                  <a:satOff val="0"/>
                  <a:lumOff val="0"/>
                  <a:alphaOff val="0"/>
                </a:sysClr>
              </a:solidFill>
              <a:latin typeface="Calibri"/>
              <a:ea typeface="+mn-ea"/>
              <a:cs typeface="+mn-cs"/>
            </a:rPr>
            <a:t>Amandemen</a:t>
          </a:r>
          <a:r>
            <a:rPr lang="en-US" sz="1600" dirty="0">
              <a:solidFill>
                <a:sysClr val="windowText" lastClr="000000">
                  <a:hueOff val="0"/>
                  <a:satOff val="0"/>
                  <a:lumOff val="0"/>
                  <a:alphaOff val="0"/>
                </a:sysClr>
              </a:solidFill>
              <a:latin typeface="Calibri"/>
              <a:ea typeface="+mn-ea"/>
              <a:cs typeface="+mn-cs"/>
            </a:rPr>
            <a:t> (2016)</a:t>
          </a:r>
          <a:endParaRPr lang="id-ID" sz="1600" dirty="0">
            <a:solidFill>
              <a:sysClr val="windowText" lastClr="000000">
                <a:hueOff val="0"/>
                <a:satOff val="0"/>
                <a:lumOff val="0"/>
                <a:alphaOff val="0"/>
              </a:sysClr>
            </a:solidFill>
            <a:latin typeface="Calibri"/>
            <a:ea typeface="+mn-ea"/>
            <a:cs typeface="+mn-cs"/>
          </a:endParaRPr>
        </a:p>
      </dgm:t>
    </dgm:pt>
    <dgm:pt modelId="{686AF15C-CD30-4548-BC7B-53E7550A99F0}" type="parTrans" cxnId="{0CD211B8-232D-4F13-A805-C1C7140708DD}">
      <dgm:prSet/>
      <dgm:spPr/>
      <dgm:t>
        <a:bodyPr/>
        <a:lstStyle/>
        <a:p>
          <a:endParaRPr lang="en-US" sz="2000"/>
        </a:p>
      </dgm:t>
    </dgm:pt>
    <dgm:pt modelId="{68C0684C-ECE8-4375-ABDD-BEA387CCFC37}" type="sibTrans" cxnId="{0CD211B8-232D-4F13-A805-C1C7140708DD}">
      <dgm:prSet/>
      <dgm:spPr/>
      <dgm:t>
        <a:bodyPr/>
        <a:lstStyle/>
        <a:p>
          <a:endParaRPr lang="en-US" sz="2000"/>
        </a:p>
      </dgm:t>
    </dgm:pt>
    <dgm:pt modelId="{874BC7A7-330F-47B8-8E80-917A93B245A9}" type="pres">
      <dgm:prSet presAssocID="{93370860-9BE0-48D5-AF79-027673BC1268}" presName="linear" presStyleCnt="0">
        <dgm:presLayoutVars>
          <dgm:dir/>
          <dgm:animLvl val="lvl"/>
          <dgm:resizeHandles val="exact"/>
        </dgm:presLayoutVars>
      </dgm:prSet>
      <dgm:spPr/>
      <dgm:t>
        <a:bodyPr/>
        <a:lstStyle/>
        <a:p>
          <a:endParaRPr lang="id-ID"/>
        </a:p>
      </dgm:t>
    </dgm:pt>
    <dgm:pt modelId="{61A6C9BC-45DC-490B-AE83-3AD2D4859EDB}" type="pres">
      <dgm:prSet presAssocID="{7D99F08C-0C73-4A15-A6F8-76F4E5C5334F}" presName="parentLin" presStyleCnt="0"/>
      <dgm:spPr/>
    </dgm:pt>
    <dgm:pt modelId="{76ABA129-EB7F-4B2B-A33C-A8BBF2F96BC3}" type="pres">
      <dgm:prSet presAssocID="{7D99F08C-0C73-4A15-A6F8-76F4E5C5334F}" presName="parentLeftMargin" presStyleLbl="node1" presStyleIdx="0" presStyleCnt="4"/>
      <dgm:spPr/>
      <dgm:t>
        <a:bodyPr/>
        <a:lstStyle/>
        <a:p>
          <a:endParaRPr lang="id-ID"/>
        </a:p>
      </dgm:t>
    </dgm:pt>
    <dgm:pt modelId="{B9DCB8F9-6F6B-4BC0-89B3-D99FACDF16CE}" type="pres">
      <dgm:prSet presAssocID="{7D99F08C-0C73-4A15-A6F8-76F4E5C5334F}" presName="parentText" presStyleLbl="node1" presStyleIdx="0" presStyleCnt="4">
        <dgm:presLayoutVars>
          <dgm:chMax val="0"/>
          <dgm:bulletEnabled val="1"/>
        </dgm:presLayoutVars>
      </dgm:prSet>
      <dgm:spPr/>
      <dgm:t>
        <a:bodyPr/>
        <a:lstStyle/>
        <a:p>
          <a:endParaRPr lang="id-ID"/>
        </a:p>
      </dgm:t>
    </dgm:pt>
    <dgm:pt modelId="{694B49D8-DBB2-4201-874E-12D3A2CF9BF8}" type="pres">
      <dgm:prSet presAssocID="{7D99F08C-0C73-4A15-A6F8-76F4E5C5334F}" presName="negativeSpace" presStyleCnt="0"/>
      <dgm:spPr/>
    </dgm:pt>
    <dgm:pt modelId="{F4B655E6-A22A-48E8-AEFD-C025E0DE8F2A}" type="pres">
      <dgm:prSet presAssocID="{7D99F08C-0C73-4A15-A6F8-76F4E5C5334F}" presName="childText" presStyleLbl="conFgAcc1" presStyleIdx="0" presStyleCnt="4">
        <dgm:presLayoutVars>
          <dgm:bulletEnabled val="1"/>
        </dgm:presLayoutVars>
      </dgm:prSet>
      <dgm:spPr/>
      <dgm:t>
        <a:bodyPr/>
        <a:lstStyle/>
        <a:p>
          <a:endParaRPr lang="id-ID"/>
        </a:p>
      </dgm:t>
    </dgm:pt>
    <dgm:pt modelId="{C278D117-752D-4A6F-932B-BEA70CD6138F}" type="pres">
      <dgm:prSet presAssocID="{3451CFA3-5216-4397-BCFF-A0E479F0E94B}" presName="spaceBetweenRectangles" presStyleCnt="0"/>
      <dgm:spPr/>
    </dgm:pt>
    <dgm:pt modelId="{5CDA8F12-7150-46E4-AE58-F22BE68E1B25}" type="pres">
      <dgm:prSet presAssocID="{35FAAED4-671D-4BEA-80CA-472029054A3C}" presName="parentLin" presStyleCnt="0"/>
      <dgm:spPr/>
    </dgm:pt>
    <dgm:pt modelId="{0BE90721-F81F-4C6F-8730-7B9720B16C33}" type="pres">
      <dgm:prSet presAssocID="{35FAAED4-671D-4BEA-80CA-472029054A3C}" presName="parentLeftMargin" presStyleLbl="node1" presStyleIdx="0" presStyleCnt="4"/>
      <dgm:spPr/>
      <dgm:t>
        <a:bodyPr/>
        <a:lstStyle/>
        <a:p>
          <a:endParaRPr lang="id-ID"/>
        </a:p>
      </dgm:t>
    </dgm:pt>
    <dgm:pt modelId="{092481F8-995B-42F8-93E6-64942BCE20E3}" type="pres">
      <dgm:prSet presAssocID="{35FAAED4-671D-4BEA-80CA-472029054A3C}" presName="parentText" presStyleLbl="node1" presStyleIdx="1" presStyleCnt="4">
        <dgm:presLayoutVars>
          <dgm:chMax val="0"/>
          <dgm:bulletEnabled val="1"/>
        </dgm:presLayoutVars>
      </dgm:prSet>
      <dgm:spPr/>
      <dgm:t>
        <a:bodyPr/>
        <a:lstStyle/>
        <a:p>
          <a:endParaRPr lang="id-ID"/>
        </a:p>
      </dgm:t>
    </dgm:pt>
    <dgm:pt modelId="{21F5DFC8-CC17-48C3-9E6A-BCBA8F774BF3}" type="pres">
      <dgm:prSet presAssocID="{35FAAED4-671D-4BEA-80CA-472029054A3C}" presName="negativeSpace" presStyleCnt="0"/>
      <dgm:spPr/>
    </dgm:pt>
    <dgm:pt modelId="{33CA56C5-9324-45D4-9EED-C7BECF51AC6F}" type="pres">
      <dgm:prSet presAssocID="{35FAAED4-671D-4BEA-80CA-472029054A3C}" presName="childText" presStyleLbl="conFgAcc1" presStyleIdx="1" presStyleCnt="4" custLinFactY="-2361" custLinFactNeighborY="-100000">
        <dgm:presLayoutVars>
          <dgm:bulletEnabled val="1"/>
        </dgm:presLayoutVars>
      </dgm:prSet>
      <dgm:spPr>
        <a:prstGeom prst="roundRect">
          <a:avLst/>
        </a:prstGeom>
      </dgm:spPr>
      <dgm:t>
        <a:bodyPr/>
        <a:lstStyle/>
        <a:p>
          <a:endParaRPr lang="id-ID"/>
        </a:p>
      </dgm:t>
    </dgm:pt>
    <dgm:pt modelId="{6127E67C-B019-4A14-92CE-B91046C75A25}" type="pres">
      <dgm:prSet presAssocID="{72A1677F-B467-410A-9E2E-4576C6CCFBF0}" presName="spaceBetweenRectangles" presStyleCnt="0"/>
      <dgm:spPr/>
    </dgm:pt>
    <dgm:pt modelId="{2C9B00E6-20F7-4ED5-B673-886BB9E4EEDC}" type="pres">
      <dgm:prSet presAssocID="{3008A499-CA5D-4A11-8C5C-A2936223B45D}" presName="parentLin" presStyleCnt="0"/>
      <dgm:spPr/>
    </dgm:pt>
    <dgm:pt modelId="{B505D1AB-F5BB-4485-99E3-102EFB570E19}" type="pres">
      <dgm:prSet presAssocID="{3008A499-CA5D-4A11-8C5C-A2936223B45D}" presName="parentLeftMargin" presStyleLbl="node1" presStyleIdx="1" presStyleCnt="4"/>
      <dgm:spPr>
        <a:prstGeom prst="roundRect">
          <a:avLst/>
        </a:prstGeom>
      </dgm:spPr>
      <dgm:t>
        <a:bodyPr/>
        <a:lstStyle/>
        <a:p>
          <a:endParaRPr lang="id-ID"/>
        </a:p>
      </dgm:t>
    </dgm:pt>
    <dgm:pt modelId="{219C18F5-0C0D-4E4F-BD0D-5A6E0F8C4DC1}" type="pres">
      <dgm:prSet presAssocID="{3008A499-CA5D-4A11-8C5C-A2936223B45D}" presName="parentText" presStyleLbl="node1" presStyleIdx="2" presStyleCnt="4">
        <dgm:presLayoutVars>
          <dgm:chMax val="0"/>
          <dgm:bulletEnabled val="1"/>
        </dgm:presLayoutVars>
      </dgm:prSet>
      <dgm:spPr/>
      <dgm:t>
        <a:bodyPr/>
        <a:lstStyle/>
        <a:p>
          <a:endParaRPr lang="id-ID"/>
        </a:p>
      </dgm:t>
    </dgm:pt>
    <dgm:pt modelId="{D11A1559-66E4-4343-95AB-56855CBA9E59}" type="pres">
      <dgm:prSet presAssocID="{3008A499-CA5D-4A11-8C5C-A2936223B45D}" presName="negativeSpace" presStyleCnt="0"/>
      <dgm:spPr/>
    </dgm:pt>
    <dgm:pt modelId="{F0ECCCD0-8F2B-4722-B155-76AA7A1A7897}" type="pres">
      <dgm:prSet presAssocID="{3008A499-CA5D-4A11-8C5C-A2936223B45D}" presName="childText" presStyleLbl="conFgAcc1" presStyleIdx="2" presStyleCnt="4">
        <dgm:presLayoutVars>
          <dgm:bulletEnabled val="1"/>
        </dgm:presLayoutVars>
      </dgm:prSet>
      <dgm:spPr>
        <a:prstGeom prst="rect">
          <a:avLst/>
        </a:prstGeom>
      </dgm:spPr>
      <dgm:t>
        <a:bodyPr/>
        <a:lstStyle/>
        <a:p>
          <a:endParaRPr lang="id-ID"/>
        </a:p>
      </dgm:t>
    </dgm:pt>
    <dgm:pt modelId="{349CBD43-FBA2-4803-8FBE-1794E0EB74C8}" type="pres">
      <dgm:prSet presAssocID="{B77DCE4D-D583-4B4D-A6AF-7EB370F349AC}" presName="spaceBetweenRectangles" presStyleCnt="0"/>
      <dgm:spPr/>
    </dgm:pt>
    <dgm:pt modelId="{923C8BBB-6099-440C-B63F-03246B0CD156}" type="pres">
      <dgm:prSet presAssocID="{00505472-2936-4F53-9161-2F9E39CA7A53}" presName="parentLin" presStyleCnt="0"/>
      <dgm:spPr/>
    </dgm:pt>
    <dgm:pt modelId="{309566FC-17A2-4C01-AFC9-E0BA0DFDE8E7}" type="pres">
      <dgm:prSet presAssocID="{00505472-2936-4F53-9161-2F9E39CA7A53}" presName="parentLeftMargin" presStyleLbl="node1" presStyleIdx="2" presStyleCnt="4"/>
      <dgm:spPr/>
      <dgm:t>
        <a:bodyPr/>
        <a:lstStyle/>
        <a:p>
          <a:endParaRPr lang="id-ID"/>
        </a:p>
      </dgm:t>
    </dgm:pt>
    <dgm:pt modelId="{B734743E-664C-41C8-89BD-C937C8E1199E}" type="pres">
      <dgm:prSet presAssocID="{00505472-2936-4F53-9161-2F9E39CA7A53}" presName="parentText" presStyleLbl="node1" presStyleIdx="3" presStyleCnt="4" custScaleY="103418">
        <dgm:presLayoutVars>
          <dgm:chMax val="0"/>
          <dgm:bulletEnabled val="1"/>
        </dgm:presLayoutVars>
      </dgm:prSet>
      <dgm:spPr/>
      <dgm:t>
        <a:bodyPr/>
        <a:lstStyle/>
        <a:p>
          <a:endParaRPr lang="id-ID"/>
        </a:p>
      </dgm:t>
    </dgm:pt>
    <dgm:pt modelId="{C6A77C05-3B95-4E0E-9DA0-A475A7A2D566}" type="pres">
      <dgm:prSet presAssocID="{00505472-2936-4F53-9161-2F9E39CA7A53}" presName="negativeSpace" presStyleCnt="0"/>
      <dgm:spPr/>
    </dgm:pt>
    <dgm:pt modelId="{0E49043F-C3A1-4E01-B1A3-4385579CCD89}" type="pres">
      <dgm:prSet presAssocID="{00505472-2936-4F53-9161-2F9E39CA7A53}" presName="childText" presStyleLbl="conFgAcc1" presStyleIdx="3" presStyleCnt="4">
        <dgm:presLayoutVars>
          <dgm:bulletEnabled val="1"/>
        </dgm:presLayoutVars>
      </dgm:prSet>
      <dgm:spPr/>
      <dgm:t>
        <a:bodyPr/>
        <a:lstStyle/>
        <a:p>
          <a:endParaRPr lang="id-ID"/>
        </a:p>
      </dgm:t>
    </dgm:pt>
  </dgm:ptLst>
  <dgm:cxnLst>
    <dgm:cxn modelId="{3710B90C-57ED-4DEE-8456-ED5BE9833F51}" type="presOf" srcId="{00505472-2936-4F53-9161-2F9E39CA7A53}" destId="{309566FC-17A2-4C01-AFC9-E0BA0DFDE8E7}" srcOrd="0" destOrd="0" presId="urn:microsoft.com/office/officeart/2005/8/layout/list1"/>
    <dgm:cxn modelId="{4B107340-19E9-4EA2-A36F-D567AEC4FA76}" type="presOf" srcId="{5926CB5A-711B-4091-9E6A-6225675D02CA}" destId="{F4B655E6-A22A-48E8-AEFD-C025E0DE8F2A}" srcOrd="0" destOrd="1" presId="urn:microsoft.com/office/officeart/2005/8/layout/list1"/>
    <dgm:cxn modelId="{9659535E-B7A7-4B86-BA27-622D1B376364}" type="presOf" srcId="{23E6E9D5-BC67-4089-A42B-519596B48F77}" destId="{F4B655E6-A22A-48E8-AEFD-C025E0DE8F2A}" srcOrd="0" destOrd="0" presId="urn:microsoft.com/office/officeart/2005/8/layout/list1"/>
    <dgm:cxn modelId="{2B1E24B2-C80C-428A-A629-6EB4F25AED32}" srcId="{93370860-9BE0-48D5-AF79-027673BC1268}" destId="{3008A499-CA5D-4A11-8C5C-A2936223B45D}" srcOrd="2" destOrd="0" parTransId="{6D30D7E6-CA76-4B97-B99C-11F83571AD03}" sibTransId="{B77DCE4D-D583-4B4D-A6AF-7EB370F349AC}"/>
    <dgm:cxn modelId="{3898F902-73E9-4EBA-B3BE-FCA8ADB604FD}" srcId="{7D99F08C-0C73-4A15-A6F8-76F4E5C5334F}" destId="{23E6E9D5-BC67-4089-A42B-519596B48F77}" srcOrd="0" destOrd="0" parTransId="{2A36662E-7614-4E95-88D2-D6D2E1977BA1}" sibTransId="{21F40DC9-C442-46A0-AF63-5FE81A63038B}"/>
    <dgm:cxn modelId="{CEDAF573-96BF-4E34-9AA4-F1C0EC3A4F67}" type="presOf" srcId="{669EF48D-EF11-41FA-B827-E13C00D7EC53}" destId="{33CA56C5-9324-45D4-9EED-C7BECF51AC6F}" srcOrd="0" destOrd="0" presId="urn:microsoft.com/office/officeart/2005/8/layout/list1"/>
    <dgm:cxn modelId="{1C148448-36FB-49E0-8D1C-E77289582980}" srcId="{35FAAED4-671D-4BEA-80CA-472029054A3C}" destId="{669EF48D-EF11-41FA-B827-E13C00D7EC53}" srcOrd="0" destOrd="0" parTransId="{1ED98771-6847-450A-B4CC-2B66D09D35CA}" sibTransId="{FB315EC4-70A5-43C1-B2DE-368BC446792A}"/>
    <dgm:cxn modelId="{47679584-E54D-4292-8FC8-EFC0E425AE53}" type="presOf" srcId="{3008A499-CA5D-4A11-8C5C-A2936223B45D}" destId="{B505D1AB-F5BB-4485-99E3-102EFB570E19}" srcOrd="0" destOrd="0" presId="urn:microsoft.com/office/officeart/2005/8/layout/list1"/>
    <dgm:cxn modelId="{F9928ED0-B3AA-4D64-A836-4B28C4809C8F}" srcId="{93370860-9BE0-48D5-AF79-027673BC1268}" destId="{35FAAED4-671D-4BEA-80CA-472029054A3C}" srcOrd="1" destOrd="0" parTransId="{6013322C-0663-4038-B130-D07389739663}" sibTransId="{72A1677F-B467-410A-9E2E-4576C6CCFBF0}"/>
    <dgm:cxn modelId="{FF02BDFF-8FA5-4872-9169-98972C42C881}" type="presOf" srcId="{00505472-2936-4F53-9161-2F9E39CA7A53}" destId="{B734743E-664C-41C8-89BD-C937C8E1199E}" srcOrd="1" destOrd="0" presId="urn:microsoft.com/office/officeart/2005/8/layout/list1"/>
    <dgm:cxn modelId="{87165A58-79DD-468A-AB5E-ED7165754A16}" type="presOf" srcId="{35FAAED4-671D-4BEA-80CA-472029054A3C}" destId="{092481F8-995B-42F8-93E6-64942BCE20E3}" srcOrd="1" destOrd="0" presId="urn:microsoft.com/office/officeart/2005/8/layout/list1"/>
    <dgm:cxn modelId="{68666B31-280C-4AED-95B2-D1E2C07C0242}" type="presOf" srcId="{47EA3FB8-973A-465E-801D-4AA475D85E69}" destId="{0E49043F-C3A1-4E01-B1A3-4385579CCD89}" srcOrd="0" destOrd="1" presId="urn:microsoft.com/office/officeart/2005/8/layout/list1"/>
    <dgm:cxn modelId="{DB37A139-2D27-4016-92EA-7E7C73C0B9FA}" srcId="{3008A499-CA5D-4A11-8C5C-A2936223B45D}" destId="{6E46D366-B1D4-43BD-A593-21E5CEF47184}" srcOrd="0" destOrd="0" parTransId="{5BFAA172-ECC5-4393-A120-CFE38867391D}" sibTransId="{B2DD5BF6-50AF-48DE-BDD9-2096AEFAA522}"/>
    <dgm:cxn modelId="{3F5046AE-60CB-47E9-B918-ACBF0546A11A}" type="presOf" srcId="{7D99F08C-0C73-4A15-A6F8-76F4E5C5334F}" destId="{B9DCB8F9-6F6B-4BC0-89B3-D99FACDF16CE}" srcOrd="1" destOrd="0" presId="urn:microsoft.com/office/officeart/2005/8/layout/list1"/>
    <dgm:cxn modelId="{89DC6080-9E05-4A09-98A9-A80A3DE07BB4}" type="presOf" srcId="{7D99F08C-0C73-4A15-A6F8-76F4E5C5334F}" destId="{76ABA129-EB7F-4B2B-A33C-A8BBF2F96BC3}" srcOrd="0" destOrd="0" presId="urn:microsoft.com/office/officeart/2005/8/layout/list1"/>
    <dgm:cxn modelId="{5CB26360-991B-4D2D-A135-3C2F040C3ADC}" srcId="{35FAAED4-671D-4BEA-80CA-472029054A3C}" destId="{1BD9B8CB-8D78-4403-892F-317CB6580794}" srcOrd="1" destOrd="0" parTransId="{25EBF324-7358-4D2C-9F43-AC998244A72F}" sibTransId="{B73CB19F-5BBB-47AB-A3D7-D060A33C2F04}"/>
    <dgm:cxn modelId="{D0D54266-D711-45F1-AA48-D642BD24FF60}" type="presOf" srcId="{6E46D366-B1D4-43BD-A593-21E5CEF47184}" destId="{F0ECCCD0-8F2B-4722-B155-76AA7A1A7897}" srcOrd="0" destOrd="0" presId="urn:microsoft.com/office/officeart/2005/8/layout/list1"/>
    <dgm:cxn modelId="{05863D1A-D5CA-4A05-A3E9-F9DCE46E9433}" srcId="{93370860-9BE0-48D5-AF79-027673BC1268}" destId="{7D99F08C-0C73-4A15-A6F8-76F4E5C5334F}" srcOrd="0" destOrd="0" parTransId="{1DDC35F5-82F7-487E-B026-DDD9C0C5D5AF}" sibTransId="{3451CFA3-5216-4397-BCFF-A0E479F0E94B}"/>
    <dgm:cxn modelId="{8F866D89-57E5-487A-A4CF-2B6117775DEB}" type="presOf" srcId="{1BD9B8CB-8D78-4403-892F-317CB6580794}" destId="{33CA56C5-9324-45D4-9EED-C7BECF51AC6F}" srcOrd="0" destOrd="1" presId="urn:microsoft.com/office/officeart/2005/8/layout/list1"/>
    <dgm:cxn modelId="{C9BB31EA-8A07-4DF4-B5C6-92CD5527C332}" srcId="{00505472-2936-4F53-9161-2F9E39CA7A53}" destId="{47EA3FB8-973A-465E-801D-4AA475D85E69}" srcOrd="1" destOrd="0" parTransId="{6E680209-CDD9-4F90-AB2E-35C06F89B323}" sibTransId="{C079D170-FABF-4E8D-B520-47BFE0F6D4CE}"/>
    <dgm:cxn modelId="{5C442430-D7A5-4C86-BEE3-9F8126568BAD}" srcId="{7D99F08C-0C73-4A15-A6F8-76F4E5C5334F}" destId="{5926CB5A-711B-4091-9E6A-6225675D02CA}" srcOrd="1" destOrd="0" parTransId="{A085CF30-A4B3-4998-996A-BD2F14B5DAF1}" sibTransId="{B77B8BF9-51FF-4A69-88A1-D8E4F88C1782}"/>
    <dgm:cxn modelId="{1D815E3A-AFB2-4AF7-8796-AC6D09942590}" type="presOf" srcId="{535778E5-DAB8-4F04-ADFF-D0A2C650020E}" destId="{F0ECCCD0-8F2B-4722-B155-76AA7A1A7897}" srcOrd="0" destOrd="1" presId="urn:microsoft.com/office/officeart/2005/8/layout/list1"/>
    <dgm:cxn modelId="{E3CF39C2-5D9D-4CCE-B6BF-8C45161605B8}" srcId="{93370860-9BE0-48D5-AF79-027673BC1268}" destId="{00505472-2936-4F53-9161-2F9E39CA7A53}" srcOrd="3" destOrd="0" parTransId="{BAF1A3C9-B97E-4EF9-8BE1-4EDC441D4570}" sibTransId="{F0F673EF-4364-4F84-80D9-61AAE25A0AD5}"/>
    <dgm:cxn modelId="{2A890337-2207-4768-8D63-8ACE71FD2021}" type="presOf" srcId="{35FAAED4-671D-4BEA-80CA-472029054A3C}" destId="{0BE90721-F81F-4C6F-8730-7B9720B16C33}" srcOrd="0" destOrd="0" presId="urn:microsoft.com/office/officeart/2005/8/layout/list1"/>
    <dgm:cxn modelId="{4EE7C0F9-D5FB-4C30-8485-91B2D1FEF3E2}" type="presOf" srcId="{93370860-9BE0-48D5-AF79-027673BC1268}" destId="{874BC7A7-330F-47B8-8E80-917A93B245A9}" srcOrd="0" destOrd="0" presId="urn:microsoft.com/office/officeart/2005/8/layout/list1"/>
    <dgm:cxn modelId="{BE1F727F-7209-4C1D-B925-BD5E1C5787B4}" type="presOf" srcId="{2C51518D-4AA5-4CB6-AECC-C8F0DA7A0089}" destId="{0E49043F-C3A1-4E01-B1A3-4385579CCD89}" srcOrd="0" destOrd="0" presId="urn:microsoft.com/office/officeart/2005/8/layout/list1"/>
    <dgm:cxn modelId="{0CD211B8-232D-4F13-A805-C1C7140708DD}" srcId="{3008A499-CA5D-4A11-8C5C-A2936223B45D}" destId="{535778E5-DAB8-4F04-ADFF-D0A2C650020E}" srcOrd="1" destOrd="0" parTransId="{686AF15C-CD30-4548-BC7B-53E7550A99F0}" sibTransId="{68C0684C-ECE8-4375-ABDD-BEA387CCFC37}"/>
    <dgm:cxn modelId="{80BCDB04-5D5F-48A7-BD86-A25A64C8DE75}" type="presOf" srcId="{3008A499-CA5D-4A11-8C5C-A2936223B45D}" destId="{219C18F5-0C0D-4E4F-BD0D-5A6E0F8C4DC1}" srcOrd="1" destOrd="0" presId="urn:microsoft.com/office/officeart/2005/8/layout/list1"/>
    <dgm:cxn modelId="{20F0BB52-466C-4044-8D0E-21DD420E36CF}" srcId="{00505472-2936-4F53-9161-2F9E39CA7A53}" destId="{2C51518D-4AA5-4CB6-AECC-C8F0DA7A0089}" srcOrd="0" destOrd="0" parTransId="{D163A29A-A3A9-4D6F-BD3B-78BF202AA8FC}" sibTransId="{9FD8AD8C-33EE-455D-9428-A61B0C96521D}"/>
    <dgm:cxn modelId="{650B8EB1-88CD-43AD-853A-2C11EF2DB0E8}" type="presParOf" srcId="{874BC7A7-330F-47B8-8E80-917A93B245A9}" destId="{61A6C9BC-45DC-490B-AE83-3AD2D4859EDB}" srcOrd="0" destOrd="0" presId="urn:microsoft.com/office/officeart/2005/8/layout/list1"/>
    <dgm:cxn modelId="{A8C80A50-E19E-42A5-800E-823A197E3EDE}" type="presParOf" srcId="{61A6C9BC-45DC-490B-AE83-3AD2D4859EDB}" destId="{76ABA129-EB7F-4B2B-A33C-A8BBF2F96BC3}" srcOrd="0" destOrd="0" presId="urn:microsoft.com/office/officeart/2005/8/layout/list1"/>
    <dgm:cxn modelId="{0FB67A02-4FB6-402A-A275-C83A7D631530}" type="presParOf" srcId="{61A6C9BC-45DC-490B-AE83-3AD2D4859EDB}" destId="{B9DCB8F9-6F6B-4BC0-89B3-D99FACDF16CE}" srcOrd="1" destOrd="0" presId="urn:microsoft.com/office/officeart/2005/8/layout/list1"/>
    <dgm:cxn modelId="{DC6789E3-C98B-49BF-B6C7-9A2A8CE456B2}" type="presParOf" srcId="{874BC7A7-330F-47B8-8E80-917A93B245A9}" destId="{694B49D8-DBB2-4201-874E-12D3A2CF9BF8}" srcOrd="1" destOrd="0" presId="urn:microsoft.com/office/officeart/2005/8/layout/list1"/>
    <dgm:cxn modelId="{093B2DD8-975A-4D95-8F27-A0700C424449}" type="presParOf" srcId="{874BC7A7-330F-47B8-8E80-917A93B245A9}" destId="{F4B655E6-A22A-48E8-AEFD-C025E0DE8F2A}" srcOrd="2" destOrd="0" presId="urn:microsoft.com/office/officeart/2005/8/layout/list1"/>
    <dgm:cxn modelId="{47B6C047-C238-46F4-934E-EA3CF8C17701}" type="presParOf" srcId="{874BC7A7-330F-47B8-8E80-917A93B245A9}" destId="{C278D117-752D-4A6F-932B-BEA70CD6138F}" srcOrd="3" destOrd="0" presId="urn:microsoft.com/office/officeart/2005/8/layout/list1"/>
    <dgm:cxn modelId="{AD1F8E84-0D2E-4D4E-AD65-2B11D623C077}" type="presParOf" srcId="{874BC7A7-330F-47B8-8E80-917A93B245A9}" destId="{5CDA8F12-7150-46E4-AE58-F22BE68E1B25}" srcOrd="4" destOrd="0" presId="urn:microsoft.com/office/officeart/2005/8/layout/list1"/>
    <dgm:cxn modelId="{5C70A2B7-3664-4AB5-8D83-4A7B1E2134B6}" type="presParOf" srcId="{5CDA8F12-7150-46E4-AE58-F22BE68E1B25}" destId="{0BE90721-F81F-4C6F-8730-7B9720B16C33}" srcOrd="0" destOrd="0" presId="urn:microsoft.com/office/officeart/2005/8/layout/list1"/>
    <dgm:cxn modelId="{DE749D27-BE72-41F1-B7B1-CF18EBF9C968}" type="presParOf" srcId="{5CDA8F12-7150-46E4-AE58-F22BE68E1B25}" destId="{092481F8-995B-42F8-93E6-64942BCE20E3}" srcOrd="1" destOrd="0" presId="urn:microsoft.com/office/officeart/2005/8/layout/list1"/>
    <dgm:cxn modelId="{94C6CA8F-8938-4DBD-923F-9FD0F79343BF}" type="presParOf" srcId="{874BC7A7-330F-47B8-8E80-917A93B245A9}" destId="{21F5DFC8-CC17-48C3-9E6A-BCBA8F774BF3}" srcOrd="5" destOrd="0" presId="urn:microsoft.com/office/officeart/2005/8/layout/list1"/>
    <dgm:cxn modelId="{E42E3601-5C27-40C3-A698-106187587BD9}" type="presParOf" srcId="{874BC7A7-330F-47B8-8E80-917A93B245A9}" destId="{33CA56C5-9324-45D4-9EED-C7BECF51AC6F}" srcOrd="6" destOrd="0" presId="urn:microsoft.com/office/officeart/2005/8/layout/list1"/>
    <dgm:cxn modelId="{5F51ACA0-E4FE-4C04-8C7F-23291AAAA614}" type="presParOf" srcId="{874BC7A7-330F-47B8-8E80-917A93B245A9}" destId="{6127E67C-B019-4A14-92CE-B91046C75A25}" srcOrd="7" destOrd="0" presId="urn:microsoft.com/office/officeart/2005/8/layout/list1"/>
    <dgm:cxn modelId="{2241ED65-FD88-49D9-8D22-ABE4C55D9644}" type="presParOf" srcId="{874BC7A7-330F-47B8-8E80-917A93B245A9}" destId="{2C9B00E6-20F7-4ED5-B673-886BB9E4EEDC}" srcOrd="8" destOrd="0" presId="urn:microsoft.com/office/officeart/2005/8/layout/list1"/>
    <dgm:cxn modelId="{16FA8601-E6B5-4180-B088-4344D3A1859B}" type="presParOf" srcId="{2C9B00E6-20F7-4ED5-B673-886BB9E4EEDC}" destId="{B505D1AB-F5BB-4485-99E3-102EFB570E19}" srcOrd="0" destOrd="0" presId="urn:microsoft.com/office/officeart/2005/8/layout/list1"/>
    <dgm:cxn modelId="{365D9C23-5935-45A7-8DFB-305EFF9AA0ED}" type="presParOf" srcId="{2C9B00E6-20F7-4ED5-B673-886BB9E4EEDC}" destId="{219C18F5-0C0D-4E4F-BD0D-5A6E0F8C4DC1}" srcOrd="1" destOrd="0" presId="urn:microsoft.com/office/officeart/2005/8/layout/list1"/>
    <dgm:cxn modelId="{57C9C675-8787-45C4-A843-A330C7191CDA}" type="presParOf" srcId="{874BC7A7-330F-47B8-8E80-917A93B245A9}" destId="{D11A1559-66E4-4343-95AB-56855CBA9E59}" srcOrd="9" destOrd="0" presId="urn:microsoft.com/office/officeart/2005/8/layout/list1"/>
    <dgm:cxn modelId="{C9406FE4-8975-4DCE-8D8D-8B36D1829DC3}" type="presParOf" srcId="{874BC7A7-330F-47B8-8E80-917A93B245A9}" destId="{F0ECCCD0-8F2B-4722-B155-76AA7A1A7897}" srcOrd="10" destOrd="0" presId="urn:microsoft.com/office/officeart/2005/8/layout/list1"/>
    <dgm:cxn modelId="{0D673CE6-0D8C-4BD3-873A-9B822ED70B4E}" type="presParOf" srcId="{874BC7A7-330F-47B8-8E80-917A93B245A9}" destId="{349CBD43-FBA2-4803-8FBE-1794E0EB74C8}" srcOrd="11" destOrd="0" presId="urn:microsoft.com/office/officeart/2005/8/layout/list1"/>
    <dgm:cxn modelId="{677C422D-A3CF-4942-B72E-E51E41ABC03B}" type="presParOf" srcId="{874BC7A7-330F-47B8-8E80-917A93B245A9}" destId="{923C8BBB-6099-440C-B63F-03246B0CD156}" srcOrd="12" destOrd="0" presId="urn:microsoft.com/office/officeart/2005/8/layout/list1"/>
    <dgm:cxn modelId="{BA55C70D-EB6F-447B-A8A3-E58B36C9A6DB}" type="presParOf" srcId="{923C8BBB-6099-440C-B63F-03246B0CD156}" destId="{309566FC-17A2-4C01-AFC9-E0BA0DFDE8E7}" srcOrd="0" destOrd="0" presId="urn:microsoft.com/office/officeart/2005/8/layout/list1"/>
    <dgm:cxn modelId="{7ACC8F92-3AB4-45A6-AC45-E4C1B5DEB0E4}" type="presParOf" srcId="{923C8BBB-6099-440C-B63F-03246B0CD156}" destId="{B734743E-664C-41C8-89BD-C937C8E1199E}" srcOrd="1" destOrd="0" presId="urn:microsoft.com/office/officeart/2005/8/layout/list1"/>
    <dgm:cxn modelId="{66B98199-3760-428E-B49D-A28AF42CC5A8}" type="presParOf" srcId="{874BC7A7-330F-47B8-8E80-917A93B245A9}" destId="{C6A77C05-3B95-4E0E-9DA0-A475A7A2D566}" srcOrd="13" destOrd="0" presId="urn:microsoft.com/office/officeart/2005/8/layout/list1"/>
    <dgm:cxn modelId="{9F1A2BDF-FD90-426D-BB86-BC5E55AB9E6A}" type="presParOf" srcId="{874BC7A7-330F-47B8-8E80-917A93B245A9}" destId="{0E49043F-C3A1-4E01-B1A3-4385579CCD89}" srcOrd="14"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B04AD42-D8E3-443A-9E61-5C89DF5BDA0C}" type="doc">
      <dgm:prSet loTypeId="urn:microsoft.com/office/officeart/2005/8/layout/bProcess2" loCatId="process" qsTypeId="urn:microsoft.com/office/officeart/2005/8/quickstyle/simple1" qsCatId="simple" csTypeId="urn:microsoft.com/office/officeart/2005/8/colors/colorful1#4" csCatId="colorful" phldr="1"/>
      <dgm:spPr/>
      <dgm:t>
        <a:bodyPr/>
        <a:lstStyle/>
        <a:p>
          <a:endParaRPr lang="id-ID"/>
        </a:p>
      </dgm:t>
    </dgm:pt>
    <dgm:pt modelId="{81671954-5D35-434F-945E-3F5619CB8579}">
      <dgm:prSet phldrT="[Text]" custT="1"/>
      <dgm:spPr>
        <a:xfrm>
          <a:off x="144834" y="339451"/>
          <a:ext cx="1938666" cy="1455793"/>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Pra PAI</a:t>
          </a:r>
        </a:p>
        <a:p>
          <a:pPr>
            <a:buNone/>
          </a:pPr>
          <a:r>
            <a:rPr lang="id-ID" sz="1800" b="1" dirty="0">
              <a:solidFill>
                <a:sysClr val="window" lastClr="FFFFFF"/>
              </a:solidFill>
              <a:latin typeface="Calibri"/>
              <a:ea typeface="+mn-ea"/>
              <a:cs typeface="+mn-cs"/>
            </a:rPr>
            <a:t>1973</a:t>
          </a:r>
        </a:p>
      </dgm:t>
    </dgm:pt>
    <dgm:pt modelId="{26BB5FCA-3760-4A3A-B75C-8D5BD2031FA7}" type="parTrans" cxnId="{4C67A719-803E-464E-B701-67CB3F2E51B8}">
      <dgm:prSet/>
      <dgm:spPr/>
      <dgm:t>
        <a:bodyPr/>
        <a:lstStyle/>
        <a:p>
          <a:endParaRPr lang="id-ID" sz="1800" b="1"/>
        </a:p>
      </dgm:t>
    </dgm:pt>
    <dgm:pt modelId="{71C2F694-4516-49FD-B426-1CFEFE3BFCC1}" type="sibTrans" cxnId="{4C67A719-803E-464E-B701-67CB3F2E51B8}">
      <dgm:prSet/>
      <dgm:spPr>
        <a:xfrm rot="10800000">
          <a:off x="800183" y="1996395"/>
          <a:ext cx="627969" cy="426438"/>
        </a:xfrm>
        <a:prstGeom prst="triangle">
          <a:avLst/>
        </a:prstGeom>
        <a:solidFill>
          <a:srgbClr val="C0504D">
            <a:hueOff val="0"/>
            <a:satOff val="0"/>
            <a:lumOff val="0"/>
            <a:alphaOff val="0"/>
          </a:srgbClr>
        </a:solidFill>
        <a:ln>
          <a:noFill/>
        </a:ln>
        <a:effectLst/>
      </dgm:spPr>
      <dgm:t>
        <a:bodyPr/>
        <a:lstStyle/>
        <a:p>
          <a:endParaRPr lang="id-ID" sz="1800" b="1"/>
        </a:p>
      </dgm:t>
    </dgm:pt>
    <dgm:pt modelId="{6AC29CB8-6F44-42AA-8F99-280D21A911BB}">
      <dgm:prSet phldrT="[Text]" custT="1"/>
      <dgm:spPr>
        <a:xfrm>
          <a:off x="256483" y="2599845"/>
          <a:ext cx="1715368" cy="1440934"/>
        </a:xfrm>
        <a:prstGeom prst="ellips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PAI </a:t>
          </a:r>
        </a:p>
        <a:p>
          <a:pPr>
            <a:buNone/>
          </a:pPr>
          <a:r>
            <a:rPr lang="id-ID" sz="1800" b="1" dirty="0">
              <a:solidFill>
                <a:sysClr val="window" lastClr="FFFFFF"/>
              </a:solidFill>
              <a:latin typeface="Calibri"/>
              <a:ea typeface="+mn-ea"/>
              <a:cs typeface="+mn-cs"/>
            </a:rPr>
            <a:t>1973</a:t>
          </a:r>
        </a:p>
      </dgm:t>
    </dgm:pt>
    <dgm:pt modelId="{B133E426-0552-4F19-B4E7-CE0FAD9CC312}" type="parTrans" cxnId="{72AEA15F-9600-4D65-B918-7267312BA30A}">
      <dgm:prSet/>
      <dgm:spPr/>
      <dgm:t>
        <a:bodyPr/>
        <a:lstStyle/>
        <a:p>
          <a:endParaRPr lang="id-ID" sz="1800" b="1"/>
        </a:p>
      </dgm:t>
    </dgm:pt>
    <dgm:pt modelId="{A8077CB0-71F0-4305-9FAC-8359D446BF4A}" type="sibTrans" cxnId="{72AEA15F-9600-4D65-B918-7267312BA30A}">
      <dgm:prSet/>
      <dgm:spPr>
        <a:xfrm rot="5400000">
          <a:off x="2174310" y="3107093"/>
          <a:ext cx="627969" cy="426438"/>
        </a:xfrm>
        <a:prstGeom prst="triangle">
          <a:avLst/>
        </a:prstGeom>
        <a:solidFill>
          <a:srgbClr val="9BBB59">
            <a:hueOff val="0"/>
            <a:satOff val="0"/>
            <a:lumOff val="0"/>
            <a:alphaOff val="0"/>
          </a:srgbClr>
        </a:solidFill>
        <a:ln>
          <a:noFill/>
        </a:ln>
        <a:effectLst/>
      </dgm:spPr>
      <dgm:t>
        <a:bodyPr/>
        <a:lstStyle/>
        <a:p>
          <a:endParaRPr lang="id-ID" sz="1800" b="1"/>
        </a:p>
      </dgm:t>
    </dgm:pt>
    <dgm:pt modelId="{0D88788B-6610-4177-8DA8-0ADFB62A0CB9}">
      <dgm:prSet phldrT="[Text]" custT="1"/>
      <dgm:spPr>
        <a:xfrm>
          <a:off x="2980599" y="2634281"/>
          <a:ext cx="2096048" cy="1372062"/>
        </a:xfrm>
        <a:prstGeom prst="ellips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Harmonisasi IAS 1994-2007</a:t>
          </a:r>
        </a:p>
      </dgm:t>
    </dgm:pt>
    <dgm:pt modelId="{1C093509-95BE-4524-BFDB-8A9234026E73}" type="parTrans" cxnId="{E1CCDE54-BAFB-46E3-A1A0-9775E52D17B5}">
      <dgm:prSet/>
      <dgm:spPr/>
      <dgm:t>
        <a:bodyPr/>
        <a:lstStyle/>
        <a:p>
          <a:endParaRPr lang="id-ID" sz="1800" b="1"/>
        </a:p>
      </dgm:t>
    </dgm:pt>
    <dgm:pt modelId="{174AD0B6-AFD9-4AEF-8AD9-E78741132AC9}" type="sibTrans" cxnId="{E1CCDE54-BAFB-46E3-A1A0-9775E52D17B5}">
      <dgm:prSet/>
      <dgm:spPr>
        <a:xfrm>
          <a:off x="3714638" y="1849403"/>
          <a:ext cx="627969" cy="426438"/>
        </a:xfrm>
        <a:prstGeom prst="triangle">
          <a:avLst/>
        </a:prstGeom>
        <a:solidFill>
          <a:srgbClr val="8064A2">
            <a:hueOff val="0"/>
            <a:satOff val="0"/>
            <a:lumOff val="0"/>
            <a:alphaOff val="0"/>
          </a:srgbClr>
        </a:solidFill>
        <a:ln>
          <a:noFill/>
        </a:ln>
        <a:effectLst/>
      </dgm:spPr>
      <dgm:t>
        <a:bodyPr/>
        <a:lstStyle/>
        <a:p>
          <a:endParaRPr lang="id-ID" sz="1800" b="1"/>
        </a:p>
      </dgm:t>
    </dgm:pt>
    <dgm:pt modelId="{77186171-EC6E-46F3-8AB2-2EA7810BD4EF}">
      <dgm:prSet phldrT="[Text]" custT="1"/>
      <dgm:spPr>
        <a:xfrm>
          <a:off x="3042625" y="281190"/>
          <a:ext cx="1971995" cy="1233912"/>
        </a:xfrm>
        <a:prstGeom prst="ellips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id-ID" sz="1800" b="1" dirty="0">
              <a:solidFill>
                <a:sysClr val="window" lastClr="FFFFFF"/>
              </a:solidFill>
              <a:latin typeface="Calibri"/>
              <a:ea typeface="+mn-ea"/>
              <a:cs typeface="+mn-cs"/>
            </a:rPr>
            <a:t>Konvergensi </a:t>
          </a:r>
          <a:r>
            <a:rPr lang="en-US" sz="1800" b="1" dirty="0">
              <a:solidFill>
                <a:sysClr val="window" lastClr="FFFFFF"/>
              </a:solidFill>
              <a:latin typeface="Calibri"/>
              <a:ea typeface="+mn-ea"/>
              <a:cs typeface="+mn-cs"/>
            </a:rPr>
            <a:t>IFRS </a:t>
          </a:r>
          <a:r>
            <a:rPr lang="en-US" sz="1800" b="1" dirty="0" err="1">
              <a:solidFill>
                <a:sysClr val="window" lastClr="FFFFFF"/>
              </a:solidFill>
              <a:latin typeface="Calibri"/>
              <a:ea typeface="+mn-ea"/>
              <a:cs typeface="+mn-cs"/>
            </a:rPr>
            <a:t>sd</a:t>
          </a:r>
          <a:r>
            <a:rPr lang="en-US" sz="1800" b="1" dirty="0">
              <a:solidFill>
                <a:sysClr val="window" lastClr="FFFFFF"/>
              </a:solidFill>
              <a:latin typeface="Calibri"/>
              <a:ea typeface="+mn-ea"/>
              <a:cs typeface="+mn-cs"/>
            </a:rPr>
            <a:t> 2010</a:t>
          </a:r>
          <a:endParaRPr lang="id-ID" sz="1800" b="1" dirty="0">
            <a:solidFill>
              <a:sysClr val="window" lastClr="FFFFFF"/>
            </a:solidFill>
            <a:latin typeface="Calibri"/>
            <a:ea typeface="+mn-ea"/>
            <a:cs typeface="+mn-cs"/>
          </a:endParaRPr>
        </a:p>
      </dgm:t>
    </dgm:pt>
    <dgm:pt modelId="{FD2CF46E-93FA-468D-ACE5-4A5780FB0D7A}" type="parTrans" cxnId="{65D69B17-B96C-4070-9CE3-776E6588DED7}">
      <dgm:prSet/>
      <dgm:spPr/>
      <dgm:t>
        <a:bodyPr/>
        <a:lstStyle/>
        <a:p>
          <a:endParaRPr lang="id-ID" sz="1800" b="1"/>
        </a:p>
      </dgm:t>
    </dgm:pt>
    <dgm:pt modelId="{CBE703AE-BBA6-400D-8894-23BF8DE00F4A}" type="sibTrans" cxnId="{65D69B17-B96C-4070-9CE3-776E6588DED7}">
      <dgm:prSet/>
      <dgm:spPr>
        <a:xfrm rot="5400000">
          <a:off x="5192268" y="684927"/>
          <a:ext cx="627969" cy="426438"/>
        </a:xfrm>
        <a:prstGeom prst="triangle">
          <a:avLst/>
        </a:prstGeom>
        <a:solidFill>
          <a:srgbClr val="4BACC6">
            <a:hueOff val="0"/>
            <a:satOff val="0"/>
            <a:lumOff val="0"/>
            <a:alphaOff val="0"/>
          </a:srgbClr>
        </a:solidFill>
        <a:ln>
          <a:noFill/>
        </a:ln>
        <a:effectLst/>
      </dgm:spPr>
      <dgm:t>
        <a:bodyPr/>
        <a:lstStyle/>
        <a:p>
          <a:endParaRPr lang="id-ID" sz="1800" b="1"/>
        </a:p>
      </dgm:t>
    </dgm:pt>
    <dgm:pt modelId="{C93DF83C-0225-49A4-8389-3345C1FA926D}">
      <dgm:prSet phldrT="[Text]" custT="1"/>
      <dgm:spPr>
        <a:xfrm>
          <a:off x="5973746" y="242128"/>
          <a:ext cx="2111019" cy="1312034"/>
        </a:xfrm>
        <a:prstGeom prst="ellipse">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1800" b="1" dirty="0">
              <a:solidFill>
                <a:sysClr val="window" lastClr="FFFFFF"/>
              </a:solidFill>
              <a:latin typeface="Calibri"/>
              <a:ea typeface="+mn-ea"/>
              <a:cs typeface="+mn-cs"/>
            </a:rPr>
            <a:t>Update</a:t>
          </a:r>
        </a:p>
        <a:p>
          <a:pPr>
            <a:buNone/>
          </a:pPr>
          <a:r>
            <a:rPr lang="en-US" sz="1800" b="1" dirty="0">
              <a:solidFill>
                <a:sysClr val="window" lastClr="FFFFFF"/>
              </a:solidFill>
              <a:latin typeface="Calibri"/>
              <a:ea typeface="+mn-ea"/>
              <a:cs typeface="+mn-cs"/>
            </a:rPr>
            <a:t>PSAK</a:t>
          </a:r>
          <a:r>
            <a:rPr lang="id-ID" sz="1800" b="1" dirty="0">
              <a:solidFill>
                <a:sysClr val="window" lastClr="FFFFFF"/>
              </a:solidFill>
              <a:latin typeface="Calibri"/>
              <a:ea typeface="+mn-ea"/>
              <a:cs typeface="+mn-cs"/>
            </a:rPr>
            <a:t> </a:t>
          </a:r>
          <a:r>
            <a:rPr lang="en-US" sz="1800" b="1" dirty="0" err="1">
              <a:solidFill>
                <a:sysClr val="window" lastClr="FFFFFF"/>
              </a:solidFill>
              <a:latin typeface="Calibri"/>
              <a:ea typeface="+mn-ea"/>
              <a:cs typeface="+mn-cs"/>
            </a:rPr>
            <a:t>sd</a:t>
          </a:r>
          <a:r>
            <a:rPr lang="en-US" sz="1800" b="1" dirty="0">
              <a:solidFill>
                <a:sysClr val="window" lastClr="FFFFFF"/>
              </a:solidFill>
              <a:latin typeface="Calibri"/>
              <a:ea typeface="+mn-ea"/>
              <a:cs typeface="+mn-cs"/>
            </a:rPr>
            <a:t> </a:t>
          </a:r>
          <a:r>
            <a:rPr lang="id-ID" sz="1800" b="1" dirty="0">
              <a:solidFill>
                <a:sysClr val="window" lastClr="FFFFFF"/>
              </a:solidFill>
              <a:latin typeface="Calibri"/>
              <a:ea typeface="+mn-ea"/>
              <a:cs typeface="+mn-cs"/>
            </a:rPr>
            <a:t>201</a:t>
          </a:r>
          <a:r>
            <a:rPr lang="en-US" sz="1800" b="1" dirty="0">
              <a:solidFill>
                <a:sysClr val="window" lastClr="FFFFFF"/>
              </a:solidFill>
              <a:latin typeface="Calibri"/>
              <a:ea typeface="+mn-ea"/>
              <a:cs typeface="+mn-cs"/>
            </a:rPr>
            <a:t>4</a:t>
          </a:r>
          <a:endParaRPr lang="id-ID" sz="1800" b="1" dirty="0">
            <a:solidFill>
              <a:sysClr val="window" lastClr="FFFFFF"/>
            </a:solidFill>
            <a:latin typeface="Calibri"/>
            <a:ea typeface="+mn-ea"/>
            <a:cs typeface="+mn-cs"/>
          </a:endParaRPr>
        </a:p>
      </dgm:t>
    </dgm:pt>
    <dgm:pt modelId="{517D4FA8-05A5-4036-9246-07DC6902A499}" type="parTrans" cxnId="{5C00BC9F-FAF9-4717-BD03-53905F3D2839}">
      <dgm:prSet/>
      <dgm:spPr/>
      <dgm:t>
        <a:bodyPr/>
        <a:lstStyle/>
        <a:p>
          <a:endParaRPr lang="id-ID" sz="1800" b="1"/>
        </a:p>
      </dgm:t>
    </dgm:pt>
    <dgm:pt modelId="{F4D325A5-1BB5-4C1E-BC57-5E726A2BA125}" type="sibTrans" cxnId="{5C00BC9F-FAF9-4717-BD03-53905F3D2839}">
      <dgm:prSet/>
      <dgm:spPr>
        <a:xfrm rot="10800000">
          <a:off x="6715271" y="1917205"/>
          <a:ext cx="627969" cy="426438"/>
        </a:xfrm>
        <a:prstGeom prst="triangle">
          <a:avLst/>
        </a:prstGeom>
        <a:solidFill>
          <a:srgbClr val="F79646">
            <a:hueOff val="0"/>
            <a:satOff val="0"/>
            <a:lumOff val="0"/>
            <a:alphaOff val="0"/>
          </a:srgbClr>
        </a:solidFill>
        <a:ln>
          <a:noFill/>
        </a:ln>
        <a:effectLst/>
      </dgm:spPr>
      <dgm:t>
        <a:bodyPr/>
        <a:lstStyle/>
        <a:p>
          <a:endParaRPr lang="id-ID" sz="1800" b="1"/>
        </a:p>
      </dgm:t>
    </dgm:pt>
    <dgm:pt modelId="{0BFBB811-9E13-45BF-9507-44C2DF93DFC1}">
      <dgm:prSet phldrT="[Text]" custT="1"/>
      <dgm:spPr>
        <a:xfrm>
          <a:off x="5973747" y="2682547"/>
          <a:ext cx="2111016" cy="1247882"/>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1800" b="1" dirty="0">
              <a:solidFill>
                <a:sysClr val="window" lastClr="FFFFFF"/>
              </a:solidFill>
              <a:latin typeface="Calibri"/>
              <a:ea typeface="+mn-ea"/>
              <a:cs typeface="+mn-cs"/>
            </a:rPr>
            <a:t>Update </a:t>
          </a:r>
        </a:p>
        <a:p>
          <a:pPr>
            <a:buNone/>
          </a:pPr>
          <a:r>
            <a:rPr lang="en-US" sz="1800" b="1" dirty="0">
              <a:solidFill>
                <a:sysClr val="window" lastClr="FFFFFF"/>
              </a:solidFill>
              <a:latin typeface="Calibri"/>
              <a:ea typeface="+mn-ea"/>
              <a:cs typeface="+mn-cs"/>
            </a:rPr>
            <a:t>PSAK </a:t>
          </a:r>
          <a:r>
            <a:rPr lang="en-US" sz="1800" b="1" dirty="0" err="1">
              <a:solidFill>
                <a:sysClr val="window" lastClr="FFFFFF"/>
              </a:solidFill>
              <a:latin typeface="Calibri"/>
              <a:ea typeface="+mn-ea"/>
              <a:cs typeface="+mn-cs"/>
            </a:rPr>
            <a:t>sd</a:t>
          </a:r>
          <a:r>
            <a:rPr lang="en-US" sz="1800" b="1" dirty="0">
              <a:solidFill>
                <a:sysClr val="window" lastClr="FFFFFF"/>
              </a:solidFill>
              <a:latin typeface="Calibri"/>
              <a:ea typeface="+mn-ea"/>
              <a:cs typeface="+mn-cs"/>
            </a:rPr>
            <a:t> 2017</a:t>
          </a:r>
          <a:endParaRPr lang="id-ID" sz="1800" b="1" dirty="0">
            <a:solidFill>
              <a:sysClr val="window" lastClr="FFFFFF"/>
            </a:solidFill>
            <a:latin typeface="Calibri"/>
            <a:ea typeface="+mn-ea"/>
            <a:cs typeface="+mn-cs"/>
          </a:endParaRPr>
        </a:p>
      </dgm:t>
    </dgm:pt>
    <dgm:pt modelId="{38460828-4537-4FF5-9365-AAFE1FC36C0B}" type="parTrans" cxnId="{93624FA7-9D25-4396-8DBA-B148F79AE3B2}">
      <dgm:prSet/>
      <dgm:spPr/>
      <dgm:t>
        <a:bodyPr/>
        <a:lstStyle/>
        <a:p>
          <a:endParaRPr lang="en-US" sz="1400"/>
        </a:p>
      </dgm:t>
    </dgm:pt>
    <dgm:pt modelId="{54EB60EE-DC28-424E-9482-3C645381FDBC}" type="sibTrans" cxnId="{93624FA7-9D25-4396-8DBA-B148F79AE3B2}">
      <dgm:prSet/>
      <dgm:spPr/>
      <dgm:t>
        <a:bodyPr/>
        <a:lstStyle/>
        <a:p>
          <a:endParaRPr lang="en-US" sz="1400"/>
        </a:p>
      </dgm:t>
    </dgm:pt>
    <dgm:pt modelId="{DAF2358D-50C8-4D20-AF40-391081F8BABC}" type="pres">
      <dgm:prSet presAssocID="{7B04AD42-D8E3-443A-9E61-5C89DF5BDA0C}" presName="diagram" presStyleCnt="0">
        <dgm:presLayoutVars>
          <dgm:dir/>
          <dgm:resizeHandles/>
        </dgm:presLayoutVars>
      </dgm:prSet>
      <dgm:spPr/>
      <dgm:t>
        <a:bodyPr/>
        <a:lstStyle/>
        <a:p>
          <a:endParaRPr lang="id-ID"/>
        </a:p>
      </dgm:t>
    </dgm:pt>
    <dgm:pt modelId="{B57250A0-CC17-47E6-B976-B74891CD9EBE}" type="pres">
      <dgm:prSet presAssocID="{81671954-5D35-434F-945E-3F5619CB8579}" presName="firstNode" presStyleLbl="node1" presStyleIdx="0" presStyleCnt="6" custScaleX="95743" custScaleY="65832" custLinFactNeighborY="-14723">
        <dgm:presLayoutVars>
          <dgm:bulletEnabled val="1"/>
        </dgm:presLayoutVars>
      </dgm:prSet>
      <dgm:spPr/>
      <dgm:t>
        <a:bodyPr/>
        <a:lstStyle/>
        <a:p>
          <a:endParaRPr lang="id-ID"/>
        </a:p>
      </dgm:t>
    </dgm:pt>
    <dgm:pt modelId="{074CA43C-D69E-4A8B-8BF2-35A2460FAFFC}" type="pres">
      <dgm:prSet presAssocID="{71C2F694-4516-49FD-B426-1CFEFE3BFCC1}" presName="sibTrans" presStyleLbl="sibTrans2D1" presStyleIdx="0" presStyleCnt="5"/>
      <dgm:spPr/>
      <dgm:t>
        <a:bodyPr/>
        <a:lstStyle/>
        <a:p>
          <a:endParaRPr lang="id-ID"/>
        </a:p>
      </dgm:t>
    </dgm:pt>
    <dgm:pt modelId="{35B92011-7FFC-4CC6-9B49-136FCC32E921}" type="pres">
      <dgm:prSet presAssocID="{6AC29CB8-6F44-42AA-8F99-280D21A911BB}" presName="middleNode" presStyleCnt="0"/>
      <dgm:spPr/>
    </dgm:pt>
    <dgm:pt modelId="{A791EE7D-BDD9-4CFE-A364-A5643FBCBD8C}" type="pres">
      <dgm:prSet presAssocID="{6AC29CB8-6F44-42AA-8F99-280D21A911BB}" presName="padding" presStyleLbl="node1" presStyleIdx="0" presStyleCnt="6"/>
      <dgm:spPr/>
    </dgm:pt>
    <dgm:pt modelId="{DC860A66-7B10-42A4-9F0A-80AD616921B9}" type="pres">
      <dgm:prSet presAssocID="{6AC29CB8-6F44-42AA-8F99-280D21A911BB}" presName="shape" presStyleLbl="node1" presStyleIdx="1" presStyleCnt="6" custScaleX="143338" custScaleY="101936" custLinFactNeighborX="-4611" custLinFactNeighborY="1595">
        <dgm:presLayoutVars>
          <dgm:bulletEnabled val="1"/>
        </dgm:presLayoutVars>
      </dgm:prSet>
      <dgm:spPr/>
      <dgm:t>
        <a:bodyPr/>
        <a:lstStyle/>
        <a:p>
          <a:endParaRPr lang="id-ID"/>
        </a:p>
      </dgm:t>
    </dgm:pt>
    <dgm:pt modelId="{D79B0FAD-50CF-4AB5-8263-15466D002291}" type="pres">
      <dgm:prSet presAssocID="{A8077CB0-71F0-4305-9FAC-8359D446BF4A}" presName="sibTrans" presStyleLbl="sibTrans2D1" presStyleIdx="1" presStyleCnt="5"/>
      <dgm:spPr/>
      <dgm:t>
        <a:bodyPr/>
        <a:lstStyle/>
        <a:p>
          <a:endParaRPr lang="id-ID"/>
        </a:p>
      </dgm:t>
    </dgm:pt>
    <dgm:pt modelId="{027A386C-F850-43C2-9A72-7EAE48080C3C}" type="pres">
      <dgm:prSet presAssocID="{0D88788B-6610-4177-8DA8-0ADFB62A0CB9}" presName="middleNode" presStyleCnt="0"/>
      <dgm:spPr/>
    </dgm:pt>
    <dgm:pt modelId="{12D73BC1-90CD-47BC-B017-234883A0A95E}" type="pres">
      <dgm:prSet presAssocID="{0D88788B-6610-4177-8DA8-0ADFB62A0CB9}" presName="padding" presStyleLbl="node1" presStyleIdx="1" presStyleCnt="6"/>
      <dgm:spPr/>
    </dgm:pt>
    <dgm:pt modelId="{C12B8527-BEE8-4BD4-97C0-836FDB5330B8}" type="pres">
      <dgm:prSet presAssocID="{0D88788B-6610-4177-8DA8-0ADFB62A0CB9}" presName="shape" presStyleLbl="node1" presStyleIdx="2" presStyleCnt="6" custScaleX="168579" custScaleY="114651" custLinFactNeighborX="15893" custLinFactNeighborY="4014">
        <dgm:presLayoutVars>
          <dgm:bulletEnabled val="1"/>
        </dgm:presLayoutVars>
      </dgm:prSet>
      <dgm:spPr/>
      <dgm:t>
        <a:bodyPr/>
        <a:lstStyle/>
        <a:p>
          <a:endParaRPr lang="id-ID"/>
        </a:p>
      </dgm:t>
    </dgm:pt>
    <dgm:pt modelId="{8FBB6781-A4EE-4862-B8E7-C3F2EC5744E3}" type="pres">
      <dgm:prSet presAssocID="{174AD0B6-AFD9-4AEF-8AD9-E78741132AC9}" presName="sibTrans" presStyleLbl="sibTrans2D1" presStyleIdx="2" presStyleCnt="5"/>
      <dgm:spPr/>
      <dgm:t>
        <a:bodyPr/>
        <a:lstStyle/>
        <a:p>
          <a:endParaRPr lang="id-ID"/>
        </a:p>
      </dgm:t>
    </dgm:pt>
    <dgm:pt modelId="{11914DE9-0520-4A9B-8E28-1BC9291FA223}" type="pres">
      <dgm:prSet presAssocID="{77186171-EC6E-46F3-8AB2-2EA7810BD4EF}" presName="middleNode" presStyleCnt="0"/>
      <dgm:spPr/>
    </dgm:pt>
    <dgm:pt modelId="{6D9B745D-717A-4EEA-8CA8-9802DE2979AC}" type="pres">
      <dgm:prSet presAssocID="{77186171-EC6E-46F3-8AB2-2EA7810BD4EF}" presName="padding" presStyleLbl="node1" presStyleIdx="2" presStyleCnt="6"/>
      <dgm:spPr/>
    </dgm:pt>
    <dgm:pt modelId="{E88CF2B2-7DF3-4D24-BFF7-4A47834BB29D}" type="pres">
      <dgm:prSet presAssocID="{77186171-EC6E-46F3-8AB2-2EA7810BD4EF}" presName="shape" presStyleLbl="node1" presStyleIdx="3" presStyleCnt="6" custScaleX="164782" custScaleY="103107" custLinFactNeighborX="13968">
        <dgm:presLayoutVars>
          <dgm:bulletEnabled val="1"/>
        </dgm:presLayoutVars>
      </dgm:prSet>
      <dgm:spPr/>
      <dgm:t>
        <a:bodyPr/>
        <a:lstStyle/>
        <a:p>
          <a:endParaRPr lang="id-ID"/>
        </a:p>
      </dgm:t>
    </dgm:pt>
    <dgm:pt modelId="{83B27531-6AE0-4DEE-A43E-EC0FE3D958B6}" type="pres">
      <dgm:prSet presAssocID="{CBE703AE-BBA6-400D-8894-23BF8DE00F4A}" presName="sibTrans" presStyleLbl="sibTrans2D1" presStyleIdx="3" presStyleCnt="5"/>
      <dgm:spPr/>
      <dgm:t>
        <a:bodyPr/>
        <a:lstStyle/>
        <a:p>
          <a:endParaRPr lang="id-ID"/>
        </a:p>
      </dgm:t>
    </dgm:pt>
    <dgm:pt modelId="{4B2ACED5-477B-41A1-B783-92AB0516C03A}" type="pres">
      <dgm:prSet presAssocID="{C93DF83C-0225-49A4-8389-3345C1FA926D}" presName="middleNode" presStyleCnt="0"/>
      <dgm:spPr/>
    </dgm:pt>
    <dgm:pt modelId="{79F54534-F6F6-4BBC-9F4E-9A735BC47F56}" type="pres">
      <dgm:prSet presAssocID="{C93DF83C-0225-49A4-8389-3345C1FA926D}" presName="padding" presStyleLbl="node1" presStyleIdx="3" presStyleCnt="6"/>
      <dgm:spPr/>
    </dgm:pt>
    <dgm:pt modelId="{5DB0C533-410E-4087-8117-50CC51DA92C9}" type="pres">
      <dgm:prSet presAssocID="{C93DF83C-0225-49A4-8389-3345C1FA926D}" presName="shape" presStyleLbl="node1" presStyleIdx="4" presStyleCnt="6" custScaleX="159270" custScaleY="95891" custLinFactNeighborX="29986">
        <dgm:presLayoutVars>
          <dgm:bulletEnabled val="1"/>
        </dgm:presLayoutVars>
      </dgm:prSet>
      <dgm:spPr/>
      <dgm:t>
        <a:bodyPr/>
        <a:lstStyle/>
        <a:p>
          <a:endParaRPr lang="id-ID"/>
        </a:p>
      </dgm:t>
    </dgm:pt>
    <dgm:pt modelId="{05A6650C-1D42-43B2-9C71-DF5A0BF5A4F6}" type="pres">
      <dgm:prSet presAssocID="{F4D325A5-1BB5-4C1E-BC57-5E726A2BA125}" presName="sibTrans" presStyleLbl="sibTrans2D1" presStyleIdx="4" presStyleCnt="5"/>
      <dgm:spPr/>
      <dgm:t>
        <a:bodyPr/>
        <a:lstStyle/>
        <a:p>
          <a:endParaRPr lang="id-ID"/>
        </a:p>
      </dgm:t>
    </dgm:pt>
    <dgm:pt modelId="{68652D89-3C79-4E0C-919C-9FF7F21285A1}" type="pres">
      <dgm:prSet presAssocID="{0BFBB811-9E13-45BF-9507-44C2DF93DFC1}" presName="lastNode" presStyleLbl="node1" presStyleIdx="5" presStyleCnt="6" custScaleX="106233" custScaleY="69551" custLinFactNeighborX="20002" custLinFactNeighborY="14454">
        <dgm:presLayoutVars>
          <dgm:bulletEnabled val="1"/>
        </dgm:presLayoutVars>
      </dgm:prSet>
      <dgm:spPr/>
      <dgm:t>
        <a:bodyPr/>
        <a:lstStyle/>
        <a:p>
          <a:endParaRPr lang="id-ID"/>
        </a:p>
      </dgm:t>
    </dgm:pt>
  </dgm:ptLst>
  <dgm:cxnLst>
    <dgm:cxn modelId="{16B6FB88-4709-4BEC-8A77-4B334C66187A}" type="presOf" srcId="{77186171-EC6E-46F3-8AB2-2EA7810BD4EF}" destId="{E88CF2B2-7DF3-4D24-BFF7-4A47834BB29D}" srcOrd="0" destOrd="0" presId="urn:microsoft.com/office/officeart/2005/8/layout/bProcess2"/>
    <dgm:cxn modelId="{8FE30565-5C89-4B5E-A98C-C8DBBCFACE9E}" type="presOf" srcId="{0BFBB811-9E13-45BF-9507-44C2DF93DFC1}" destId="{68652D89-3C79-4E0C-919C-9FF7F21285A1}" srcOrd="0" destOrd="0" presId="urn:microsoft.com/office/officeart/2005/8/layout/bProcess2"/>
    <dgm:cxn modelId="{B56DC2DD-9593-4B67-B057-1C9487ED3ACE}" type="presOf" srcId="{7B04AD42-D8E3-443A-9E61-5C89DF5BDA0C}" destId="{DAF2358D-50C8-4D20-AF40-391081F8BABC}" srcOrd="0" destOrd="0" presId="urn:microsoft.com/office/officeart/2005/8/layout/bProcess2"/>
    <dgm:cxn modelId="{EF3CDA3B-866C-4D72-94EA-2AF43A91EBA7}" type="presOf" srcId="{174AD0B6-AFD9-4AEF-8AD9-E78741132AC9}" destId="{8FBB6781-A4EE-4862-B8E7-C3F2EC5744E3}" srcOrd="0" destOrd="0" presId="urn:microsoft.com/office/officeart/2005/8/layout/bProcess2"/>
    <dgm:cxn modelId="{4C67A719-803E-464E-B701-67CB3F2E51B8}" srcId="{7B04AD42-D8E3-443A-9E61-5C89DF5BDA0C}" destId="{81671954-5D35-434F-945E-3F5619CB8579}" srcOrd="0" destOrd="0" parTransId="{26BB5FCA-3760-4A3A-B75C-8D5BD2031FA7}" sibTransId="{71C2F694-4516-49FD-B426-1CFEFE3BFCC1}"/>
    <dgm:cxn modelId="{375AE565-A0A6-4CA6-AD29-E46DFBF24782}" type="presOf" srcId="{F4D325A5-1BB5-4C1E-BC57-5E726A2BA125}" destId="{05A6650C-1D42-43B2-9C71-DF5A0BF5A4F6}" srcOrd="0" destOrd="0" presId="urn:microsoft.com/office/officeart/2005/8/layout/bProcess2"/>
    <dgm:cxn modelId="{ADD14651-3542-40FE-A8A0-96928C011105}" type="presOf" srcId="{C93DF83C-0225-49A4-8389-3345C1FA926D}" destId="{5DB0C533-410E-4087-8117-50CC51DA92C9}" srcOrd="0" destOrd="0" presId="urn:microsoft.com/office/officeart/2005/8/layout/bProcess2"/>
    <dgm:cxn modelId="{49EB4176-A9C0-4360-982A-EC7382FBA3C5}" type="presOf" srcId="{6AC29CB8-6F44-42AA-8F99-280D21A911BB}" destId="{DC860A66-7B10-42A4-9F0A-80AD616921B9}" srcOrd="0" destOrd="0" presId="urn:microsoft.com/office/officeart/2005/8/layout/bProcess2"/>
    <dgm:cxn modelId="{3AB85F75-86FF-4EF5-8CA5-B8338D0E26E3}" type="presOf" srcId="{71C2F694-4516-49FD-B426-1CFEFE3BFCC1}" destId="{074CA43C-D69E-4A8B-8BF2-35A2460FAFFC}" srcOrd="0" destOrd="0" presId="urn:microsoft.com/office/officeart/2005/8/layout/bProcess2"/>
    <dgm:cxn modelId="{00DFA90D-B42C-4A20-A175-5FE42F5FA84B}" type="presOf" srcId="{0D88788B-6610-4177-8DA8-0ADFB62A0CB9}" destId="{C12B8527-BEE8-4BD4-97C0-836FDB5330B8}" srcOrd="0" destOrd="0" presId="urn:microsoft.com/office/officeart/2005/8/layout/bProcess2"/>
    <dgm:cxn modelId="{72AEA15F-9600-4D65-B918-7267312BA30A}" srcId="{7B04AD42-D8E3-443A-9E61-5C89DF5BDA0C}" destId="{6AC29CB8-6F44-42AA-8F99-280D21A911BB}" srcOrd="1" destOrd="0" parTransId="{B133E426-0552-4F19-B4E7-CE0FAD9CC312}" sibTransId="{A8077CB0-71F0-4305-9FAC-8359D446BF4A}"/>
    <dgm:cxn modelId="{632D1EC6-988C-41A3-96E1-CB1A72B8197A}" type="presOf" srcId="{81671954-5D35-434F-945E-3F5619CB8579}" destId="{B57250A0-CC17-47E6-B976-B74891CD9EBE}" srcOrd="0" destOrd="0" presId="urn:microsoft.com/office/officeart/2005/8/layout/bProcess2"/>
    <dgm:cxn modelId="{E1CCDE54-BAFB-46E3-A1A0-9775E52D17B5}" srcId="{7B04AD42-D8E3-443A-9E61-5C89DF5BDA0C}" destId="{0D88788B-6610-4177-8DA8-0ADFB62A0CB9}" srcOrd="2" destOrd="0" parTransId="{1C093509-95BE-4524-BFDB-8A9234026E73}" sibTransId="{174AD0B6-AFD9-4AEF-8AD9-E78741132AC9}"/>
    <dgm:cxn modelId="{5C00BC9F-FAF9-4717-BD03-53905F3D2839}" srcId="{7B04AD42-D8E3-443A-9E61-5C89DF5BDA0C}" destId="{C93DF83C-0225-49A4-8389-3345C1FA926D}" srcOrd="4" destOrd="0" parTransId="{517D4FA8-05A5-4036-9246-07DC6902A499}" sibTransId="{F4D325A5-1BB5-4C1E-BC57-5E726A2BA125}"/>
    <dgm:cxn modelId="{93624FA7-9D25-4396-8DBA-B148F79AE3B2}" srcId="{7B04AD42-D8E3-443A-9E61-5C89DF5BDA0C}" destId="{0BFBB811-9E13-45BF-9507-44C2DF93DFC1}" srcOrd="5" destOrd="0" parTransId="{38460828-4537-4FF5-9365-AAFE1FC36C0B}" sibTransId="{54EB60EE-DC28-424E-9482-3C645381FDBC}"/>
    <dgm:cxn modelId="{65D69B17-B96C-4070-9CE3-776E6588DED7}" srcId="{7B04AD42-D8E3-443A-9E61-5C89DF5BDA0C}" destId="{77186171-EC6E-46F3-8AB2-2EA7810BD4EF}" srcOrd="3" destOrd="0" parTransId="{FD2CF46E-93FA-468D-ACE5-4A5780FB0D7A}" sibTransId="{CBE703AE-BBA6-400D-8894-23BF8DE00F4A}"/>
    <dgm:cxn modelId="{C49D6C29-C956-4784-992D-E847C9412A9B}" type="presOf" srcId="{A8077CB0-71F0-4305-9FAC-8359D446BF4A}" destId="{D79B0FAD-50CF-4AB5-8263-15466D002291}" srcOrd="0" destOrd="0" presId="urn:microsoft.com/office/officeart/2005/8/layout/bProcess2"/>
    <dgm:cxn modelId="{4A050A85-43C8-42E0-90EE-7C7DCF19BDE0}" type="presOf" srcId="{CBE703AE-BBA6-400D-8894-23BF8DE00F4A}" destId="{83B27531-6AE0-4DEE-A43E-EC0FE3D958B6}" srcOrd="0" destOrd="0" presId="urn:microsoft.com/office/officeart/2005/8/layout/bProcess2"/>
    <dgm:cxn modelId="{48046C52-BE4B-4D4A-916B-803DB5901EE0}" type="presParOf" srcId="{DAF2358D-50C8-4D20-AF40-391081F8BABC}" destId="{B57250A0-CC17-47E6-B976-B74891CD9EBE}" srcOrd="0" destOrd="0" presId="urn:microsoft.com/office/officeart/2005/8/layout/bProcess2"/>
    <dgm:cxn modelId="{2422C64A-75F0-4115-BEBE-FA71F12B60ED}" type="presParOf" srcId="{DAF2358D-50C8-4D20-AF40-391081F8BABC}" destId="{074CA43C-D69E-4A8B-8BF2-35A2460FAFFC}" srcOrd="1" destOrd="0" presId="urn:microsoft.com/office/officeart/2005/8/layout/bProcess2"/>
    <dgm:cxn modelId="{677308F6-7493-4679-976F-91E73E0DF4E5}" type="presParOf" srcId="{DAF2358D-50C8-4D20-AF40-391081F8BABC}" destId="{35B92011-7FFC-4CC6-9B49-136FCC32E921}" srcOrd="2" destOrd="0" presId="urn:microsoft.com/office/officeart/2005/8/layout/bProcess2"/>
    <dgm:cxn modelId="{85B24625-637A-4F11-A11A-C1C8B32E1F5B}" type="presParOf" srcId="{35B92011-7FFC-4CC6-9B49-136FCC32E921}" destId="{A791EE7D-BDD9-4CFE-A364-A5643FBCBD8C}" srcOrd="0" destOrd="0" presId="urn:microsoft.com/office/officeart/2005/8/layout/bProcess2"/>
    <dgm:cxn modelId="{CA8B2564-A648-4536-AC71-106CEAE87B07}" type="presParOf" srcId="{35B92011-7FFC-4CC6-9B49-136FCC32E921}" destId="{DC860A66-7B10-42A4-9F0A-80AD616921B9}" srcOrd="1" destOrd="0" presId="urn:microsoft.com/office/officeart/2005/8/layout/bProcess2"/>
    <dgm:cxn modelId="{487DDC63-CF29-4BDE-8B0C-B8A455A95EE5}" type="presParOf" srcId="{DAF2358D-50C8-4D20-AF40-391081F8BABC}" destId="{D79B0FAD-50CF-4AB5-8263-15466D002291}" srcOrd="3" destOrd="0" presId="urn:microsoft.com/office/officeart/2005/8/layout/bProcess2"/>
    <dgm:cxn modelId="{CE5697A7-DE64-4CDD-AB1E-A27417072A95}" type="presParOf" srcId="{DAF2358D-50C8-4D20-AF40-391081F8BABC}" destId="{027A386C-F850-43C2-9A72-7EAE48080C3C}" srcOrd="4" destOrd="0" presId="urn:microsoft.com/office/officeart/2005/8/layout/bProcess2"/>
    <dgm:cxn modelId="{D09F2786-3A20-4D4C-A64E-16A7ED32B895}" type="presParOf" srcId="{027A386C-F850-43C2-9A72-7EAE48080C3C}" destId="{12D73BC1-90CD-47BC-B017-234883A0A95E}" srcOrd="0" destOrd="0" presId="urn:microsoft.com/office/officeart/2005/8/layout/bProcess2"/>
    <dgm:cxn modelId="{B64184C3-7032-4511-92AB-520A651609F4}" type="presParOf" srcId="{027A386C-F850-43C2-9A72-7EAE48080C3C}" destId="{C12B8527-BEE8-4BD4-97C0-836FDB5330B8}" srcOrd="1" destOrd="0" presId="urn:microsoft.com/office/officeart/2005/8/layout/bProcess2"/>
    <dgm:cxn modelId="{804AAB2B-6C92-4D35-947C-97FA12E9B191}" type="presParOf" srcId="{DAF2358D-50C8-4D20-AF40-391081F8BABC}" destId="{8FBB6781-A4EE-4862-B8E7-C3F2EC5744E3}" srcOrd="5" destOrd="0" presId="urn:microsoft.com/office/officeart/2005/8/layout/bProcess2"/>
    <dgm:cxn modelId="{12B12FBE-91EF-4000-8E3B-DABDA1C46B25}" type="presParOf" srcId="{DAF2358D-50C8-4D20-AF40-391081F8BABC}" destId="{11914DE9-0520-4A9B-8E28-1BC9291FA223}" srcOrd="6" destOrd="0" presId="urn:microsoft.com/office/officeart/2005/8/layout/bProcess2"/>
    <dgm:cxn modelId="{11F51D36-CA47-4F7A-81C1-DA9A5167E827}" type="presParOf" srcId="{11914DE9-0520-4A9B-8E28-1BC9291FA223}" destId="{6D9B745D-717A-4EEA-8CA8-9802DE2979AC}" srcOrd="0" destOrd="0" presId="urn:microsoft.com/office/officeart/2005/8/layout/bProcess2"/>
    <dgm:cxn modelId="{F79FCFE9-BCA4-4688-944B-9042E7C09AD7}" type="presParOf" srcId="{11914DE9-0520-4A9B-8E28-1BC9291FA223}" destId="{E88CF2B2-7DF3-4D24-BFF7-4A47834BB29D}" srcOrd="1" destOrd="0" presId="urn:microsoft.com/office/officeart/2005/8/layout/bProcess2"/>
    <dgm:cxn modelId="{13B44F01-82C3-4C1E-A699-119FFBCF8AF6}" type="presParOf" srcId="{DAF2358D-50C8-4D20-AF40-391081F8BABC}" destId="{83B27531-6AE0-4DEE-A43E-EC0FE3D958B6}" srcOrd="7" destOrd="0" presId="urn:microsoft.com/office/officeart/2005/8/layout/bProcess2"/>
    <dgm:cxn modelId="{F1A52899-7168-4BA4-AA8B-9CA9947A413E}" type="presParOf" srcId="{DAF2358D-50C8-4D20-AF40-391081F8BABC}" destId="{4B2ACED5-477B-41A1-B783-92AB0516C03A}" srcOrd="8" destOrd="0" presId="urn:microsoft.com/office/officeart/2005/8/layout/bProcess2"/>
    <dgm:cxn modelId="{4CEB1305-798C-448F-B615-4CFE78EB37BD}" type="presParOf" srcId="{4B2ACED5-477B-41A1-B783-92AB0516C03A}" destId="{79F54534-F6F6-4BBC-9F4E-9A735BC47F56}" srcOrd="0" destOrd="0" presId="urn:microsoft.com/office/officeart/2005/8/layout/bProcess2"/>
    <dgm:cxn modelId="{5835E3F8-8AB8-4842-8697-47AC6BD1723C}" type="presParOf" srcId="{4B2ACED5-477B-41A1-B783-92AB0516C03A}" destId="{5DB0C533-410E-4087-8117-50CC51DA92C9}" srcOrd="1" destOrd="0" presId="urn:microsoft.com/office/officeart/2005/8/layout/bProcess2"/>
    <dgm:cxn modelId="{62DB7813-2578-4293-8F07-21B26FC0D17F}" type="presParOf" srcId="{DAF2358D-50C8-4D20-AF40-391081F8BABC}" destId="{05A6650C-1D42-43B2-9C71-DF5A0BF5A4F6}" srcOrd="9" destOrd="0" presId="urn:microsoft.com/office/officeart/2005/8/layout/bProcess2"/>
    <dgm:cxn modelId="{52FF97AF-04CA-4F2A-BF89-AB5D210BE10F}" type="presParOf" srcId="{DAF2358D-50C8-4D20-AF40-391081F8BABC}" destId="{68652D89-3C79-4E0C-919C-9FF7F21285A1}" srcOrd="10" destOrd="0" presId="urn:microsoft.com/office/officeart/2005/8/layout/bProcess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3370860-9BE0-48D5-AF79-027673BC1268}"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id-ID"/>
        </a:p>
      </dgm:t>
    </dgm:pt>
    <dgm:pt modelId="{6A2D479A-7A89-486D-BE21-39AEDBF51A92}">
      <dgm:prSet custT="1"/>
      <dgm:spPr>
        <a:xfrm>
          <a:off x="377301" y="1164256"/>
          <a:ext cx="6733407" cy="560880"/>
        </a:xfrm>
      </dgm:spPr>
      <dgm:t>
        <a:bodyPr/>
        <a:lstStyle/>
        <a:p>
          <a:pPr>
            <a:spcBef>
              <a:spcPts val="0"/>
            </a:spcBef>
            <a:spcAft>
              <a:spcPts val="0"/>
            </a:spcAft>
            <a:buNone/>
          </a:pPr>
          <a:r>
            <a:rPr lang="en-US" sz="1400" dirty="0">
              <a:latin typeface="Calibri" panose="020F0502020204030204" pitchFamily="34" charset="0"/>
              <a:ea typeface="+mn-ea"/>
              <a:cs typeface="Calibri" panose="020F0502020204030204" pitchFamily="34" charset="0"/>
            </a:rPr>
            <a:t>ISAK 32: </a:t>
          </a:r>
          <a:r>
            <a:rPr lang="en-US" sz="1400" i="1" dirty="0" err="1">
              <a:latin typeface="Calibri" panose="020F0502020204030204" pitchFamily="34" charset="0"/>
              <a:ea typeface="+mn-ea"/>
              <a:cs typeface="Calibri" panose="020F0502020204030204" pitchFamily="34" charset="0"/>
            </a:rPr>
            <a:t>Definisi</a:t>
          </a:r>
          <a:r>
            <a:rPr lang="en-US" sz="1400" i="1" dirty="0">
              <a:latin typeface="Calibri" panose="020F0502020204030204" pitchFamily="34" charset="0"/>
              <a:ea typeface="+mn-ea"/>
              <a:cs typeface="Calibri" panose="020F0502020204030204" pitchFamily="34" charset="0"/>
            </a:rPr>
            <a:t> dan </a:t>
          </a:r>
          <a:r>
            <a:rPr lang="en-US" sz="1400" i="1" dirty="0" err="1">
              <a:latin typeface="Calibri" panose="020F0502020204030204" pitchFamily="34" charset="0"/>
              <a:ea typeface="+mn-ea"/>
              <a:cs typeface="Calibri" panose="020F0502020204030204" pitchFamily="34" charset="0"/>
            </a:rPr>
            <a:t>Hierarki</a:t>
          </a:r>
          <a:r>
            <a:rPr lang="en-US" sz="1400" i="1" dirty="0">
              <a:latin typeface="Calibri" panose="020F0502020204030204" pitchFamily="34" charset="0"/>
              <a:ea typeface="+mn-ea"/>
              <a:cs typeface="Calibri" panose="020F0502020204030204" pitchFamily="34" charset="0"/>
            </a:rPr>
            <a:t> </a:t>
          </a:r>
          <a:r>
            <a:rPr lang="en-US" sz="1400" i="1" dirty="0" err="1">
              <a:latin typeface="Calibri" panose="020F0502020204030204" pitchFamily="34" charset="0"/>
              <a:ea typeface="+mn-ea"/>
              <a:cs typeface="Calibri" panose="020F0502020204030204" pitchFamily="34" charset="0"/>
            </a:rPr>
            <a:t>Standar</a:t>
          </a:r>
          <a:r>
            <a:rPr lang="en-US" sz="1400" i="1" dirty="0">
              <a:latin typeface="Calibri" panose="020F0502020204030204" pitchFamily="34" charset="0"/>
              <a:ea typeface="+mn-ea"/>
              <a:cs typeface="Calibri" panose="020F0502020204030204" pitchFamily="34" charset="0"/>
            </a:rPr>
            <a:t> </a:t>
          </a:r>
          <a:r>
            <a:rPr lang="en-US" sz="1400" i="1" dirty="0" err="1">
              <a:latin typeface="Calibri" panose="020F0502020204030204" pitchFamily="34" charset="0"/>
              <a:ea typeface="+mn-ea"/>
              <a:cs typeface="Calibri" panose="020F0502020204030204" pitchFamily="34" charset="0"/>
            </a:rPr>
            <a:t>Akuntansi</a:t>
          </a:r>
          <a:r>
            <a:rPr lang="en-US" sz="1400" i="1" dirty="0">
              <a:latin typeface="Calibri" panose="020F0502020204030204" pitchFamily="34" charset="0"/>
              <a:ea typeface="+mn-ea"/>
              <a:cs typeface="Calibri" panose="020F0502020204030204" pitchFamily="34" charset="0"/>
            </a:rPr>
            <a:t> </a:t>
          </a:r>
          <a:r>
            <a:rPr lang="en-US" sz="1400" i="1" dirty="0" err="1">
              <a:latin typeface="Calibri" panose="020F0502020204030204" pitchFamily="34" charset="0"/>
              <a:ea typeface="+mn-ea"/>
              <a:cs typeface="Calibri" panose="020F0502020204030204" pitchFamily="34" charset="0"/>
            </a:rPr>
            <a:t>Keuangan</a:t>
          </a:r>
          <a:r>
            <a:rPr lang="en-US" sz="1400" i="1" dirty="0">
              <a:latin typeface="Calibri" panose="020F0502020204030204" pitchFamily="34" charset="0"/>
              <a:ea typeface="+mn-ea"/>
              <a:cs typeface="Calibri" panose="020F0502020204030204" pitchFamily="34" charset="0"/>
            </a:rPr>
            <a:t> – eff 1 Jan 2017</a:t>
          </a:r>
          <a:endParaRPr lang="en-US" sz="1400" dirty="0">
            <a:latin typeface="Calibri" panose="020F0502020204030204" pitchFamily="34" charset="0"/>
            <a:ea typeface="+mn-ea"/>
            <a:cs typeface="Calibri" panose="020F0502020204030204" pitchFamily="34" charset="0"/>
          </a:endParaRPr>
        </a:p>
      </dgm:t>
    </dgm:pt>
    <dgm:pt modelId="{10E1E626-67F3-44F2-85E4-A53898A098CC}" type="parTrans" cxnId="{8E7AFE3D-28B1-4371-B259-1076C92B1472}">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E7EB48FC-5ADC-441B-A18A-AA223A4896A8}" type="sibTrans" cxnId="{8E7AFE3D-28B1-4371-B259-1076C92B1472}">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59F34B72-219C-43D4-8E5C-9E956C731010}">
      <dgm:prSet phldrT="[Text]" custT="1"/>
      <dgm:spPr>
        <a:xfrm>
          <a:off x="377301" y="99495"/>
          <a:ext cx="6733407" cy="763800"/>
        </a:xfrm>
      </dgm:spPr>
      <dgm:t>
        <a:bodyPr/>
        <a:lstStyle/>
        <a:p>
          <a:pPr>
            <a:spcBef>
              <a:spcPts val="0"/>
            </a:spcBef>
            <a:spcAft>
              <a:spcPts val="0"/>
            </a:spcAft>
            <a:buNone/>
          </a:pPr>
          <a:r>
            <a:rPr lang="en-US" sz="1400" b="0" dirty="0">
              <a:latin typeface="Calibri" panose="020F0502020204030204" pitchFamily="34" charset="0"/>
              <a:ea typeface="+mn-ea"/>
              <a:cs typeface="Calibri" panose="020F0502020204030204" pitchFamily="34" charset="0"/>
            </a:rPr>
            <a:t>PSAK 69 </a:t>
          </a:r>
          <a:r>
            <a:rPr lang="en-US" sz="1400" b="0" dirty="0" err="1">
              <a:latin typeface="Calibri" panose="020F0502020204030204" pitchFamily="34" charset="0"/>
              <a:ea typeface="+mn-ea"/>
              <a:cs typeface="Calibri" panose="020F0502020204030204" pitchFamily="34" charset="0"/>
            </a:rPr>
            <a:t>Agrikultur</a:t>
          </a:r>
          <a:r>
            <a:rPr lang="en-US" sz="1400" b="0" dirty="0">
              <a:latin typeface="Calibri" panose="020F0502020204030204" pitchFamily="34" charset="0"/>
              <a:ea typeface="+mn-ea"/>
              <a:cs typeface="Calibri" panose="020F0502020204030204" pitchFamily="34" charset="0"/>
            </a:rPr>
            <a:t> – eff 1 Jan 2018</a:t>
          </a:r>
          <a:endParaRPr lang="id-ID" sz="1400" b="0" dirty="0">
            <a:latin typeface="Calibri" panose="020F0502020204030204" pitchFamily="34" charset="0"/>
            <a:ea typeface="+mn-ea"/>
            <a:cs typeface="Calibri" panose="020F0502020204030204" pitchFamily="34" charset="0"/>
          </a:endParaRPr>
        </a:p>
      </dgm:t>
    </dgm:pt>
    <dgm:pt modelId="{F403ECCE-2FB5-4D30-B2BB-CD70B406655B}" type="parTrans" cxnId="{11EC2538-10CC-4734-85B4-50099C1851F9}">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73582C4F-840D-4F44-B418-F944D32A422B}" type="sibTrans" cxnId="{11EC2538-10CC-4734-85B4-50099C1851F9}">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43967929-6945-4B9E-B9ED-2CE379C29B27}">
      <dgm:prSet phldrT="[Text]" custT="1"/>
      <dgm:spPr>
        <a:xfrm>
          <a:off x="377301" y="99495"/>
          <a:ext cx="6733407" cy="763800"/>
        </a:xfrm>
      </dgm:spPr>
      <dgm:t>
        <a:bodyPr/>
        <a:lstStyle/>
        <a:p>
          <a:pPr>
            <a:spcBef>
              <a:spcPts val="0"/>
            </a:spcBef>
            <a:spcAft>
              <a:spcPts val="0"/>
            </a:spcAft>
            <a:buNone/>
          </a:pPr>
          <a:r>
            <a:rPr lang="en-US" sz="1400" b="0" dirty="0" err="1">
              <a:latin typeface="Calibri" panose="020F0502020204030204" pitchFamily="34" charset="0"/>
              <a:ea typeface="+mn-ea"/>
              <a:cs typeface="Calibri" panose="020F0502020204030204" pitchFamily="34" charset="0"/>
            </a:rPr>
            <a:t>Amandemen</a:t>
          </a:r>
          <a:r>
            <a:rPr lang="en-US" sz="1400" b="0" dirty="0">
              <a:latin typeface="Calibri" panose="020F0502020204030204" pitchFamily="34" charset="0"/>
              <a:ea typeface="+mn-ea"/>
              <a:cs typeface="Calibri" panose="020F0502020204030204" pitchFamily="34" charset="0"/>
            </a:rPr>
            <a:t> PSAK 16 </a:t>
          </a:r>
          <a:r>
            <a:rPr lang="en-US" sz="1400" b="0" dirty="0" err="1">
              <a:latin typeface="Calibri" panose="020F0502020204030204" pitchFamily="34" charset="0"/>
              <a:ea typeface="+mn-ea"/>
              <a:cs typeface="Calibri" panose="020F0502020204030204" pitchFamily="34" charset="0"/>
            </a:rPr>
            <a:t>Aset</a:t>
          </a:r>
          <a:r>
            <a:rPr lang="en-US" sz="1400" b="0" dirty="0">
              <a:latin typeface="Calibri" panose="020F0502020204030204" pitchFamily="34" charset="0"/>
              <a:ea typeface="+mn-ea"/>
              <a:cs typeface="Calibri" panose="020F0502020204030204" pitchFamily="34" charset="0"/>
            </a:rPr>
            <a:t> </a:t>
          </a:r>
          <a:r>
            <a:rPr lang="en-US" sz="1400" b="0" dirty="0" err="1">
              <a:latin typeface="Calibri" panose="020F0502020204030204" pitchFamily="34" charset="0"/>
              <a:ea typeface="+mn-ea"/>
              <a:cs typeface="Calibri" panose="020F0502020204030204" pitchFamily="34" charset="0"/>
            </a:rPr>
            <a:t>Tetap</a:t>
          </a:r>
          <a:r>
            <a:rPr lang="en-US" sz="1400" b="0" dirty="0">
              <a:latin typeface="Calibri" panose="020F0502020204030204" pitchFamily="34" charset="0"/>
              <a:ea typeface="+mn-ea"/>
              <a:cs typeface="Calibri" panose="020F0502020204030204" pitchFamily="34" charset="0"/>
            </a:rPr>
            <a:t> – eff 1 Jan 2018</a:t>
          </a:r>
          <a:endParaRPr lang="id-ID" sz="1400" b="0" dirty="0">
            <a:latin typeface="Calibri" panose="020F0502020204030204" pitchFamily="34" charset="0"/>
            <a:ea typeface="+mn-ea"/>
            <a:cs typeface="Calibri" panose="020F0502020204030204" pitchFamily="34" charset="0"/>
          </a:endParaRPr>
        </a:p>
      </dgm:t>
    </dgm:pt>
    <dgm:pt modelId="{AE9AADF9-E409-4CF4-8DB0-576F0E0F3EF9}" type="parTrans" cxnId="{C139A21D-AA7A-4AC4-93F9-E04B8BCC9A5D}">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6FEF4CEE-C6D0-4C08-A8DA-0E0E9BB30DB5}" type="sibTrans" cxnId="{C139A21D-AA7A-4AC4-93F9-E04B8BCC9A5D}">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CF3FD766-CD24-4064-9629-0ECCBD70E730}">
      <dgm:prSet phldrT="[Text]" custT="1"/>
      <dgm:spPr>
        <a:xfrm>
          <a:off x="377301" y="99495"/>
          <a:ext cx="6733407" cy="763800"/>
        </a:xfrm>
      </dgm:spPr>
      <dgm:t>
        <a:bodyPr/>
        <a:lstStyle/>
        <a:p>
          <a:pPr>
            <a:spcBef>
              <a:spcPts val="0"/>
            </a:spcBef>
            <a:spcAft>
              <a:spcPts val="0"/>
            </a:spcAft>
            <a:buNone/>
          </a:pPr>
          <a:r>
            <a:rPr lang="en-US" sz="1400" b="0" dirty="0" err="1">
              <a:latin typeface="Calibri" panose="020F0502020204030204" pitchFamily="34" charset="0"/>
              <a:ea typeface="+mn-ea"/>
              <a:cs typeface="Calibri" panose="020F0502020204030204" pitchFamily="34" charset="0"/>
            </a:rPr>
            <a:t>Amandemen</a:t>
          </a:r>
          <a:r>
            <a:rPr lang="en-US" sz="1400" b="0" dirty="0">
              <a:latin typeface="Calibri" panose="020F0502020204030204" pitchFamily="34" charset="0"/>
              <a:ea typeface="+mn-ea"/>
              <a:cs typeface="Calibri" panose="020F0502020204030204" pitchFamily="34" charset="0"/>
            </a:rPr>
            <a:t> PSAK 2: </a:t>
          </a:r>
          <a:r>
            <a:rPr lang="en-US" sz="1400" b="0" dirty="0" err="1">
              <a:latin typeface="Calibri" panose="020F0502020204030204" pitchFamily="34" charset="0"/>
              <a:ea typeface="+mn-ea"/>
              <a:cs typeface="Calibri" panose="020F0502020204030204" pitchFamily="34" charset="0"/>
            </a:rPr>
            <a:t>Laporan</a:t>
          </a:r>
          <a:r>
            <a:rPr lang="en-US" sz="1400" b="0" dirty="0">
              <a:latin typeface="Calibri" panose="020F0502020204030204" pitchFamily="34" charset="0"/>
              <a:ea typeface="+mn-ea"/>
              <a:cs typeface="Calibri" panose="020F0502020204030204" pitchFamily="34" charset="0"/>
            </a:rPr>
            <a:t> </a:t>
          </a:r>
          <a:r>
            <a:rPr lang="en-US" sz="1400" b="0" dirty="0" err="1">
              <a:latin typeface="Calibri" panose="020F0502020204030204" pitchFamily="34" charset="0"/>
              <a:ea typeface="+mn-ea"/>
              <a:cs typeface="Calibri" panose="020F0502020204030204" pitchFamily="34" charset="0"/>
            </a:rPr>
            <a:t>Arus</a:t>
          </a:r>
          <a:r>
            <a:rPr lang="en-US" sz="1400" b="0" dirty="0">
              <a:latin typeface="Calibri" panose="020F0502020204030204" pitchFamily="34" charset="0"/>
              <a:ea typeface="+mn-ea"/>
              <a:cs typeface="Calibri" panose="020F0502020204030204" pitchFamily="34" charset="0"/>
            </a:rPr>
            <a:t> </a:t>
          </a:r>
          <a:r>
            <a:rPr lang="en-US" sz="1400" b="0" dirty="0" err="1">
              <a:latin typeface="Calibri" panose="020F0502020204030204" pitchFamily="34" charset="0"/>
              <a:ea typeface="+mn-ea"/>
              <a:cs typeface="Calibri" panose="020F0502020204030204" pitchFamily="34" charset="0"/>
            </a:rPr>
            <a:t>Kas</a:t>
          </a:r>
          <a:r>
            <a:rPr lang="en-US" sz="1400" b="0" dirty="0">
              <a:latin typeface="Calibri" panose="020F0502020204030204" pitchFamily="34" charset="0"/>
              <a:ea typeface="+mn-ea"/>
              <a:cs typeface="Calibri" panose="020F0502020204030204" pitchFamily="34" charset="0"/>
            </a:rPr>
            <a:t> – eff 1 Jan 2018</a:t>
          </a:r>
          <a:endParaRPr lang="id-ID" sz="1400" b="0" dirty="0">
            <a:latin typeface="Calibri" panose="020F0502020204030204" pitchFamily="34" charset="0"/>
            <a:ea typeface="+mn-ea"/>
            <a:cs typeface="Calibri" panose="020F0502020204030204" pitchFamily="34" charset="0"/>
          </a:endParaRPr>
        </a:p>
      </dgm:t>
    </dgm:pt>
    <dgm:pt modelId="{CFFA9568-4A9C-4841-884C-5CCA7667EC72}" type="parTrans" cxnId="{A958E21D-2E9B-4824-8747-EA0A036AC639}">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88683440-BCE9-4C55-8245-5C60B69DDB26}" type="sibTrans" cxnId="{A958E21D-2E9B-4824-8747-EA0A036AC639}">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BBF68403-1DD3-454E-A690-CEB160EE5CD1}">
      <dgm:prSet phldrT="[Text]" custT="1"/>
      <dgm:spPr>
        <a:xfrm>
          <a:off x="377301" y="99495"/>
          <a:ext cx="6733407" cy="763800"/>
        </a:xfrm>
      </dgm:spPr>
      <dgm:t>
        <a:bodyPr/>
        <a:lstStyle/>
        <a:p>
          <a:pPr>
            <a:spcBef>
              <a:spcPts val="0"/>
            </a:spcBef>
            <a:spcAft>
              <a:spcPts val="0"/>
            </a:spcAft>
            <a:buNone/>
          </a:pPr>
          <a:r>
            <a:rPr lang="en-US" sz="1400" dirty="0" err="1">
              <a:latin typeface="Calibri" panose="020F0502020204030204" pitchFamily="34" charset="0"/>
              <a:ea typeface="+mn-ea"/>
              <a:cs typeface="Calibri" panose="020F0502020204030204" pitchFamily="34" charset="0"/>
            </a:rPr>
            <a:t>Amandemen</a:t>
          </a:r>
          <a:r>
            <a:rPr lang="en-US" sz="1400" dirty="0">
              <a:latin typeface="Calibri" panose="020F0502020204030204" pitchFamily="34" charset="0"/>
              <a:ea typeface="+mn-ea"/>
              <a:cs typeface="Calibri" panose="020F0502020204030204" pitchFamily="34" charset="0"/>
            </a:rPr>
            <a:t> PSAK 46: </a:t>
          </a:r>
          <a:r>
            <a:rPr lang="en-US" sz="1400" dirty="0" err="1">
              <a:latin typeface="Calibri" panose="020F0502020204030204" pitchFamily="34" charset="0"/>
              <a:ea typeface="+mn-ea"/>
              <a:cs typeface="Calibri" panose="020F0502020204030204" pitchFamily="34" charset="0"/>
            </a:rPr>
            <a:t>Akuntansi</a:t>
          </a:r>
          <a:r>
            <a:rPr lang="en-US" sz="1400" dirty="0">
              <a:latin typeface="Calibri" panose="020F0502020204030204" pitchFamily="34" charset="0"/>
              <a:ea typeface="+mn-ea"/>
              <a:cs typeface="Calibri" panose="020F0502020204030204" pitchFamily="34" charset="0"/>
            </a:rPr>
            <a:t> </a:t>
          </a:r>
          <a:r>
            <a:rPr lang="en-US" sz="1400" dirty="0" err="1">
              <a:latin typeface="Calibri" panose="020F0502020204030204" pitchFamily="34" charset="0"/>
              <a:ea typeface="+mn-ea"/>
              <a:cs typeface="Calibri" panose="020F0502020204030204" pitchFamily="34" charset="0"/>
            </a:rPr>
            <a:t>Pajak</a:t>
          </a:r>
          <a:r>
            <a:rPr lang="en-US" sz="1400" dirty="0">
              <a:latin typeface="Calibri" panose="020F0502020204030204" pitchFamily="34" charset="0"/>
              <a:ea typeface="+mn-ea"/>
              <a:cs typeface="Calibri" panose="020F0502020204030204" pitchFamily="34" charset="0"/>
            </a:rPr>
            <a:t> </a:t>
          </a:r>
          <a:r>
            <a:rPr lang="en-US" sz="1400" dirty="0" err="1">
              <a:latin typeface="Calibri" panose="020F0502020204030204" pitchFamily="34" charset="0"/>
              <a:ea typeface="+mn-ea"/>
              <a:cs typeface="Calibri" panose="020F0502020204030204" pitchFamily="34" charset="0"/>
            </a:rPr>
            <a:t>Penghasilan</a:t>
          </a:r>
          <a:r>
            <a:rPr lang="en-US" sz="1400" dirty="0">
              <a:latin typeface="Calibri" panose="020F0502020204030204" pitchFamily="34" charset="0"/>
              <a:ea typeface="+mn-ea"/>
              <a:cs typeface="Calibri" panose="020F0502020204030204" pitchFamily="34" charset="0"/>
            </a:rPr>
            <a:t> </a:t>
          </a:r>
          <a:r>
            <a:rPr lang="en-US" sz="1400" i="1" dirty="0">
              <a:latin typeface="Calibri" panose="020F0502020204030204" pitchFamily="34" charset="0"/>
              <a:ea typeface="+mn-ea"/>
              <a:cs typeface="Calibri" panose="020F0502020204030204" pitchFamily="34" charset="0"/>
            </a:rPr>
            <a:t>– eff 1 Jan 2018</a:t>
          </a:r>
          <a:endParaRPr lang="id-ID" sz="1400" b="0" dirty="0">
            <a:latin typeface="Calibri" panose="020F0502020204030204" pitchFamily="34" charset="0"/>
            <a:ea typeface="+mn-ea"/>
            <a:cs typeface="Calibri" panose="020F0502020204030204" pitchFamily="34" charset="0"/>
          </a:endParaRPr>
        </a:p>
      </dgm:t>
    </dgm:pt>
    <dgm:pt modelId="{85F1B22A-4918-4071-9897-B281331A13EA}" type="parTrans" cxnId="{7605B52E-7547-4734-9827-C13B5CF86B64}">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53F42F57-8F3B-4830-86B0-E40DC93FD7AB}" type="sibTrans" cxnId="{7605B52E-7547-4734-9827-C13B5CF86B64}">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1A98E2EC-AE96-4A76-B29D-C65E7898B160}">
      <dgm:prSet custT="1"/>
      <dgm:spPr>
        <a:xfrm>
          <a:off x="377301" y="1164256"/>
          <a:ext cx="6733407" cy="560880"/>
        </a:xfrm>
      </dgm:spPr>
      <dgm:t>
        <a:bodyPr/>
        <a:lstStyle/>
        <a:p>
          <a:pPr>
            <a:spcBef>
              <a:spcPts val="0"/>
            </a:spcBef>
            <a:spcAft>
              <a:spcPts val="0"/>
            </a:spcAft>
          </a:pPr>
          <a:r>
            <a:rPr lang="en-US" sz="1400" dirty="0" err="1">
              <a:latin typeface="Calibri" panose="020F0502020204030204" pitchFamily="34" charset="0"/>
              <a:cs typeface="Calibri" panose="020F0502020204030204" pitchFamily="34" charset="0"/>
            </a:rPr>
            <a:t>Amendemen</a:t>
          </a:r>
          <a:r>
            <a:rPr lang="en-US" sz="1400" dirty="0">
              <a:latin typeface="Calibri" panose="020F0502020204030204" pitchFamily="34" charset="0"/>
              <a:cs typeface="Calibri" panose="020F0502020204030204" pitchFamily="34" charset="0"/>
            </a:rPr>
            <a:t> PSAK 53.: </a:t>
          </a:r>
          <a:r>
            <a:rPr lang="en-US" sz="1400" dirty="0" err="1">
              <a:latin typeface="Calibri" panose="020F0502020204030204" pitchFamily="34" charset="0"/>
              <a:cs typeface="Calibri" panose="020F0502020204030204" pitchFamily="34" charset="0"/>
            </a:rPr>
            <a:t>Imbalan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berbasis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Saham</a:t>
          </a:r>
          <a:r>
            <a:rPr lang="en-US" sz="1400" dirty="0">
              <a:latin typeface="Calibri" panose="020F0502020204030204" pitchFamily="34" charset="0"/>
              <a:cs typeface="Calibri" panose="020F0502020204030204" pitchFamily="34" charset="0"/>
            </a:rPr>
            <a:t> </a:t>
          </a:r>
          <a:r>
            <a:rPr lang="en-US" sz="1400" dirty="0">
              <a:latin typeface="Calibri" panose="020F0502020204030204" pitchFamily="34" charset="0"/>
              <a:cs typeface="Calibri" panose="020F0502020204030204" pitchFamily="34" charset="0"/>
              <a:sym typeface="Wingdings" panose="05000000000000000000" pitchFamily="2" charset="2"/>
            </a:rPr>
            <a:t> </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untuk</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memperjelas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perlakuan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akuntansi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terkait</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klasifikasi</a:t>
          </a:r>
          <a:r>
            <a:rPr lang="en-US" sz="1400" dirty="0">
              <a:latin typeface="Calibri" panose="020F0502020204030204" pitchFamily="34" charset="0"/>
              <a:cs typeface="Calibri" panose="020F0502020204030204" pitchFamily="34" charset="0"/>
            </a:rPr>
            <a:t> dan </a:t>
          </a:r>
          <a:r>
            <a:rPr lang="en-US" sz="1400" dirty="0" err="1">
              <a:latin typeface="Calibri" panose="020F0502020204030204" pitchFamily="34" charset="0"/>
              <a:cs typeface="Calibri" panose="020F0502020204030204" pitchFamily="34" charset="0"/>
            </a:rPr>
            <a:t>pengukuran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transaksi</a:t>
          </a:r>
          <a:r>
            <a:rPr lang="en-US" sz="1400" dirty="0">
              <a:latin typeface="Calibri" panose="020F0502020204030204" pitchFamily="34" charset="0"/>
              <a:cs typeface="Calibri" panose="020F0502020204030204" pitchFamily="34" charset="0"/>
            </a:rPr>
            <a:t> .</a:t>
          </a:r>
          <a:endParaRPr lang="en-US" sz="1400" dirty="0">
            <a:latin typeface="Calibri" panose="020F0502020204030204" pitchFamily="34" charset="0"/>
            <a:ea typeface="+mn-ea"/>
            <a:cs typeface="Calibri" panose="020F0502020204030204" pitchFamily="34" charset="0"/>
          </a:endParaRPr>
        </a:p>
      </dgm:t>
    </dgm:pt>
    <dgm:pt modelId="{02EDCF3E-9FD8-432D-8C3C-CB97E1906C36}" type="parTrans" cxnId="{DCC2D8BB-D6A2-4B60-8FFB-98CC98FA7551}">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AADC11DA-A455-493F-9859-5984687C2085}" type="sibTrans" cxnId="{DCC2D8BB-D6A2-4B60-8FFB-98CC98FA7551}">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C028CE41-D9E5-413B-9F6F-46DD957F52AA}">
      <dgm:prSet custT="1"/>
      <dgm:spPr>
        <a:xfrm>
          <a:off x="377301" y="1164256"/>
          <a:ext cx="6733407" cy="560880"/>
        </a:xfrm>
      </dgm:spPr>
      <dgm:t>
        <a:bodyPr/>
        <a:lstStyle/>
        <a:p>
          <a:pPr>
            <a:spcBef>
              <a:spcPts val="0"/>
            </a:spcBef>
            <a:spcAft>
              <a:spcPts val="0"/>
            </a:spcAft>
          </a:pPr>
          <a:r>
            <a:rPr lang="it-IT" sz="1400" dirty="0">
              <a:latin typeface="Calibri" panose="020F0502020204030204" pitchFamily="34" charset="0"/>
              <a:cs typeface="Calibri" panose="020F0502020204030204" pitchFamily="34" charset="0"/>
            </a:rPr>
            <a:t>Amendemen PSAK 13: </a:t>
          </a:r>
          <a:r>
            <a:rPr lang="it-IT" sz="1400" i="1" dirty="0">
              <a:latin typeface="Calibri" panose="020F0502020204030204" pitchFamily="34" charset="0"/>
              <a:cs typeface="Calibri" panose="020F0502020204030204" pitchFamily="34" charset="0"/>
            </a:rPr>
            <a:t>Properti Investasi</a:t>
          </a:r>
          <a:r>
            <a:rPr lang="it-IT" sz="1400" dirty="0">
              <a:latin typeface="Calibri" panose="020F0502020204030204" pitchFamily="34" charset="0"/>
              <a:cs typeface="Calibri" panose="020F0502020204030204" pitchFamily="34" charset="0"/>
            </a:rPr>
            <a:t> tentang </a:t>
          </a:r>
          <a:r>
            <a:rPr lang="it-IT" sz="1400" i="1" dirty="0">
              <a:latin typeface="Calibri" panose="020F0502020204030204" pitchFamily="34" charset="0"/>
              <a:cs typeface="Calibri" panose="020F0502020204030204" pitchFamily="34" charset="0"/>
            </a:rPr>
            <a:t>Pengalihan Properti Investasi</a:t>
          </a:r>
          <a:r>
            <a:rPr lang="it-IT" sz="1400" dirty="0">
              <a:latin typeface="Calibri" panose="020F0502020204030204" pitchFamily="34" charset="0"/>
              <a:cs typeface="Calibri" panose="020F0502020204030204" pitchFamily="34" charset="0"/>
            </a:rPr>
            <a:t> </a:t>
          </a:r>
          <a:r>
            <a:rPr lang="en-US" sz="1400" i="1" dirty="0" err="1">
              <a:latin typeface="Calibri" panose="020F0502020204030204" pitchFamily="34" charset="0"/>
              <a:cs typeface="Calibri" panose="020F0502020204030204" pitchFamily="34" charset="0"/>
            </a:rPr>
            <a:t>Imbalan</a:t>
          </a:r>
          <a:r>
            <a:rPr lang="en-US" sz="1400" i="1" dirty="0">
              <a:latin typeface="Calibri" panose="020F0502020204030204" pitchFamily="34" charset="0"/>
              <a:cs typeface="Calibri" panose="020F0502020204030204" pitchFamily="34" charset="0"/>
            </a:rPr>
            <a:t> di </a:t>
          </a:r>
          <a:r>
            <a:rPr lang="en-US" sz="1400" i="1" dirty="0" err="1">
              <a:latin typeface="Calibri" panose="020F0502020204030204" pitchFamily="34" charset="0"/>
              <a:cs typeface="Calibri" panose="020F0502020204030204" pitchFamily="34" charset="0"/>
            </a:rPr>
            <a:t>Muka</a:t>
          </a:r>
          <a:r>
            <a:rPr lang="en-US" sz="1400" i="1" dirty="0">
              <a:latin typeface="Calibri" panose="020F0502020204030204" pitchFamily="34" charset="0"/>
              <a:cs typeface="Calibri" panose="020F0502020204030204" pitchFamily="34" charset="0"/>
            </a:rPr>
            <a:t> – eff 1 </a:t>
          </a:r>
          <a:r>
            <a:rPr lang="en-US" sz="1400" i="1" dirty="0" err="1">
              <a:latin typeface="Calibri" panose="020F0502020204030204" pitchFamily="34" charset="0"/>
              <a:cs typeface="Calibri" panose="020F0502020204030204" pitchFamily="34" charset="0"/>
            </a:rPr>
            <a:t>Januari</a:t>
          </a:r>
          <a:r>
            <a:rPr lang="en-US" sz="1400" i="1" dirty="0">
              <a:latin typeface="Calibri" panose="020F0502020204030204" pitchFamily="34" charset="0"/>
              <a:cs typeface="Calibri" panose="020F0502020204030204" pitchFamily="34" charset="0"/>
            </a:rPr>
            <a:t> 2018</a:t>
          </a:r>
          <a:endParaRPr lang="en-US" sz="1400" dirty="0">
            <a:latin typeface="Calibri" panose="020F0502020204030204" pitchFamily="34" charset="0"/>
            <a:ea typeface="+mn-ea"/>
            <a:cs typeface="Calibri" panose="020F0502020204030204" pitchFamily="34" charset="0"/>
          </a:endParaRPr>
        </a:p>
      </dgm:t>
    </dgm:pt>
    <dgm:pt modelId="{7BAF433C-3F30-4BA9-8E18-4D0C907792F5}" type="parTrans" cxnId="{29C91C3D-C88A-494C-8E9A-BAB0D25203CE}">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7709903B-1CBF-4286-A192-A85E5F89202E}" type="sibTrans" cxnId="{29C91C3D-C88A-494C-8E9A-BAB0D25203CE}">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F99A9C9D-4369-4235-A56C-187413224A92}">
      <dgm:prSet custT="1"/>
      <dgm:spPr>
        <a:xfrm>
          <a:off x="377301" y="1164256"/>
          <a:ext cx="6733407" cy="560880"/>
        </a:xfrm>
      </dgm:spPr>
      <dgm:t>
        <a:bodyPr/>
        <a:lstStyle/>
        <a:p>
          <a:pPr>
            <a:spcBef>
              <a:spcPts val="0"/>
            </a:spcBef>
            <a:spcAft>
              <a:spcPts val="0"/>
            </a:spcAft>
          </a:pPr>
          <a:r>
            <a:rPr lang="en-US" sz="1400" dirty="0">
              <a:latin typeface="Calibri" panose="020F0502020204030204" pitchFamily="34" charset="0"/>
              <a:cs typeface="Calibri" panose="020F0502020204030204" pitchFamily="34" charset="0"/>
            </a:rPr>
            <a:t>ISAK 33 </a:t>
          </a:r>
          <a:r>
            <a:rPr lang="en-US" sz="1400" dirty="0" err="1">
              <a:latin typeface="Calibri" panose="020F0502020204030204" pitchFamily="34" charset="0"/>
              <a:cs typeface="Calibri" panose="020F0502020204030204" pitchFamily="34" charset="0"/>
            </a:rPr>
            <a:t>mengklarifikasi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penggunaan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tanggal</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transaksi</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untuk</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menentukan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kurs</a:t>
          </a:r>
          <a:r>
            <a:rPr lang="en-US" sz="1400" dirty="0">
              <a:latin typeface="Calibri" panose="020F0502020204030204" pitchFamily="34" charset="0"/>
              <a:cs typeface="Calibri" panose="020F0502020204030204" pitchFamily="34" charset="0"/>
            </a:rPr>
            <a:t> yang </a:t>
          </a:r>
          <a:r>
            <a:rPr lang="en-US" sz="1400" dirty="0" err="1">
              <a:latin typeface="Calibri" panose="020F0502020204030204" pitchFamily="34" charset="0"/>
              <a:cs typeface="Calibri" panose="020F0502020204030204" pitchFamily="34" charset="0"/>
            </a:rPr>
            <a:t>digunakan</a:t>
          </a:r>
          <a:r>
            <a:rPr lang="en-US" sz="1400" dirty="0">
              <a:latin typeface="Calibri" panose="020F0502020204030204" pitchFamily="34" charset="0"/>
              <a:cs typeface="Calibri" panose="020F0502020204030204" pitchFamily="34" charset="0"/>
            </a:rPr>
            <a:t> pada </a:t>
          </a:r>
          <a:r>
            <a:rPr lang="en-US" sz="1400" dirty="0" err="1">
              <a:latin typeface="Calibri" panose="020F0502020204030204" pitchFamily="34" charset="0"/>
              <a:cs typeface="Calibri" panose="020F0502020204030204" pitchFamily="34" charset="0"/>
            </a:rPr>
            <a:t>pengakuan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awal</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aset</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beban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atau</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penghasilan</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terkait</a:t>
          </a:r>
          <a:r>
            <a:rPr lang="en-US" sz="1400" dirty="0">
              <a:latin typeface="Calibri" panose="020F0502020204030204" pitchFamily="34" charset="0"/>
              <a:cs typeface="Calibri" panose="020F0502020204030204" pitchFamily="34" charset="0"/>
            </a:rPr>
            <a:t> pada </a:t>
          </a:r>
          <a:r>
            <a:rPr lang="en-US" sz="1400" dirty="0" err="1">
              <a:latin typeface="Calibri" panose="020F0502020204030204" pitchFamily="34" charset="0"/>
              <a:cs typeface="Calibri" panose="020F0502020204030204" pitchFamily="34" charset="0"/>
            </a:rPr>
            <a:t>saat</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entitas</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telah</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menerima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atau</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membayar</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imbalan</a:t>
          </a:r>
          <a:r>
            <a:rPr lang="en-US" sz="1400" dirty="0">
              <a:latin typeface="Calibri" panose="020F0502020204030204" pitchFamily="34" charset="0"/>
              <a:cs typeface="Calibri" panose="020F0502020204030204" pitchFamily="34" charset="0"/>
            </a:rPr>
            <a:t> di </a:t>
          </a:r>
          <a:r>
            <a:rPr lang="en-US" sz="1400" dirty="0" err="1">
              <a:latin typeface="Calibri" panose="020F0502020204030204" pitchFamily="34" charset="0"/>
              <a:cs typeface="Calibri" panose="020F0502020204030204" pitchFamily="34" charset="0"/>
            </a:rPr>
            <a:t>muka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dalam</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valuta</a:t>
          </a:r>
          <a:r>
            <a:rPr lang="en-US" sz="1400" dirty="0">
              <a:latin typeface="Calibri" panose="020F0502020204030204" pitchFamily="34" charset="0"/>
              <a:cs typeface="Calibri" panose="020F0502020204030204" pitchFamily="34" charset="0"/>
            </a:rPr>
            <a:t> </a:t>
          </a:r>
          <a:r>
            <a:rPr lang="en-US" sz="1400" dirty="0" err="1">
              <a:latin typeface="Calibri" panose="020F0502020204030204" pitchFamily="34" charset="0"/>
              <a:cs typeface="Calibri" panose="020F0502020204030204" pitchFamily="34" charset="0"/>
            </a:rPr>
            <a:t>asing</a:t>
          </a:r>
          <a:r>
            <a:rPr lang="en-US" sz="1400" dirty="0">
              <a:latin typeface="Calibri" panose="020F0502020204030204" pitchFamily="34" charset="0"/>
              <a:cs typeface="Calibri" panose="020F0502020204030204" pitchFamily="34" charset="0"/>
            </a:rPr>
            <a:t>. </a:t>
          </a:r>
          <a:r>
            <a:rPr lang="en-US" sz="1400" i="1" dirty="0">
              <a:latin typeface="Calibri" panose="020F0502020204030204" pitchFamily="34" charset="0"/>
              <a:cs typeface="Calibri" panose="020F0502020204030204" pitchFamily="34" charset="0"/>
            </a:rPr>
            <a:t>Eff 1 Jan 2019</a:t>
          </a:r>
          <a:endParaRPr lang="en-US" sz="1400" i="1" dirty="0">
            <a:latin typeface="Calibri" panose="020F0502020204030204" pitchFamily="34" charset="0"/>
            <a:ea typeface="+mn-ea"/>
            <a:cs typeface="Calibri" panose="020F0502020204030204" pitchFamily="34" charset="0"/>
          </a:endParaRPr>
        </a:p>
      </dgm:t>
    </dgm:pt>
    <dgm:pt modelId="{4D849771-3BDA-48B8-AC4C-875A0453AFD1}" type="parTrans" cxnId="{0034969E-5BBF-4355-9D50-AB7E42EAEAA7}">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4A0E959A-9025-4D39-92F7-8D2D6DE4DB82}" type="sibTrans" cxnId="{0034969E-5BBF-4355-9D50-AB7E42EAEAA7}">
      <dgm:prSet/>
      <dgm:spPr/>
      <dgm:t>
        <a:bodyPr/>
        <a:lstStyle/>
        <a:p>
          <a:pPr>
            <a:spcBef>
              <a:spcPts val="0"/>
            </a:spcBef>
            <a:spcAft>
              <a:spcPts val="0"/>
            </a:spcAft>
          </a:pPr>
          <a:endParaRPr lang="en-US" sz="1400">
            <a:latin typeface="Calibri" panose="020F0502020204030204" pitchFamily="34" charset="0"/>
            <a:cs typeface="Calibri" panose="020F0502020204030204" pitchFamily="34" charset="0"/>
          </a:endParaRPr>
        </a:p>
      </dgm:t>
    </dgm:pt>
    <dgm:pt modelId="{0FFB23FA-045A-4FCB-83CD-AB147F644D38}" type="pres">
      <dgm:prSet presAssocID="{93370860-9BE0-48D5-AF79-027673BC1268}" presName="linear" presStyleCnt="0">
        <dgm:presLayoutVars>
          <dgm:animLvl val="lvl"/>
          <dgm:resizeHandles val="exact"/>
        </dgm:presLayoutVars>
      </dgm:prSet>
      <dgm:spPr/>
      <dgm:t>
        <a:bodyPr/>
        <a:lstStyle/>
        <a:p>
          <a:endParaRPr lang="id-ID"/>
        </a:p>
      </dgm:t>
    </dgm:pt>
    <dgm:pt modelId="{FF0B5149-ADFB-4211-8B45-1F14CE0FB78E}" type="pres">
      <dgm:prSet presAssocID="{59F34B72-219C-43D4-8E5C-9E956C731010}" presName="parentText" presStyleLbl="node1" presStyleIdx="0" presStyleCnt="8" custScaleY="53113">
        <dgm:presLayoutVars>
          <dgm:chMax val="0"/>
          <dgm:bulletEnabled val="1"/>
        </dgm:presLayoutVars>
      </dgm:prSet>
      <dgm:spPr/>
      <dgm:t>
        <a:bodyPr/>
        <a:lstStyle/>
        <a:p>
          <a:endParaRPr lang="id-ID"/>
        </a:p>
      </dgm:t>
    </dgm:pt>
    <dgm:pt modelId="{06D7AF90-0B70-4DD3-A326-C766CA149ADD}" type="pres">
      <dgm:prSet presAssocID="{73582C4F-840D-4F44-B418-F944D32A422B}" presName="spacer" presStyleCnt="0"/>
      <dgm:spPr/>
    </dgm:pt>
    <dgm:pt modelId="{9EABA6DA-928A-4410-825A-F8E0B14F4C75}" type="pres">
      <dgm:prSet presAssocID="{43967929-6945-4B9E-B9ED-2CE379C29B27}" presName="parentText" presStyleLbl="node1" presStyleIdx="1" presStyleCnt="8" custScaleY="53113">
        <dgm:presLayoutVars>
          <dgm:chMax val="0"/>
          <dgm:bulletEnabled val="1"/>
        </dgm:presLayoutVars>
      </dgm:prSet>
      <dgm:spPr/>
      <dgm:t>
        <a:bodyPr/>
        <a:lstStyle/>
        <a:p>
          <a:endParaRPr lang="id-ID"/>
        </a:p>
      </dgm:t>
    </dgm:pt>
    <dgm:pt modelId="{793926BB-DD26-4F8E-8D3F-AAA1A81AC3DC}" type="pres">
      <dgm:prSet presAssocID="{6FEF4CEE-C6D0-4C08-A8DA-0E0E9BB30DB5}" presName="spacer" presStyleCnt="0"/>
      <dgm:spPr/>
    </dgm:pt>
    <dgm:pt modelId="{C38CFAB3-874C-4730-9B88-1FFA7D7D8772}" type="pres">
      <dgm:prSet presAssocID="{CF3FD766-CD24-4064-9629-0ECCBD70E730}" presName="parentText" presStyleLbl="node1" presStyleIdx="2" presStyleCnt="8" custScaleY="53113">
        <dgm:presLayoutVars>
          <dgm:chMax val="0"/>
          <dgm:bulletEnabled val="1"/>
        </dgm:presLayoutVars>
      </dgm:prSet>
      <dgm:spPr/>
      <dgm:t>
        <a:bodyPr/>
        <a:lstStyle/>
        <a:p>
          <a:endParaRPr lang="id-ID"/>
        </a:p>
      </dgm:t>
    </dgm:pt>
    <dgm:pt modelId="{A0BB184C-FA1E-4D77-8BB7-2E81A596C343}" type="pres">
      <dgm:prSet presAssocID="{88683440-BCE9-4C55-8245-5C60B69DDB26}" presName="spacer" presStyleCnt="0"/>
      <dgm:spPr/>
    </dgm:pt>
    <dgm:pt modelId="{90E3CE1D-C47C-43D8-AFDE-3452B6FF9AE8}" type="pres">
      <dgm:prSet presAssocID="{BBF68403-1DD3-454E-A690-CEB160EE5CD1}" presName="parentText" presStyleLbl="node1" presStyleIdx="3" presStyleCnt="8" custScaleY="53113">
        <dgm:presLayoutVars>
          <dgm:chMax val="0"/>
          <dgm:bulletEnabled val="1"/>
        </dgm:presLayoutVars>
      </dgm:prSet>
      <dgm:spPr/>
      <dgm:t>
        <a:bodyPr/>
        <a:lstStyle/>
        <a:p>
          <a:endParaRPr lang="id-ID"/>
        </a:p>
      </dgm:t>
    </dgm:pt>
    <dgm:pt modelId="{0F39AF88-526E-4142-A626-07A66BBF1803}" type="pres">
      <dgm:prSet presAssocID="{53F42F57-8F3B-4830-86B0-E40DC93FD7AB}" presName="spacer" presStyleCnt="0"/>
      <dgm:spPr/>
    </dgm:pt>
    <dgm:pt modelId="{4650523F-13F9-44E8-AD00-FBE9C2C16118}" type="pres">
      <dgm:prSet presAssocID="{6A2D479A-7A89-486D-BE21-39AEDBF51A92}" presName="parentText" presStyleLbl="node1" presStyleIdx="4" presStyleCnt="8" custScaleY="43166">
        <dgm:presLayoutVars>
          <dgm:chMax val="0"/>
          <dgm:bulletEnabled val="1"/>
        </dgm:presLayoutVars>
      </dgm:prSet>
      <dgm:spPr>
        <a:prstGeom prst="roundRect">
          <a:avLst/>
        </a:prstGeom>
      </dgm:spPr>
      <dgm:t>
        <a:bodyPr/>
        <a:lstStyle/>
        <a:p>
          <a:endParaRPr lang="id-ID"/>
        </a:p>
      </dgm:t>
    </dgm:pt>
    <dgm:pt modelId="{AB06F125-93F8-4CC9-BE0A-B93864588DE6}" type="pres">
      <dgm:prSet presAssocID="{E7EB48FC-5ADC-441B-A18A-AA223A4896A8}" presName="spacer" presStyleCnt="0"/>
      <dgm:spPr/>
    </dgm:pt>
    <dgm:pt modelId="{EC720D85-D77E-4397-BAA4-A80A8F62B0B6}" type="pres">
      <dgm:prSet presAssocID="{F99A9C9D-4369-4235-A56C-187413224A92}" presName="parentText" presStyleLbl="node1" presStyleIdx="5" presStyleCnt="8" custScaleY="85151">
        <dgm:presLayoutVars>
          <dgm:chMax val="0"/>
          <dgm:bulletEnabled val="1"/>
        </dgm:presLayoutVars>
      </dgm:prSet>
      <dgm:spPr/>
      <dgm:t>
        <a:bodyPr/>
        <a:lstStyle/>
        <a:p>
          <a:endParaRPr lang="id-ID"/>
        </a:p>
      </dgm:t>
    </dgm:pt>
    <dgm:pt modelId="{E61FEB9A-AB95-43F4-87BC-E62B73A514E5}" type="pres">
      <dgm:prSet presAssocID="{4A0E959A-9025-4D39-92F7-8D2D6DE4DB82}" presName="spacer" presStyleCnt="0"/>
      <dgm:spPr/>
    </dgm:pt>
    <dgm:pt modelId="{3E749DC8-768E-4B08-A518-6817499D1DC0}" type="pres">
      <dgm:prSet presAssocID="{1A98E2EC-AE96-4A76-B29D-C65E7898B160}" presName="parentText" presStyleLbl="node1" presStyleIdx="6" presStyleCnt="8" custScaleY="74804">
        <dgm:presLayoutVars>
          <dgm:chMax val="0"/>
          <dgm:bulletEnabled val="1"/>
        </dgm:presLayoutVars>
      </dgm:prSet>
      <dgm:spPr/>
      <dgm:t>
        <a:bodyPr/>
        <a:lstStyle/>
        <a:p>
          <a:endParaRPr lang="id-ID"/>
        </a:p>
      </dgm:t>
    </dgm:pt>
    <dgm:pt modelId="{0C1B26A2-F491-4464-AE2E-34CF2D5DE599}" type="pres">
      <dgm:prSet presAssocID="{AADC11DA-A455-493F-9859-5984687C2085}" presName="spacer" presStyleCnt="0"/>
      <dgm:spPr/>
    </dgm:pt>
    <dgm:pt modelId="{1743B35E-3AD4-45C2-BB3E-D1B351724EBA}" type="pres">
      <dgm:prSet presAssocID="{C028CE41-D9E5-413B-9F6F-46DD957F52AA}" presName="parentText" presStyleLbl="node1" presStyleIdx="7" presStyleCnt="8" custScaleY="54044">
        <dgm:presLayoutVars>
          <dgm:chMax val="0"/>
          <dgm:bulletEnabled val="1"/>
        </dgm:presLayoutVars>
      </dgm:prSet>
      <dgm:spPr/>
      <dgm:t>
        <a:bodyPr/>
        <a:lstStyle/>
        <a:p>
          <a:endParaRPr lang="id-ID"/>
        </a:p>
      </dgm:t>
    </dgm:pt>
  </dgm:ptLst>
  <dgm:cxnLst>
    <dgm:cxn modelId="{FA0D9194-CA94-4A70-A0B4-6250BF480293}" type="presOf" srcId="{CF3FD766-CD24-4064-9629-0ECCBD70E730}" destId="{C38CFAB3-874C-4730-9B88-1FFA7D7D8772}" srcOrd="0" destOrd="0" presId="urn:microsoft.com/office/officeart/2005/8/layout/vList2"/>
    <dgm:cxn modelId="{DCC2D8BB-D6A2-4B60-8FFB-98CC98FA7551}" srcId="{93370860-9BE0-48D5-AF79-027673BC1268}" destId="{1A98E2EC-AE96-4A76-B29D-C65E7898B160}" srcOrd="6" destOrd="0" parTransId="{02EDCF3E-9FD8-432D-8C3C-CB97E1906C36}" sibTransId="{AADC11DA-A455-493F-9859-5984687C2085}"/>
    <dgm:cxn modelId="{0034969E-5BBF-4355-9D50-AB7E42EAEAA7}" srcId="{93370860-9BE0-48D5-AF79-027673BC1268}" destId="{F99A9C9D-4369-4235-A56C-187413224A92}" srcOrd="5" destOrd="0" parTransId="{4D849771-3BDA-48B8-AC4C-875A0453AFD1}" sibTransId="{4A0E959A-9025-4D39-92F7-8D2D6DE4DB82}"/>
    <dgm:cxn modelId="{8E7AFE3D-28B1-4371-B259-1076C92B1472}" srcId="{93370860-9BE0-48D5-AF79-027673BC1268}" destId="{6A2D479A-7A89-486D-BE21-39AEDBF51A92}" srcOrd="4" destOrd="0" parTransId="{10E1E626-67F3-44F2-85E4-A53898A098CC}" sibTransId="{E7EB48FC-5ADC-441B-A18A-AA223A4896A8}"/>
    <dgm:cxn modelId="{A958E21D-2E9B-4824-8747-EA0A036AC639}" srcId="{93370860-9BE0-48D5-AF79-027673BC1268}" destId="{CF3FD766-CD24-4064-9629-0ECCBD70E730}" srcOrd="2" destOrd="0" parTransId="{CFFA9568-4A9C-4841-884C-5CCA7667EC72}" sibTransId="{88683440-BCE9-4C55-8245-5C60B69DDB26}"/>
    <dgm:cxn modelId="{7B697053-58A6-4212-920D-1981E7333587}" type="presOf" srcId="{93370860-9BE0-48D5-AF79-027673BC1268}" destId="{0FFB23FA-045A-4FCB-83CD-AB147F644D38}" srcOrd="0" destOrd="0" presId="urn:microsoft.com/office/officeart/2005/8/layout/vList2"/>
    <dgm:cxn modelId="{AC522FC8-2D3B-479D-B4D6-159D49165E6F}" type="presOf" srcId="{6A2D479A-7A89-486D-BE21-39AEDBF51A92}" destId="{4650523F-13F9-44E8-AD00-FBE9C2C16118}" srcOrd="0" destOrd="0" presId="urn:microsoft.com/office/officeart/2005/8/layout/vList2"/>
    <dgm:cxn modelId="{ED89D2E8-E807-4711-BC1B-1D388123E459}" type="presOf" srcId="{1A98E2EC-AE96-4A76-B29D-C65E7898B160}" destId="{3E749DC8-768E-4B08-A518-6817499D1DC0}" srcOrd="0" destOrd="0" presId="urn:microsoft.com/office/officeart/2005/8/layout/vList2"/>
    <dgm:cxn modelId="{7605B52E-7547-4734-9827-C13B5CF86B64}" srcId="{93370860-9BE0-48D5-AF79-027673BC1268}" destId="{BBF68403-1DD3-454E-A690-CEB160EE5CD1}" srcOrd="3" destOrd="0" parTransId="{85F1B22A-4918-4071-9897-B281331A13EA}" sibTransId="{53F42F57-8F3B-4830-86B0-E40DC93FD7AB}"/>
    <dgm:cxn modelId="{29C91C3D-C88A-494C-8E9A-BAB0D25203CE}" srcId="{93370860-9BE0-48D5-AF79-027673BC1268}" destId="{C028CE41-D9E5-413B-9F6F-46DD957F52AA}" srcOrd="7" destOrd="0" parTransId="{7BAF433C-3F30-4BA9-8E18-4D0C907792F5}" sibTransId="{7709903B-1CBF-4286-A192-A85E5F89202E}"/>
    <dgm:cxn modelId="{C139A21D-AA7A-4AC4-93F9-E04B8BCC9A5D}" srcId="{93370860-9BE0-48D5-AF79-027673BC1268}" destId="{43967929-6945-4B9E-B9ED-2CE379C29B27}" srcOrd="1" destOrd="0" parTransId="{AE9AADF9-E409-4CF4-8DB0-576F0E0F3EF9}" sibTransId="{6FEF4CEE-C6D0-4C08-A8DA-0E0E9BB30DB5}"/>
    <dgm:cxn modelId="{CD381859-29A9-4B66-9448-D7348B1ECA05}" type="presOf" srcId="{59F34B72-219C-43D4-8E5C-9E956C731010}" destId="{FF0B5149-ADFB-4211-8B45-1F14CE0FB78E}" srcOrd="0" destOrd="0" presId="urn:microsoft.com/office/officeart/2005/8/layout/vList2"/>
    <dgm:cxn modelId="{11EC2538-10CC-4734-85B4-50099C1851F9}" srcId="{93370860-9BE0-48D5-AF79-027673BC1268}" destId="{59F34B72-219C-43D4-8E5C-9E956C731010}" srcOrd="0" destOrd="0" parTransId="{F403ECCE-2FB5-4D30-B2BB-CD70B406655B}" sibTransId="{73582C4F-840D-4F44-B418-F944D32A422B}"/>
    <dgm:cxn modelId="{53D30700-C93A-4F88-8BD8-A4267D457B9B}" type="presOf" srcId="{BBF68403-1DD3-454E-A690-CEB160EE5CD1}" destId="{90E3CE1D-C47C-43D8-AFDE-3452B6FF9AE8}" srcOrd="0" destOrd="0" presId="urn:microsoft.com/office/officeart/2005/8/layout/vList2"/>
    <dgm:cxn modelId="{80183BC8-3167-4D4D-8AB8-2E370967C424}" type="presOf" srcId="{F99A9C9D-4369-4235-A56C-187413224A92}" destId="{EC720D85-D77E-4397-BAA4-A80A8F62B0B6}" srcOrd="0" destOrd="0" presId="urn:microsoft.com/office/officeart/2005/8/layout/vList2"/>
    <dgm:cxn modelId="{DFF72CBB-4DE6-4D7F-9F1C-7C036EDC9A55}" type="presOf" srcId="{C028CE41-D9E5-413B-9F6F-46DD957F52AA}" destId="{1743B35E-3AD4-45C2-BB3E-D1B351724EBA}" srcOrd="0" destOrd="0" presId="urn:microsoft.com/office/officeart/2005/8/layout/vList2"/>
    <dgm:cxn modelId="{20C1CE3A-1BC7-4BDF-9EA4-60FF61B509D7}" type="presOf" srcId="{43967929-6945-4B9E-B9ED-2CE379C29B27}" destId="{9EABA6DA-928A-4410-825A-F8E0B14F4C75}" srcOrd="0" destOrd="0" presId="urn:microsoft.com/office/officeart/2005/8/layout/vList2"/>
    <dgm:cxn modelId="{7293EA6F-15F6-4430-BD6B-0820D36B6537}" type="presParOf" srcId="{0FFB23FA-045A-4FCB-83CD-AB147F644D38}" destId="{FF0B5149-ADFB-4211-8B45-1F14CE0FB78E}" srcOrd="0" destOrd="0" presId="urn:microsoft.com/office/officeart/2005/8/layout/vList2"/>
    <dgm:cxn modelId="{C38E2586-68DE-4112-B928-72538DA4783D}" type="presParOf" srcId="{0FFB23FA-045A-4FCB-83CD-AB147F644D38}" destId="{06D7AF90-0B70-4DD3-A326-C766CA149ADD}" srcOrd="1" destOrd="0" presId="urn:microsoft.com/office/officeart/2005/8/layout/vList2"/>
    <dgm:cxn modelId="{E6B76C88-941F-4673-932F-CD0A794E062E}" type="presParOf" srcId="{0FFB23FA-045A-4FCB-83CD-AB147F644D38}" destId="{9EABA6DA-928A-4410-825A-F8E0B14F4C75}" srcOrd="2" destOrd="0" presId="urn:microsoft.com/office/officeart/2005/8/layout/vList2"/>
    <dgm:cxn modelId="{FBD1CF78-AA3A-47D5-BF90-FA19B84B54FB}" type="presParOf" srcId="{0FFB23FA-045A-4FCB-83CD-AB147F644D38}" destId="{793926BB-DD26-4F8E-8D3F-AAA1A81AC3DC}" srcOrd="3" destOrd="0" presId="urn:microsoft.com/office/officeart/2005/8/layout/vList2"/>
    <dgm:cxn modelId="{48B0E9E5-70C5-450B-B0C2-3F1497B91464}" type="presParOf" srcId="{0FFB23FA-045A-4FCB-83CD-AB147F644D38}" destId="{C38CFAB3-874C-4730-9B88-1FFA7D7D8772}" srcOrd="4" destOrd="0" presId="urn:microsoft.com/office/officeart/2005/8/layout/vList2"/>
    <dgm:cxn modelId="{5B23A58B-688F-4873-889D-78ADE27F0386}" type="presParOf" srcId="{0FFB23FA-045A-4FCB-83CD-AB147F644D38}" destId="{A0BB184C-FA1E-4D77-8BB7-2E81A596C343}" srcOrd="5" destOrd="0" presId="urn:microsoft.com/office/officeart/2005/8/layout/vList2"/>
    <dgm:cxn modelId="{083F9A12-0884-40FD-A28D-DB3BF771B04B}" type="presParOf" srcId="{0FFB23FA-045A-4FCB-83CD-AB147F644D38}" destId="{90E3CE1D-C47C-43D8-AFDE-3452B6FF9AE8}" srcOrd="6" destOrd="0" presId="urn:microsoft.com/office/officeart/2005/8/layout/vList2"/>
    <dgm:cxn modelId="{F1731C96-7FC8-40D5-BAD1-0C8BEFE5E4A1}" type="presParOf" srcId="{0FFB23FA-045A-4FCB-83CD-AB147F644D38}" destId="{0F39AF88-526E-4142-A626-07A66BBF1803}" srcOrd="7" destOrd="0" presId="urn:microsoft.com/office/officeart/2005/8/layout/vList2"/>
    <dgm:cxn modelId="{01B81680-2A4E-4437-8CBC-A4C2A0159698}" type="presParOf" srcId="{0FFB23FA-045A-4FCB-83CD-AB147F644D38}" destId="{4650523F-13F9-44E8-AD00-FBE9C2C16118}" srcOrd="8" destOrd="0" presId="urn:microsoft.com/office/officeart/2005/8/layout/vList2"/>
    <dgm:cxn modelId="{5217182F-82F8-4A07-92A4-02CC54727FEA}" type="presParOf" srcId="{0FFB23FA-045A-4FCB-83CD-AB147F644D38}" destId="{AB06F125-93F8-4CC9-BE0A-B93864588DE6}" srcOrd="9" destOrd="0" presId="urn:microsoft.com/office/officeart/2005/8/layout/vList2"/>
    <dgm:cxn modelId="{28D38270-4C4E-427B-A3C3-5D22AC2970A1}" type="presParOf" srcId="{0FFB23FA-045A-4FCB-83CD-AB147F644D38}" destId="{EC720D85-D77E-4397-BAA4-A80A8F62B0B6}" srcOrd="10" destOrd="0" presId="urn:microsoft.com/office/officeart/2005/8/layout/vList2"/>
    <dgm:cxn modelId="{8E950DE9-90B9-4A3F-A978-52F45B2A1FA2}" type="presParOf" srcId="{0FFB23FA-045A-4FCB-83CD-AB147F644D38}" destId="{E61FEB9A-AB95-43F4-87BC-E62B73A514E5}" srcOrd="11" destOrd="0" presId="urn:microsoft.com/office/officeart/2005/8/layout/vList2"/>
    <dgm:cxn modelId="{9A53711F-C1AB-4C65-92E4-D074B1DA2F42}" type="presParOf" srcId="{0FFB23FA-045A-4FCB-83CD-AB147F644D38}" destId="{3E749DC8-768E-4B08-A518-6817499D1DC0}" srcOrd="12" destOrd="0" presId="urn:microsoft.com/office/officeart/2005/8/layout/vList2"/>
    <dgm:cxn modelId="{9F6E3F29-7B63-4589-9849-DAD7A5D515FE}" type="presParOf" srcId="{0FFB23FA-045A-4FCB-83CD-AB147F644D38}" destId="{0C1B26A2-F491-4464-AE2E-34CF2D5DE599}" srcOrd="13" destOrd="0" presId="urn:microsoft.com/office/officeart/2005/8/layout/vList2"/>
    <dgm:cxn modelId="{372F696C-3D46-4EC6-A0C8-BD1EC2D9C792}" type="presParOf" srcId="{0FFB23FA-045A-4FCB-83CD-AB147F644D38}" destId="{1743B35E-3AD4-45C2-BB3E-D1B351724EBA}" srcOrd="14"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1E7D0-C63B-F140-990A-C24F61FC4239}">
      <dsp:nvSpPr>
        <dsp:cNvPr id="0" name=""/>
        <dsp:cNvSpPr/>
      </dsp:nvSpPr>
      <dsp:spPr>
        <a:xfrm>
          <a:off x="93553" y="244749"/>
          <a:ext cx="5672579" cy="705600"/>
        </a:xfrm>
        <a:prstGeom prst="rect">
          <a:avLst/>
        </a:prstGeom>
        <a:solidFill>
          <a:schemeClr val="dk1">
            <a:alpha val="90000"/>
            <a:tint val="40000"/>
            <a:hueOff val="0"/>
            <a:satOff val="0"/>
            <a:lumOff val="0"/>
            <a:alphaOff val="0"/>
          </a:schemeClr>
        </a:solidFill>
        <a:ln w="9525" cap="flat" cmpd="sng" algn="ctr">
          <a:solidFill>
            <a:schemeClr val="bg1">
              <a:lumMod val="9500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EC05916-F0C9-F242-94B5-D13B67314008}">
      <dsp:nvSpPr>
        <dsp:cNvPr id="0" name=""/>
        <dsp:cNvSpPr/>
      </dsp:nvSpPr>
      <dsp:spPr>
        <a:xfrm>
          <a:off x="322598" y="29248"/>
          <a:ext cx="5151569" cy="62878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0709" tIns="0" rIns="170709" bIns="0" numCol="1" spcCol="1270" anchor="ctr" anchorCtr="0">
          <a:noAutofit/>
        </a:bodyPr>
        <a:lstStyle/>
        <a:p>
          <a:pPr marL="0" lvl="0" indent="0" algn="l" defTabSz="889000">
            <a:lnSpc>
              <a:spcPct val="90000"/>
            </a:lnSpc>
            <a:spcBef>
              <a:spcPct val="0"/>
            </a:spcBef>
            <a:spcAft>
              <a:spcPct val="35000"/>
            </a:spcAft>
            <a:buNone/>
          </a:pPr>
          <a:r>
            <a:rPr lang="en-US" sz="2000" b="1" kern="1200" dirty="0" err="1">
              <a:solidFill>
                <a:srgbClr val="990099"/>
              </a:solidFill>
            </a:rPr>
            <a:t>Perkembangan</a:t>
          </a:r>
          <a:r>
            <a:rPr lang="en-US" sz="2000" b="1" kern="1200" dirty="0">
              <a:solidFill>
                <a:srgbClr val="990099"/>
              </a:solidFill>
            </a:rPr>
            <a:t> </a:t>
          </a:r>
          <a:r>
            <a:rPr lang="en-US" sz="2000" b="1" kern="1200" dirty="0" err="1">
              <a:solidFill>
                <a:srgbClr val="990099"/>
              </a:solidFill>
            </a:rPr>
            <a:t>Standar</a:t>
          </a:r>
          <a:endParaRPr lang="en-US" sz="2000" b="1" kern="1200" dirty="0">
            <a:solidFill>
              <a:srgbClr val="990099"/>
            </a:solidFill>
          </a:endParaRPr>
        </a:p>
      </dsp:txBody>
      <dsp:txXfrm>
        <a:off x="353293" y="59943"/>
        <a:ext cx="5090179" cy="567390"/>
      </dsp:txXfrm>
    </dsp:sp>
    <dsp:sp modelId="{B87E9506-13AD-4CBB-B680-D6DC6352ECEF}">
      <dsp:nvSpPr>
        <dsp:cNvPr id="0" name=""/>
        <dsp:cNvSpPr/>
      </dsp:nvSpPr>
      <dsp:spPr>
        <a:xfrm>
          <a:off x="0" y="1317050"/>
          <a:ext cx="5852073" cy="705600"/>
        </a:xfrm>
        <a:prstGeom prst="rect">
          <a:avLst/>
        </a:prstGeom>
        <a:solidFill>
          <a:schemeClr val="dk1">
            <a:alpha val="90000"/>
            <a:tint val="40000"/>
            <a:hueOff val="0"/>
            <a:satOff val="0"/>
            <a:lumOff val="0"/>
            <a:alphaOff val="0"/>
          </a:schemeClr>
        </a:solidFill>
        <a:ln w="9525" cap="flat" cmpd="sng" algn="ctr">
          <a:solidFill>
            <a:schemeClr val="dk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647F7124-1DAD-44E8-AFFA-12C3AEB11DA3}">
      <dsp:nvSpPr>
        <dsp:cNvPr id="0" name=""/>
        <dsp:cNvSpPr/>
      </dsp:nvSpPr>
      <dsp:spPr>
        <a:xfrm>
          <a:off x="322598" y="1101549"/>
          <a:ext cx="5151569" cy="62878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0709" tIns="0" rIns="170709"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990099"/>
              </a:solidFill>
            </a:rPr>
            <a:t>PSAK 1 </a:t>
          </a:r>
          <a:r>
            <a:rPr lang="en-US" sz="2000" b="1" kern="1200" dirty="0" err="1">
              <a:solidFill>
                <a:srgbClr val="990099"/>
              </a:solidFill>
            </a:rPr>
            <a:t>Penyajian</a:t>
          </a:r>
          <a:r>
            <a:rPr lang="en-US" sz="2000" b="1" kern="1200" dirty="0">
              <a:solidFill>
                <a:srgbClr val="990099"/>
              </a:solidFill>
            </a:rPr>
            <a:t> </a:t>
          </a:r>
          <a:r>
            <a:rPr lang="en-US" sz="2000" b="1" kern="1200" dirty="0" err="1">
              <a:solidFill>
                <a:srgbClr val="990099"/>
              </a:solidFill>
            </a:rPr>
            <a:t>Laporan</a:t>
          </a:r>
          <a:r>
            <a:rPr lang="en-US" sz="2000" b="1" kern="1200" dirty="0">
              <a:solidFill>
                <a:srgbClr val="990099"/>
              </a:solidFill>
            </a:rPr>
            <a:t> </a:t>
          </a:r>
          <a:r>
            <a:rPr lang="en-US" sz="2000" b="1" kern="1200" dirty="0" err="1">
              <a:solidFill>
                <a:srgbClr val="990099"/>
              </a:solidFill>
            </a:rPr>
            <a:t>Keuangan</a:t>
          </a:r>
          <a:endParaRPr lang="en-US" sz="2000" b="1" kern="1200" dirty="0">
            <a:solidFill>
              <a:srgbClr val="990099"/>
            </a:solidFill>
          </a:endParaRPr>
        </a:p>
      </dsp:txBody>
      <dsp:txXfrm>
        <a:off x="353293" y="1132244"/>
        <a:ext cx="5090179" cy="567390"/>
      </dsp:txXfrm>
    </dsp:sp>
    <dsp:sp modelId="{7F87A9B7-20B7-0B40-8D49-B97FC3A57E40}">
      <dsp:nvSpPr>
        <dsp:cNvPr id="0" name=""/>
        <dsp:cNvSpPr/>
      </dsp:nvSpPr>
      <dsp:spPr>
        <a:xfrm>
          <a:off x="93553" y="2389351"/>
          <a:ext cx="5672579" cy="705600"/>
        </a:xfrm>
        <a:prstGeom prst="rect">
          <a:avLst/>
        </a:prstGeom>
        <a:solidFill>
          <a:schemeClr val="dk1">
            <a:alpha val="90000"/>
            <a:tint val="40000"/>
            <a:hueOff val="0"/>
            <a:satOff val="0"/>
            <a:lumOff val="0"/>
            <a:alphaOff val="0"/>
          </a:schemeClr>
        </a:solidFill>
        <a:ln w="9525" cap="flat" cmpd="sng" algn="ctr">
          <a:solidFill>
            <a:schemeClr val="bg1">
              <a:lumMod val="95000"/>
            </a:schemeClr>
          </a:solidFill>
          <a:prstDash val="solid"/>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62201FB-638A-3946-9793-19A9E8217AFB}">
      <dsp:nvSpPr>
        <dsp:cNvPr id="0" name=""/>
        <dsp:cNvSpPr/>
      </dsp:nvSpPr>
      <dsp:spPr>
        <a:xfrm>
          <a:off x="322598" y="2173850"/>
          <a:ext cx="5151569" cy="62878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0709" tIns="0" rIns="170709" bIns="0" numCol="1" spcCol="1270" anchor="ctr" anchorCtr="0">
          <a:noAutofit/>
        </a:bodyPr>
        <a:lstStyle/>
        <a:p>
          <a:pPr marL="0" lvl="0" indent="0" algn="l" defTabSz="889000">
            <a:lnSpc>
              <a:spcPct val="90000"/>
            </a:lnSpc>
            <a:spcBef>
              <a:spcPct val="0"/>
            </a:spcBef>
            <a:spcAft>
              <a:spcPct val="35000"/>
            </a:spcAft>
            <a:buNone/>
          </a:pPr>
          <a:r>
            <a:rPr lang="en-GB" altLang="en-US" sz="2000" b="1" kern="1200" dirty="0">
              <a:solidFill>
                <a:srgbClr val="990099"/>
              </a:solidFill>
            </a:rPr>
            <a:t>PSAK 2 </a:t>
          </a:r>
          <a:r>
            <a:rPr lang="en-GB" altLang="en-US" sz="2000" b="1" kern="1200" dirty="0" err="1">
              <a:solidFill>
                <a:srgbClr val="990099"/>
              </a:solidFill>
            </a:rPr>
            <a:t>Laporan</a:t>
          </a:r>
          <a:r>
            <a:rPr lang="en-GB" altLang="en-US" sz="2000" b="1" kern="1200" dirty="0">
              <a:solidFill>
                <a:srgbClr val="990099"/>
              </a:solidFill>
            </a:rPr>
            <a:t> </a:t>
          </a:r>
          <a:r>
            <a:rPr lang="en-GB" altLang="en-US" sz="2000" b="1" kern="1200" dirty="0" err="1">
              <a:solidFill>
                <a:srgbClr val="990099"/>
              </a:solidFill>
            </a:rPr>
            <a:t>Arus</a:t>
          </a:r>
          <a:r>
            <a:rPr lang="en-GB" altLang="en-US" sz="2000" b="1" kern="1200" dirty="0">
              <a:solidFill>
                <a:srgbClr val="990099"/>
              </a:solidFill>
            </a:rPr>
            <a:t> Kas</a:t>
          </a:r>
        </a:p>
      </dsp:txBody>
      <dsp:txXfrm>
        <a:off x="353293" y="2204545"/>
        <a:ext cx="5090179" cy="56739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D3D097-413E-4C98-AE0E-1B2273459FB7}">
      <dsp:nvSpPr>
        <dsp:cNvPr id="0" name=""/>
        <dsp:cNvSpPr/>
      </dsp:nvSpPr>
      <dsp:spPr>
        <a:xfrm>
          <a:off x="0" y="835"/>
          <a:ext cx="6351422" cy="703254"/>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err="1">
              <a:latin typeface="Calibri" panose="020F0502020204030204" pitchFamily="34" charset="0"/>
              <a:ea typeface="+mn-ea"/>
              <a:cs typeface="Calibri" panose="020F0502020204030204" pitchFamily="34" charset="0"/>
            </a:rPr>
            <a:t>Amandemen</a:t>
          </a:r>
          <a:r>
            <a:rPr lang="en-US" sz="1600" kern="1200" dirty="0">
              <a:latin typeface="Calibri" panose="020F0502020204030204" pitchFamily="34" charset="0"/>
              <a:ea typeface="+mn-ea"/>
              <a:cs typeface="Calibri" panose="020F0502020204030204" pitchFamily="34" charset="0"/>
            </a:rPr>
            <a:t> PSAK 62: </a:t>
          </a:r>
          <a:r>
            <a:rPr lang="en-US" sz="1600" kern="1200" dirty="0" err="1">
              <a:latin typeface="Calibri" panose="020F0502020204030204" pitchFamily="34" charset="0"/>
              <a:ea typeface="+mn-ea"/>
              <a:cs typeface="Calibri" panose="020F0502020204030204" pitchFamily="34" charset="0"/>
            </a:rPr>
            <a:t>Kontrak</a:t>
          </a:r>
          <a:r>
            <a:rPr lang="en-US" sz="1600" kern="1200" dirty="0">
              <a:latin typeface="Calibri" panose="020F0502020204030204" pitchFamily="34" charset="0"/>
              <a:ea typeface="+mn-ea"/>
              <a:cs typeface="Calibri" panose="020F0502020204030204" pitchFamily="34" charset="0"/>
            </a:rPr>
            <a:t> </a:t>
          </a:r>
          <a:r>
            <a:rPr lang="en-US" sz="1600" kern="1200" dirty="0" err="1">
              <a:latin typeface="Calibri" panose="020F0502020204030204" pitchFamily="34" charset="0"/>
              <a:ea typeface="+mn-ea"/>
              <a:cs typeface="Calibri" panose="020F0502020204030204" pitchFamily="34" charset="0"/>
            </a:rPr>
            <a:t>Asuransi</a:t>
          </a:r>
          <a:r>
            <a:rPr lang="en-US" sz="1600" kern="1200" dirty="0">
              <a:latin typeface="Calibri" panose="020F0502020204030204" pitchFamily="34" charset="0"/>
              <a:ea typeface="+mn-ea"/>
              <a:cs typeface="Calibri" panose="020F0502020204030204" pitchFamily="34" charset="0"/>
            </a:rPr>
            <a:t> </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ef</a:t>
          </a:r>
          <a:r>
            <a:rPr lang="en-US" sz="1600" i="1" kern="1200" dirty="0">
              <a:latin typeface="Calibri" panose="020F0502020204030204" pitchFamily="34" charset="0"/>
              <a:ea typeface="+mn-ea"/>
              <a:cs typeface="Calibri" panose="020F0502020204030204" pitchFamily="34" charset="0"/>
            </a:rPr>
            <a:t> 1 Jan 2020</a:t>
          </a:r>
          <a:endParaRPr lang="en-US" sz="1600" kern="1200" dirty="0">
            <a:latin typeface="Calibri" panose="020F0502020204030204" pitchFamily="34" charset="0"/>
            <a:ea typeface="+mn-ea"/>
            <a:cs typeface="Calibri" panose="020F0502020204030204" pitchFamily="34" charset="0"/>
          </a:endParaRPr>
        </a:p>
      </dsp:txBody>
      <dsp:txXfrm>
        <a:off x="34330" y="35165"/>
        <a:ext cx="6282762" cy="634594"/>
      </dsp:txXfrm>
    </dsp:sp>
    <dsp:sp modelId="{9A07BE73-DC28-4678-A7D1-84EC1D155ECE}">
      <dsp:nvSpPr>
        <dsp:cNvPr id="0" name=""/>
        <dsp:cNvSpPr/>
      </dsp:nvSpPr>
      <dsp:spPr>
        <a:xfrm>
          <a:off x="0" y="715606"/>
          <a:ext cx="6351422" cy="703254"/>
        </a:xfrm>
        <a:prstGeom prst="roundRect">
          <a:avLst/>
        </a:prstGeom>
        <a:gradFill rotWithShape="0">
          <a:gsLst>
            <a:gs pos="0">
              <a:schemeClr val="accent2">
                <a:shade val="80000"/>
                <a:hueOff val="0"/>
                <a:satOff val="-2216"/>
                <a:lumOff val="5690"/>
                <a:alphaOff val="0"/>
                <a:tint val="50000"/>
                <a:satMod val="300000"/>
              </a:schemeClr>
            </a:gs>
            <a:gs pos="35000">
              <a:schemeClr val="accent2">
                <a:shade val="80000"/>
                <a:hueOff val="0"/>
                <a:satOff val="-2216"/>
                <a:lumOff val="5690"/>
                <a:alphaOff val="0"/>
                <a:tint val="37000"/>
                <a:satMod val="300000"/>
              </a:schemeClr>
            </a:gs>
            <a:gs pos="100000">
              <a:schemeClr val="accent2">
                <a:shade val="80000"/>
                <a:hueOff val="0"/>
                <a:satOff val="-2216"/>
                <a:lumOff val="569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Calibri" panose="020F0502020204030204" pitchFamily="34" charset="0"/>
              <a:ea typeface="+mn-ea"/>
              <a:cs typeface="Calibri" panose="020F0502020204030204" pitchFamily="34" charset="0"/>
            </a:rPr>
            <a:t>PSAK 71: </a:t>
          </a:r>
          <a:r>
            <a:rPr lang="en-US" sz="1600" kern="1200" dirty="0" err="1">
              <a:latin typeface="Calibri" panose="020F0502020204030204" pitchFamily="34" charset="0"/>
              <a:ea typeface="+mn-ea"/>
              <a:cs typeface="Calibri" panose="020F0502020204030204" pitchFamily="34" charset="0"/>
            </a:rPr>
            <a:t>Instrumen</a:t>
          </a:r>
          <a:r>
            <a:rPr lang="en-US" sz="1600" kern="1200" dirty="0">
              <a:latin typeface="Calibri" panose="020F0502020204030204" pitchFamily="34" charset="0"/>
              <a:ea typeface="+mn-ea"/>
              <a:cs typeface="Calibri" panose="020F0502020204030204" pitchFamily="34" charset="0"/>
            </a:rPr>
            <a:t> </a:t>
          </a:r>
          <a:r>
            <a:rPr lang="en-US" sz="1600" kern="1200" dirty="0" err="1">
              <a:latin typeface="Calibri" panose="020F0502020204030204" pitchFamily="34" charset="0"/>
              <a:ea typeface="+mn-ea"/>
              <a:cs typeface="Calibri" panose="020F0502020204030204" pitchFamily="34" charset="0"/>
            </a:rPr>
            <a:t>Keuangan</a:t>
          </a:r>
          <a:r>
            <a:rPr lang="en-US" sz="1600" kern="1200" dirty="0">
              <a:latin typeface="Calibri" panose="020F0502020204030204" pitchFamily="34" charset="0"/>
              <a:ea typeface="+mn-ea"/>
              <a:cs typeface="Calibri" panose="020F0502020204030204" pitchFamily="34" charset="0"/>
            </a:rPr>
            <a:t>: </a:t>
          </a:r>
          <a:r>
            <a:rPr lang="en-US" sz="1600" kern="1200" dirty="0" err="1">
              <a:latin typeface="Calibri" panose="020F0502020204030204" pitchFamily="34" charset="0"/>
              <a:ea typeface="+mn-ea"/>
              <a:cs typeface="Calibri" panose="020F0502020204030204" pitchFamily="34" charset="0"/>
            </a:rPr>
            <a:t>Pengakuan</a:t>
          </a:r>
          <a:r>
            <a:rPr lang="en-US" sz="1600" kern="1200" dirty="0">
              <a:latin typeface="Calibri" panose="020F0502020204030204" pitchFamily="34" charset="0"/>
              <a:ea typeface="+mn-ea"/>
              <a:cs typeface="Calibri" panose="020F0502020204030204" pitchFamily="34" charset="0"/>
            </a:rPr>
            <a:t> dan </a:t>
          </a:r>
          <a:r>
            <a:rPr lang="en-US" sz="1600" kern="1200" dirty="0" err="1">
              <a:latin typeface="Calibri" panose="020F0502020204030204" pitchFamily="34" charset="0"/>
              <a:ea typeface="+mn-ea"/>
              <a:cs typeface="Calibri" panose="020F0502020204030204" pitchFamily="34" charset="0"/>
            </a:rPr>
            <a:t>Pengukuran</a:t>
          </a:r>
          <a:r>
            <a:rPr lang="en-US" sz="1600"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Ef</a:t>
          </a:r>
          <a:r>
            <a:rPr lang="en-US" sz="1600" i="1" kern="1200" dirty="0">
              <a:latin typeface="Calibri" panose="020F0502020204030204" pitchFamily="34" charset="0"/>
              <a:ea typeface="+mn-ea"/>
              <a:cs typeface="Calibri" panose="020F0502020204030204" pitchFamily="34" charset="0"/>
            </a:rPr>
            <a:t> 1 Jan 2020</a:t>
          </a:r>
        </a:p>
      </dsp:txBody>
      <dsp:txXfrm>
        <a:off x="34330" y="749936"/>
        <a:ext cx="6282762" cy="634594"/>
      </dsp:txXfrm>
    </dsp:sp>
    <dsp:sp modelId="{0760E522-01D1-46E6-865A-61DF1F70E3B6}">
      <dsp:nvSpPr>
        <dsp:cNvPr id="0" name=""/>
        <dsp:cNvSpPr/>
      </dsp:nvSpPr>
      <dsp:spPr>
        <a:xfrm>
          <a:off x="0" y="1430378"/>
          <a:ext cx="6351422" cy="703254"/>
        </a:xfrm>
        <a:prstGeom prst="roundRect">
          <a:avLst/>
        </a:prstGeom>
        <a:gradFill rotWithShape="0">
          <a:gsLst>
            <a:gs pos="0">
              <a:schemeClr val="accent2">
                <a:shade val="80000"/>
                <a:hueOff val="0"/>
                <a:satOff val="-4432"/>
                <a:lumOff val="11380"/>
                <a:alphaOff val="0"/>
                <a:tint val="50000"/>
                <a:satMod val="300000"/>
              </a:schemeClr>
            </a:gs>
            <a:gs pos="35000">
              <a:schemeClr val="accent2">
                <a:shade val="80000"/>
                <a:hueOff val="0"/>
                <a:satOff val="-4432"/>
                <a:lumOff val="11380"/>
                <a:alphaOff val="0"/>
                <a:tint val="37000"/>
                <a:satMod val="300000"/>
              </a:schemeClr>
            </a:gs>
            <a:gs pos="100000">
              <a:schemeClr val="accent2">
                <a:shade val="80000"/>
                <a:hueOff val="0"/>
                <a:satOff val="-4432"/>
                <a:lumOff val="1138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err="1">
              <a:latin typeface="Calibri" panose="020F0502020204030204" pitchFamily="34" charset="0"/>
              <a:cs typeface="Calibri" panose="020F0502020204030204" pitchFamily="34" charset="0"/>
            </a:rPr>
            <a:t>Amendemen</a:t>
          </a:r>
          <a:r>
            <a:rPr lang="en-US" sz="1600" kern="1200" dirty="0">
              <a:latin typeface="Calibri" panose="020F0502020204030204" pitchFamily="34" charset="0"/>
              <a:cs typeface="Calibri" panose="020F0502020204030204" pitchFamily="34" charset="0"/>
            </a:rPr>
            <a:t> PSAK 71: </a:t>
          </a:r>
          <a:r>
            <a:rPr lang="en-US" sz="1600" i="1" kern="1200" dirty="0" err="1">
              <a:latin typeface="Calibri" panose="020F0502020204030204" pitchFamily="34" charset="0"/>
              <a:cs typeface="Calibri" panose="020F0502020204030204" pitchFamily="34" charset="0"/>
            </a:rPr>
            <a:t>Instrumen</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Keuangan</a:t>
          </a:r>
          <a:r>
            <a:rPr lang="en-US" sz="1600" kern="1200" dirty="0">
              <a:latin typeface="Calibri" panose="020F0502020204030204" pitchFamily="34" charset="0"/>
              <a:cs typeface="Calibri" panose="020F0502020204030204" pitchFamily="34" charset="0"/>
            </a:rPr>
            <a:t> </a:t>
          </a:r>
          <a:r>
            <a:rPr lang="en-US" sz="1600" kern="1200" dirty="0" err="1">
              <a:latin typeface="Calibri" panose="020F0502020204030204" pitchFamily="34" charset="0"/>
              <a:cs typeface="Calibri" panose="020F0502020204030204" pitchFamily="34" charset="0"/>
            </a:rPr>
            <a:t>tentang</a:t>
          </a:r>
          <a:r>
            <a:rPr lang="en-US" sz="1600"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Fitur</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Percepatan</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Pelunasan</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dengan</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Kompensasi</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Negatif</a:t>
          </a:r>
          <a:r>
            <a:rPr lang="en-US" sz="1600" kern="1200" dirty="0">
              <a:latin typeface="Calibri" panose="020F0502020204030204" pitchFamily="34" charset="0"/>
              <a:cs typeface="Calibri" panose="020F0502020204030204" pitchFamily="34" charset="0"/>
            </a:rPr>
            <a:t> </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ef</a:t>
          </a:r>
          <a:r>
            <a:rPr lang="en-US" sz="1600" i="1" kern="1200" dirty="0">
              <a:latin typeface="Calibri" panose="020F0502020204030204" pitchFamily="34" charset="0"/>
              <a:ea typeface="+mn-ea"/>
              <a:cs typeface="Calibri" panose="020F0502020204030204" pitchFamily="34" charset="0"/>
            </a:rPr>
            <a:t> 1 Jan 2020</a:t>
          </a:r>
        </a:p>
      </dsp:txBody>
      <dsp:txXfrm>
        <a:off x="34330" y="1464708"/>
        <a:ext cx="6282762" cy="634594"/>
      </dsp:txXfrm>
    </dsp:sp>
    <dsp:sp modelId="{CD768F72-ECCA-4BAF-9DD1-AF53875C110A}">
      <dsp:nvSpPr>
        <dsp:cNvPr id="0" name=""/>
        <dsp:cNvSpPr/>
      </dsp:nvSpPr>
      <dsp:spPr>
        <a:xfrm>
          <a:off x="0" y="2145149"/>
          <a:ext cx="6351422" cy="703254"/>
        </a:xfrm>
        <a:prstGeom prst="roundRect">
          <a:avLst/>
        </a:prstGeom>
        <a:gradFill rotWithShape="0">
          <a:gsLst>
            <a:gs pos="0">
              <a:schemeClr val="accent2">
                <a:shade val="80000"/>
                <a:hueOff val="0"/>
                <a:satOff val="-6649"/>
                <a:lumOff val="17069"/>
                <a:alphaOff val="0"/>
                <a:tint val="50000"/>
                <a:satMod val="300000"/>
              </a:schemeClr>
            </a:gs>
            <a:gs pos="35000">
              <a:schemeClr val="accent2">
                <a:shade val="80000"/>
                <a:hueOff val="0"/>
                <a:satOff val="-6649"/>
                <a:lumOff val="17069"/>
                <a:alphaOff val="0"/>
                <a:tint val="37000"/>
                <a:satMod val="300000"/>
              </a:schemeClr>
            </a:gs>
            <a:gs pos="100000">
              <a:schemeClr val="accent2">
                <a:shade val="80000"/>
                <a:hueOff val="0"/>
                <a:satOff val="-6649"/>
                <a:lumOff val="1706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Calibri" panose="020F0502020204030204" pitchFamily="34" charset="0"/>
              <a:ea typeface="+mn-ea"/>
              <a:cs typeface="Calibri" panose="020F0502020204030204" pitchFamily="34" charset="0"/>
            </a:rPr>
            <a:t>PSAK 72: </a:t>
          </a:r>
          <a:r>
            <a:rPr lang="en-US" sz="1600" i="1" kern="1200" dirty="0" err="1">
              <a:latin typeface="Calibri" panose="020F0502020204030204" pitchFamily="34" charset="0"/>
              <a:ea typeface="+mn-ea"/>
              <a:cs typeface="Calibri" panose="020F0502020204030204" pitchFamily="34" charset="0"/>
            </a:rPr>
            <a:t>Pendapatan</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dari</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Kontrak</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dengan</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Pelanggan</a:t>
          </a:r>
          <a:r>
            <a:rPr lang="en-US" sz="1600" i="1" kern="1200" dirty="0">
              <a:latin typeface="Calibri" panose="020F0502020204030204" pitchFamily="34" charset="0"/>
              <a:ea typeface="+mn-ea"/>
              <a:cs typeface="Calibri" panose="020F0502020204030204" pitchFamily="34" charset="0"/>
            </a:rPr>
            <a:t> – </a:t>
          </a:r>
          <a:r>
            <a:rPr lang="en-US" sz="1600" i="1" kern="1200" dirty="0" err="1">
              <a:latin typeface="Calibri" panose="020F0502020204030204" pitchFamily="34" charset="0"/>
              <a:ea typeface="+mn-ea"/>
              <a:cs typeface="Calibri" panose="020F0502020204030204" pitchFamily="34" charset="0"/>
            </a:rPr>
            <a:t>ef</a:t>
          </a:r>
          <a:r>
            <a:rPr lang="en-US" sz="1600" i="1" kern="1200" dirty="0">
              <a:latin typeface="Calibri" panose="020F0502020204030204" pitchFamily="34" charset="0"/>
              <a:ea typeface="+mn-ea"/>
              <a:cs typeface="Calibri" panose="020F0502020204030204" pitchFamily="34" charset="0"/>
            </a:rPr>
            <a:t> 1 Jan 2020</a:t>
          </a:r>
          <a:endParaRPr lang="en-US" sz="1600" kern="1200" dirty="0">
            <a:latin typeface="Calibri" panose="020F0502020204030204" pitchFamily="34" charset="0"/>
            <a:ea typeface="+mn-ea"/>
            <a:cs typeface="Calibri" panose="020F0502020204030204" pitchFamily="34" charset="0"/>
          </a:endParaRPr>
        </a:p>
      </dsp:txBody>
      <dsp:txXfrm>
        <a:off x="34330" y="2179479"/>
        <a:ext cx="6282762" cy="634594"/>
      </dsp:txXfrm>
    </dsp:sp>
    <dsp:sp modelId="{5F98550E-5A96-4BAE-8C55-84483100A168}">
      <dsp:nvSpPr>
        <dsp:cNvPr id="0" name=""/>
        <dsp:cNvSpPr/>
      </dsp:nvSpPr>
      <dsp:spPr>
        <a:xfrm>
          <a:off x="0" y="2859920"/>
          <a:ext cx="6351422" cy="703254"/>
        </a:xfrm>
        <a:prstGeom prst="roundRect">
          <a:avLst/>
        </a:prstGeom>
        <a:gradFill rotWithShape="0">
          <a:gsLst>
            <a:gs pos="0">
              <a:schemeClr val="accent2">
                <a:shade val="80000"/>
                <a:hueOff val="0"/>
                <a:satOff val="-8865"/>
                <a:lumOff val="22759"/>
                <a:alphaOff val="0"/>
                <a:tint val="50000"/>
                <a:satMod val="300000"/>
              </a:schemeClr>
            </a:gs>
            <a:gs pos="35000">
              <a:schemeClr val="accent2">
                <a:shade val="80000"/>
                <a:hueOff val="0"/>
                <a:satOff val="-8865"/>
                <a:lumOff val="22759"/>
                <a:alphaOff val="0"/>
                <a:tint val="37000"/>
                <a:satMod val="300000"/>
              </a:schemeClr>
            </a:gs>
            <a:gs pos="100000">
              <a:schemeClr val="accent2">
                <a:shade val="80000"/>
                <a:hueOff val="0"/>
                <a:satOff val="-8865"/>
                <a:lumOff val="2275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Calibri" panose="020F0502020204030204" pitchFamily="34" charset="0"/>
              <a:ea typeface="+mn-ea"/>
              <a:cs typeface="Calibri" panose="020F0502020204030204" pitchFamily="34" charset="0"/>
            </a:rPr>
            <a:t>PSAK 73: </a:t>
          </a:r>
          <a:r>
            <a:rPr lang="en-US" sz="1600" kern="1200" dirty="0" err="1">
              <a:latin typeface="Calibri" panose="020F0502020204030204" pitchFamily="34" charset="0"/>
              <a:ea typeface="+mn-ea"/>
              <a:cs typeface="Calibri" panose="020F0502020204030204" pitchFamily="34" charset="0"/>
            </a:rPr>
            <a:t>Sewa</a:t>
          </a:r>
          <a:r>
            <a:rPr lang="en-US" sz="1600" kern="1200" dirty="0">
              <a:latin typeface="Calibri" panose="020F0502020204030204" pitchFamily="34" charset="0"/>
              <a:ea typeface="+mn-ea"/>
              <a:cs typeface="Calibri" panose="020F0502020204030204" pitchFamily="34" charset="0"/>
            </a:rPr>
            <a:t> </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ef</a:t>
          </a:r>
          <a:r>
            <a:rPr lang="en-US" sz="1600" i="1" kern="1200" dirty="0">
              <a:latin typeface="Calibri" panose="020F0502020204030204" pitchFamily="34" charset="0"/>
              <a:ea typeface="+mn-ea"/>
              <a:cs typeface="Calibri" panose="020F0502020204030204" pitchFamily="34" charset="0"/>
            </a:rPr>
            <a:t> 1 Jan 2020</a:t>
          </a:r>
          <a:endParaRPr lang="en-US" sz="1600" kern="1200" dirty="0">
            <a:latin typeface="Calibri" panose="020F0502020204030204" pitchFamily="34" charset="0"/>
            <a:ea typeface="+mn-ea"/>
            <a:cs typeface="Calibri" panose="020F0502020204030204" pitchFamily="34" charset="0"/>
          </a:endParaRPr>
        </a:p>
      </dsp:txBody>
      <dsp:txXfrm>
        <a:off x="34330" y="2894250"/>
        <a:ext cx="6282762" cy="634594"/>
      </dsp:txXfrm>
    </dsp:sp>
    <dsp:sp modelId="{C8C04E71-7E6C-40F1-A3EC-A7D456199C22}">
      <dsp:nvSpPr>
        <dsp:cNvPr id="0" name=""/>
        <dsp:cNvSpPr/>
      </dsp:nvSpPr>
      <dsp:spPr>
        <a:xfrm>
          <a:off x="0" y="3574692"/>
          <a:ext cx="6351422" cy="703254"/>
        </a:xfrm>
        <a:prstGeom prst="roundRect">
          <a:avLst/>
        </a:prstGeom>
        <a:gradFill rotWithShape="0">
          <a:gsLst>
            <a:gs pos="0">
              <a:schemeClr val="accent2">
                <a:shade val="80000"/>
                <a:hueOff val="0"/>
                <a:satOff val="-11081"/>
                <a:lumOff val="28449"/>
                <a:alphaOff val="0"/>
                <a:tint val="50000"/>
                <a:satMod val="300000"/>
              </a:schemeClr>
            </a:gs>
            <a:gs pos="35000">
              <a:schemeClr val="accent2">
                <a:shade val="80000"/>
                <a:hueOff val="0"/>
                <a:satOff val="-11081"/>
                <a:lumOff val="28449"/>
                <a:alphaOff val="0"/>
                <a:tint val="37000"/>
                <a:satMod val="300000"/>
              </a:schemeClr>
            </a:gs>
            <a:gs pos="100000">
              <a:schemeClr val="accent2">
                <a:shade val="80000"/>
                <a:hueOff val="0"/>
                <a:satOff val="-11081"/>
                <a:lumOff val="2844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err="1">
              <a:latin typeface="Calibri" panose="020F0502020204030204" pitchFamily="34" charset="0"/>
              <a:cs typeface="Calibri" panose="020F0502020204030204" pitchFamily="34" charset="0"/>
            </a:rPr>
            <a:t>Amendemen</a:t>
          </a:r>
          <a:r>
            <a:rPr lang="en-US" sz="1600" kern="1200" dirty="0">
              <a:latin typeface="Calibri" panose="020F0502020204030204" pitchFamily="34" charset="0"/>
              <a:cs typeface="Calibri" panose="020F0502020204030204" pitchFamily="34" charset="0"/>
            </a:rPr>
            <a:t> PSAK 15: </a:t>
          </a:r>
          <a:r>
            <a:rPr lang="en-US" sz="1600" i="1" kern="1200" dirty="0" err="1">
              <a:latin typeface="Calibri" panose="020F0502020204030204" pitchFamily="34" charset="0"/>
              <a:cs typeface="Calibri" panose="020F0502020204030204" pitchFamily="34" charset="0"/>
            </a:rPr>
            <a:t>Investasi</a:t>
          </a:r>
          <a:r>
            <a:rPr lang="en-US" sz="1600" i="1" kern="1200" dirty="0">
              <a:latin typeface="Calibri" panose="020F0502020204030204" pitchFamily="34" charset="0"/>
              <a:cs typeface="Calibri" panose="020F0502020204030204" pitchFamily="34" charset="0"/>
            </a:rPr>
            <a:t> pada </a:t>
          </a:r>
          <a:r>
            <a:rPr lang="en-US" sz="1600" i="1" kern="1200" dirty="0" err="1">
              <a:latin typeface="Calibri" panose="020F0502020204030204" pitchFamily="34" charset="0"/>
              <a:cs typeface="Calibri" panose="020F0502020204030204" pitchFamily="34" charset="0"/>
            </a:rPr>
            <a:t>Entitas</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Asosiasi</a:t>
          </a:r>
          <a:r>
            <a:rPr lang="en-US" sz="1600" i="1" kern="1200" dirty="0">
              <a:latin typeface="Calibri" panose="020F0502020204030204" pitchFamily="34" charset="0"/>
              <a:cs typeface="Calibri" panose="020F0502020204030204" pitchFamily="34" charset="0"/>
            </a:rPr>
            <a:t> dan Ventura Bersama </a:t>
          </a:r>
          <a:r>
            <a:rPr lang="en-US" sz="1600" i="1" kern="1200" dirty="0" err="1">
              <a:latin typeface="Calibri" panose="020F0502020204030204" pitchFamily="34" charset="0"/>
              <a:cs typeface="Calibri" panose="020F0502020204030204" pitchFamily="34" charset="0"/>
            </a:rPr>
            <a:t>tentang</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Kepentingan</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Jangka</a:t>
          </a:r>
          <a:r>
            <a:rPr lang="en-US" sz="1600" i="1" kern="1200" dirty="0">
              <a:latin typeface="Calibri" panose="020F0502020204030204" pitchFamily="34" charset="0"/>
              <a:cs typeface="Calibri" panose="020F0502020204030204" pitchFamily="34" charset="0"/>
            </a:rPr>
            <a:t> Panjang pada </a:t>
          </a:r>
          <a:r>
            <a:rPr lang="en-US" sz="1600" i="1" kern="1200" dirty="0" err="1">
              <a:latin typeface="Calibri" panose="020F0502020204030204" pitchFamily="34" charset="0"/>
              <a:cs typeface="Calibri" panose="020F0502020204030204" pitchFamily="34" charset="0"/>
            </a:rPr>
            <a:t>Entitas</a:t>
          </a:r>
          <a:r>
            <a:rPr lang="en-US" sz="1600" i="1" kern="1200" dirty="0">
              <a:latin typeface="Calibri" panose="020F0502020204030204" pitchFamily="34" charset="0"/>
              <a:cs typeface="Calibri" panose="020F0502020204030204" pitchFamily="34" charset="0"/>
            </a:rPr>
            <a:t> </a:t>
          </a:r>
          <a:r>
            <a:rPr lang="en-US" sz="1600" i="1" kern="1200" dirty="0" err="1">
              <a:latin typeface="Calibri" panose="020F0502020204030204" pitchFamily="34" charset="0"/>
              <a:cs typeface="Calibri" panose="020F0502020204030204" pitchFamily="34" charset="0"/>
            </a:rPr>
            <a:t>Asosiasi</a:t>
          </a:r>
          <a:r>
            <a:rPr lang="en-US" sz="1600" i="1" kern="1200" dirty="0">
              <a:latin typeface="Calibri" panose="020F0502020204030204" pitchFamily="34" charset="0"/>
              <a:cs typeface="Calibri" panose="020F0502020204030204" pitchFamily="34" charset="0"/>
            </a:rPr>
            <a:t> dan Ventura</a:t>
          </a:r>
          <a:r>
            <a:rPr lang="en-US" sz="1600" kern="1200" dirty="0">
              <a:latin typeface="Calibri" panose="020F0502020204030204" pitchFamily="34" charset="0"/>
              <a:cs typeface="Calibri" panose="020F0502020204030204" pitchFamily="34" charset="0"/>
            </a:rPr>
            <a:t> Bersama </a:t>
          </a:r>
          <a:r>
            <a:rPr lang="en-US" sz="1600" i="1" kern="1200" dirty="0">
              <a:latin typeface="Calibri" panose="020F0502020204030204" pitchFamily="34" charset="0"/>
              <a:ea typeface="+mn-ea"/>
              <a:cs typeface="Calibri" panose="020F0502020204030204" pitchFamily="34" charset="0"/>
            </a:rPr>
            <a:t>– </a:t>
          </a:r>
          <a:r>
            <a:rPr lang="en-US" sz="1600" i="1" kern="1200" dirty="0" err="1">
              <a:latin typeface="Calibri" panose="020F0502020204030204" pitchFamily="34" charset="0"/>
              <a:ea typeface="+mn-ea"/>
              <a:cs typeface="Calibri" panose="020F0502020204030204" pitchFamily="34" charset="0"/>
            </a:rPr>
            <a:t>ef</a:t>
          </a:r>
          <a:r>
            <a:rPr lang="en-US" sz="1600" i="1" kern="1200" dirty="0">
              <a:latin typeface="Calibri" panose="020F0502020204030204" pitchFamily="34" charset="0"/>
              <a:ea typeface="+mn-ea"/>
              <a:cs typeface="Calibri" panose="020F0502020204030204" pitchFamily="34" charset="0"/>
            </a:rPr>
            <a:t> 1 Jan 2020</a:t>
          </a:r>
          <a:endParaRPr lang="en-US" sz="1600" kern="1200" dirty="0">
            <a:latin typeface="Calibri" panose="020F0502020204030204" pitchFamily="34" charset="0"/>
            <a:ea typeface="+mn-ea"/>
            <a:cs typeface="Calibri" panose="020F0502020204030204" pitchFamily="34" charset="0"/>
          </a:endParaRPr>
        </a:p>
      </dsp:txBody>
      <dsp:txXfrm>
        <a:off x="34330" y="3609022"/>
        <a:ext cx="6282762" cy="63459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606E0-240A-4A6D-B05C-999C3B39FBC9}">
      <dsp:nvSpPr>
        <dsp:cNvPr id="0" name=""/>
        <dsp:cNvSpPr/>
      </dsp:nvSpPr>
      <dsp:spPr>
        <a:xfrm>
          <a:off x="0" y="242911"/>
          <a:ext cx="8229600" cy="22932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291592" rIns="638708" bIns="142240" numCol="1" spcCol="1270" anchor="t" anchorCtr="0">
          <a:noAutofit/>
        </a:bodyPr>
        <a:lstStyle/>
        <a:p>
          <a:pPr marL="228600" lvl="1" indent="-228600" algn="l" defTabSz="889000">
            <a:lnSpc>
              <a:spcPct val="100000"/>
            </a:lnSpc>
            <a:spcBef>
              <a:spcPct val="0"/>
            </a:spcBef>
            <a:spcAft>
              <a:spcPct val="15000"/>
            </a:spcAft>
            <a:buChar char="•"/>
          </a:pPr>
          <a:r>
            <a:rPr lang="en-US" sz="2000" kern="1200" dirty="0" err="1"/>
            <a:t>Klasifikasi</a:t>
          </a:r>
          <a:r>
            <a:rPr lang="en-US" sz="2000" kern="1200" dirty="0"/>
            <a:t> amortized cost </a:t>
          </a:r>
          <a:r>
            <a:rPr lang="en-US" sz="2000" kern="1200" dirty="0" err="1"/>
            <a:t>dan</a:t>
          </a:r>
          <a:r>
            <a:rPr lang="en-US" sz="2000" kern="1200" dirty="0"/>
            <a:t> fair value</a:t>
          </a:r>
        </a:p>
        <a:p>
          <a:pPr marL="228600" lvl="1" indent="-228600" algn="l" defTabSz="889000">
            <a:lnSpc>
              <a:spcPct val="100000"/>
            </a:lnSpc>
            <a:spcBef>
              <a:spcPct val="0"/>
            </a:spcBef>
            <a:spcAft>
              <a:spcPct val="15000"/>
            </a:spcAft>
            <a:buChar char="•"/>
          </a:pPr>
          <a:r>
            <a:rPr lang="en-US" sz="2000" kern="1200" dirty="0"/>
            <a:t>Amortized cost </a:t>
          </a:r>
          <a:r>
            <a:rPr lang="en-US" sz="2000" kern="1200" dirty="0" err="1"/>
            <a:t>jika</a:t>
          </a:r>
          <a:r>
            <a:rPr lang="en-US" sz="2000" kern="1200" dirty="0"/>
            <a:t> </a:t>
          </a:r>
          <a:r>
            <a:rPr lang="en-US" sz="2000" kern="1200" dirty="0" err="1"/>
            <a:t>memenuhi</a:t>
          </a:r>
          <a:r>
            <a:rPr lang="en-US" sz="2000" kern="1200" dirty="0"/>
            <a:t> </a:t>
          </a:r>
          <a:r>
            <a:rPr lang="en-US" sz="2000" kern="1200" dirty="0" err="1"/>
            <a:t>tes</a:t>
          </a:r>
          <a:r>
            <a:rPr lang="en-US" sz="2000" kern="1200" dirty="0"/>
            <a:t> </a:t>
          </a:r>
          <a:r>
            <a:rPr lang="en-US" sz="2000" kern="1200" dirty="0" err="1"/>
            <a:t>bisnis</a:t>
          </a:r>
          <a:r>
            <a:rPr lang="en-US" sz="2000" kern="1200" dirty="0"/>
            <a:t> model (</a:t>
          </a:r>
          <a:r>
            <a:rPr lang="en-US" sz="2000" kern="1200" dirty="0" err="1"/>
            <a:t>tujuan</a:t>
          </a:r>
          <a:r>
            <a:rPr lang="en-US" sz="2000" kern="1200" dirty="0"/>
            <a:t> </a:t>
          </a:r>
          <a:r>
            <a:rPr lang="en-US" sz="2000" kern="1200" dirty="0" err="1"/>
            <a:t>entitas</a:t>
          </a:r>
          <a:r>
            <a:rPr lang="en-US" sz="2000" kern="1200" dirty="0"/>
            <a:t> </a:t>
          </a:r>
          <a:r>
            <a:rPr lang="en-US" sz="2000" kern="1200" dirty="0" err="1"/>
            <a:t>untuk</a:t>
          </a:r>
          <a:r>
            <a:rPr lang="en-US" sz="2000" kern="1200" dirty="0"/>
            <a:t> </a:t>
          </a:r>
          <a:r>
            <a:rPr lang="en-US" sz="2000" kern="1200" dirty="0" err="1"/>
            <a:t>memperoleh</a:t>
          </a:r>
          <a:r>
            <a:rPr lang="en-US" sz="2000" kern="1200" dirty="0"/>
            <a:t> </a:t>
          </a:r>
          <a:r>
            <a:rPr lang="en-US" sz="2000" kern="1200" dirty="0" err="1"/>
            <a:t>arus</a:t>
          </a:r>
          <a:r>
            <a:rPr lang="en-US" sz="2000" kern="1200" dirty="0"/>
            <a:t> </a:t>
          </a:r>
          <a:r>
            <a:rPr lang="en-US" sz="2000" kern="1200" dirty="0" err="1"/>
            <a:t>kas</a:t>
          </a:r>
          <a:r>
            <a:rPr lang="en-US" sz="2000" kern="1200" dirty="0"/>
            <a:t> yang </a:t>
          </a:r>
          <a:r>
            <a:rPr lang="en-US" sz="2000" kern="1200" dirty="0" err="1"/>
            <a:t>diperjanjikan</a:t>
          </a:r>
          <a:r>
            <a:rPr lang="en-US" sz="2000" kern="1200" dirty="0"/>
            <a:t> </a:t>
          </a:r>
          <a:r>
            <a:rPr lang="en-US" sz="2000" kern="1200" dirty="0" err="1"/>
            <a:t>dan</a:t>
          </a:r>
          <a:r>
            <a:rPr lang="en-US" sz="2000" kern="1200" dirty="0"/>
            <a:t> </a:t>
          </a:r>
          <a:r>
            <a:rPr lang="en-US" sz="2000" kern="1200" dirty="0" err="1"/>
            <a:t>arus</a:t>
          </a:r>
          <a:r>
            <a:rPr lang="en-US" sz="2000" kern="1200" dirty="0"/>
            <a:t> </a:t>
          </a:r>
          <a:r>
            <a:rPr lang="en-US" sz="2000" kern="1200" dirty="0" err="1"/>
            <a:t>kas</a:t>
          </a:r>
          <a:r>
            <a:rPr lang="en-US" sz="2000" kern="1200" dirty="0"/>
            <a:t> (</a:t>
          </a:r>
          <a:r>
            <a:rPr lang="en-US" sz="2000" kern="1200" dirty="0" err="1"/>
            <a:t>dari</a:t>
          </a:r>
          <a:r>
            <a:rPr lang="en-US" sz="2000" kern="1200" dirty="0"/>
            <a:t> </a:t>
          </a:r>
          <a:r>
            <a:rPr lang="en-US" sz="2000" kern="1200" dirty="0" err="1"/>
            <a:t>pembayaran</a:t>
          </a:r>
          <a:r>
            <a:rPr lang="en-US" sz="2000" kern="1200" dirty="0"/>
            <a:t> </a:t>
          </a:r>
          <a:r>
            <a:rPr lang="en-US" sz="2000" kern="1200" dirty="0" err="1"/>
            <a:t>pokok</a:t>
          </a:r>
          <a:r>
            <a:rPr lang="en-US" sz="2000" kern="1200" dirty="0"/>
            <a:t> </a:t>
          </a:r>
          <a:r>
            <a:rPr lang="en-US" sz="2000" kern="1200" dirty="0" err="1"/>
            <a:t>dan</a:t>
          </a:r>
          <a:r>
            <a:rPr lang="en-US" sz="2000" kern="1200" dirty="0"/>
            <a:t> </a:t>
          </a:r>
          <a:r>
            <a:rPr lang="en-US" sz="2000" kern="1200" dirty="0" err="1"/>
            <a:t>bunga</a:t>
          </a:r>
          <a:r>
            <a:rPr lang="en-US" sz="2000" kern="1200" dirty="0"/>
            <a:t> </a:t>
          </a:r>
          <a:r>
            <a:rPr lang="en-US" sz="2000" kern="1200" dirty="0" err="1"/>
            <a:t>atas</a:t>
          </a:r>
          <a:r>
            <a:rPr lang="en-US" sz="2000" kern="1200" dirty="0"/>
            <a:t> </a:t>
          </a:r>
          <a:r>
            <a:rPr lang="en-US" sz="2000" kern="1200" dirty="0" err="1"/>
            <a:t>pokok</a:t>
          </a:r>
          <a:r>
            <a:rPr lang="en-US" sz="2000" kern="1200" dirty="0"/>
            <a:t>)</a:t>
          </a:r>
        </a:p>
        <a:p>
          <a:pPr marL="228600" lvl="1" indent="-228600" algn="l" defTabSz="889000">
            <a:lnSpc>
              <a:spcPct val="100000"/>
            </a:lnSpc>
            <a:spcBef>
              <a:spcPct val="0"/>
            </a:spcBef>
            <a:spcAft>
              <a:spcPct val="15000"/>
            </a:spcAft>
            <a:buChar char="•"/>
          </a:pPr>
          <a:r>
            <a:rPr lang="en-US" sz="2000" kern="1200" dirty="0" err="1"/>
            <a:t>Perubahan</a:t>
          </a:r>
          <a:r>
            <a:rPr lang="en-US" sz="2000" kern="1200" dirty="0"/>
            <a:t> </a:t>
          </a:r>
          <a:r>
            <a:rPr lang="en-US" sz="2000" kern="1200" dirty="0" err="1"/>
            <a:t>klasifikasi</a:t>
          </a:r>
          <a:r>
            <a:rPr lang="en-US" sz="2000" kern="1200" dirty="0"/>
            <a:t> </a:t>
          </a:r>
          <a:r>
            <a:rPr lang="en-US" sz="2000" kern="1200" dirty="0" err="1"/>
            <a:t>boleh</a:t>
          </a:r>
          <a:r>
            <a:rPr lang="en-US" sz="2000" kern="1200" dirty="0"/>
            <a:t> </a:t>
          </a:r>
          <a:r>
            <a:rPr lang="en-US" sz="2000" kern="1200" dirty="0" err="1"/>
            <a:t>jika</a:t>
          </a:r>
          <a:r>
            <a:rPr lang="en-US" sz="2000" kern="1200" dirty="0"/>
            <a:t> </a:t>
          </a:r>
          <a:r>
            <a:rPr lang="en-US" sz="2000" kern="1200" dirty="0" err="1"/>
            <a:t>terjadi</a:t>
          </a:r>
          <a:r>
            <a:rPr lang="en-US" sz="2000" kern="1200" dirty="0"/>
            <a:t> </a:t>
          </a:r>
          <a:r>
            <a:rPr lang="en-US" sz="2000" kern="1200" dirty="0" err="1"/>
            <a:t>perubahan</a:t>
          </a:r>
          <a:r>
            <a:rPr lang="en-US" sz="2000" kern="1200" dirty="0"/>
            <a:t> </a:t>
          </a:r>
          <a:r>
            <a:rPr lang="en-US" sz="2000" kern="1200" dirty="0" err="1"/>
            <a:t>bisnis</a:t>
          </a:r>
          <a:r>
            <a:rPr lang="en-US" sz="2000" kern="1200" dirty="0"/>
            <a:t> model</a:t>
          </a:r>
        </a:p>
      </dsp:txBody>
      <dsp:txXfrm>
        <a:off x="0" y="242911"/>
        <a:ext cx="8229600" cy="2293200"/>
      </dsp:txXfrm>
    </dsp:sp>
    <dsp:sp modelId="{0D2B1DB9-9365-4424-A98E-4B7C722B814F}">
      <dsp:nvSpPr>
        <dsp:cNvPr id="0" name=""/>
        <dsp:cNvSpPr/>
      </dsp:nvSpPr>
      <dsp:spPr>
        <a:xfrm>
          <a:off x="411480" y="36271"/>
          <a:ext cx="7551382" cy="413280"/>
        </a:xfrm>
        <a:prstGeom prst="roundRect">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100000"/>
            </a:lnSpc>
            <a:spcBef>
              <a:spcPct val="0"/>
            </a:spcBef>
            <a:spcAft>
              <a:spcPct val="35000"/>
            </a:spcAft>
            <a:buNone/>
          </a:pPr>
          <a:r>
            <a:rPr lang="en-US" sz="2000" kern="1200" dirty="0" err="1"/>
            <a:t>Klasifikasi</a:t>
          </a:r>
          <a:r>
            <a:rPr lang="en-US" sz="2000" kern="1200" dirty="0"/>
            <a:t> </a:t>
          </a:r>
          <a:r>
            <a:rPr lang="en-US" sz="2000" kern="1200" dirty="0" err="1"/>
            <a:t>dan</a:t>
          </a:r>
          <a:r>
            <a:rPr lang="en-US" sz="2000" kern="1200" dirty="0"/>
            <a:t> </a:t>
          </a:r>
          <a:r>
            <a:rPr lang="en-US" sz="2000" kern="1200" dirty="0" err="1"/>
            <a:t>pengukuran</a:t>
          </a:r>
          <a:r>
            <a:rPr lang="en-US" sz="2000" kern="1200" dirty="0"/>
            <a:t> </a:t>
          </a:r>
          <a:r>
            <a:rPr lang="en-US" sz="2000" kern="1200" dirty="0" err="1"/>
            <a:t>untuk</a:t>
          </a:r>
          <a:r>
            <a:rPr lang="en-US" sz="2000" kern="1200" dirty="0"/>
            <a:t> </a:t>
          </a:r>
          <a:r>
            <a:rPr lang="en-US" sz="2000" kern="1200" dirty="0" err="1"/>
            <a:t>instrumen</a:t>
          </a:r>
          <a:r>
            <a:rPr lang="en-US" sz="2000" kern="1200" dirty="0"/>
            <a:t> </a:t>
          </a:r>
          <a:r>
            <a:rPr lang="en-US" sz="2000" kern="1200" dirty="0" err="1"/>
            <a:t>keuangan</a:t>
          </a:r>
          <a:r>
            <a:rPr lang="en-US" sz="2000" kern="1200" dirty="0"/>
            <a:t>.</a:t>
          </a:r>
        </a:p>
      </dsp:txBody>
      <dsp:txXfrm>
        <a:off x="431655" y="56446"/>
        <a:ext cx="7511032" cy="372930"/>
      </dsp:txXfrm>
    </dsp:sp>
    <dsp:sp modelId="{CE5AD3E0-C2F9-4155-990E-5D74D1C2C3C5}">
      <dsp:nvSpPr>
        <dsp:cNvPr id="0" name=""/>
        <dsp:cNvSpPr/>
      </dsp:nvSpPr>
      <dsp:spPr>
        <a:xfrm>
          <a:off x="0" y="3084338"/>
          <a:ext cx="8229600" cy="352800"/>
        </a:xfrm>
        <a:prstGeom prst="rect">
          <a:avLst/>
        </a:prstGeom>
        <a:solidFill>
          <a:schemeClr val="lt1">
            <a:alpha val="90000"/>
            <a:hueOff val="0"/>
            <a:satOff val="0"/>
            <a:lumOff val="0"/>
            <a:alphaOff val="0"/>
          </a:schemeClr>
        </a:solidFill>
        <a:ln w="25400" cap="flat" cmpd="sng" algn="ctr">
          <a:solidFill>
            <a:schemeClr val="accent5">
              <a:hueOff val="2571418"/>
              <a:satOff val="5874"/>
              <a:lumOff val="-16274"/>
              <a:alphaOff val="0"/>
            </a:schemeClr>
          </a:solidFill>
          <a:prstDash val="solid"/>
        </a:ln>
        <a:effectLst/>
      </dsp:spPr>
      <dsp:style>
        <a:lnRef idx="2">
          <a:scrgbClr r="0" g="0" b="0"/>
        </a:lnRef>
        <a:fillRef idx="1">
          <a:scrgbClr r="0" g="0" b="0"/>
        </a:fillRef>
        <a:effectRef idx="0">
          <a:scrgbClr r="0" g="0" b="0"/>
        </a:effectRef>
        <a:fontRef idx="minor"/>
      </dsp:style>
    </dsp:sp>
    <dsp:sp modelId="{919E1249-C0E5-4F0E-9F15-D769EE3396A5}">
      <dsp:nvSpPr>
        <dsp:cNvPr id="0" name=""/>
        <dsp:cNvSpPr/>
      </dsp:nvSpPr>
      <dsp:spPr>
        <a:xfrm>
          <a:off x="411480" y="2611711"/>
          <a:ext cx="7551382" cy="679267"/>
        </a:xfrm>
        <a:prstGeom prst="roundRect">
          <a:avLst/>
        </a:prstGeom>
        <a:solidFill>
          <a:schemeClr val="accent5">
            <a:hueOff val="2571418"/>
            <a:satOff val="5874"/>
            <a:lumOff val="-1627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100000"/>
            </a:lnSpc>
            <a:spcBef>
              <a:spcPct val="0"/>
            </a:spcBef>
            <a:spcAft>
              <a:spcPct val="35000"/>
            </a:spcAft>
            <a:buNone/>
          </a:pPr>
          <a:r>
            <a:rPr lang="en-US" sz="2000" kern="1200" dirty="0" err="1"/>
            <a:t>Menggunakan</a:t>
          </a:r>
          <a:r>
            <a:rPr lang="en-US" sz="2000" kern="1200" dirty="0"/>
            <a:t> expected losses </a:t>
          </a:r>
          <a:r>
            <a:rPr lang="en-US" sz="2000" kern="1200" dirty="0" err="1"/>
            <a:t>dalam</a:t>
          </a:r>
          <a:r>
            <a:rPr lang="en-US" sz="2000" kern="1200" dirty="0"/>
            <a:t> </a:t>
          </a:r>
          <a:r>
            <a:rPr lang="en-US" sz="2000" kern="1200" dirty="0" err="1"/>
            <a:t>perhitungan</a:t>
          </a:r>
          <a:r>
            <a:rPr lang="en-US" sz="2000" kern="1200" dirty="0"/>
            <a:t> </a:t>
          </a:r>
          <a:r>
            <a:rPr lang="en-US" sz="2000" kern="1200" dirty="0" err="1"/>
            <a:t>penurunan</a:t>
          </a:r>
          <a:r>
            <a:rPr lang="en-US" sz="2000" kern="1200" dirty="0"/>
            <a:t> </a:t>
          </a:r>
          <a:r>
            <a:rPr lang="en-US" sz="2000" kern="1200" dirty="0" err="1"/>
            <a:t>nilai</a:t>
          </a:r>
          <a:r>
            <a:rPr lang="en-US" sz="2000" kern="1200" dirty="0"/>
            <a:t> aset </a:t>
          </a:r>
          <a:r>
            <a:rPr lang="en-US" sz="2000" kern="1200" dirty="0" err="1"/>
            <a:t>keuangan</a:t>
          </a:r>
          <a:endParaRPr lang="en-US" sz="2000" kern="1200" dirty="0"/>
        </a:p>
      </dsp:txBody>
      <dsp:txXfrm>
        <a:off x="444639" y="2644870"/>
        <a:ext cx="7485064" cy="612949"/>
      </dsp:txXfrm>
    </dsp:sp>
    <dsp:sp modelId="{BEC9C963-6DF2-4116-8E9D-41B95758250B}">
      <dsp:nvSpPr>
        <dsp:cNvPr id="0" name=""/>
        <dsp:cNvSpPr/>
      </dsp:nvSpPr>
      <dsp:spPr>
        <a:xfrm>
          <a:off x="0" y="3719378"/>
          <a:ext cx="8229600" cy="352800"/>
        </a:xfrm>
        <a:prstGeom prst="rect">
          <a:avLst/>
        </a:prstGeom>
        <a:solidFill>
          <a:schemeClr val="lt1">
            <a:alpha val="90000"/>
            <a:hueOff val="0"/>
            <a:satOff val="0"/>
            <a:lumOff val="0"/>
            <a:alphaOff val="0"/>
          </a:schemeClr>
        </a:solidFill>
        <a:ln w="25400" cap="flat" cmpd="sng" algn="ctr">
          <a:solidFill>
            <a:schemeClr val="accent5">
              <a:hueOff val="5142836"/>
              <a:satOff val="11748"/>
              <a:lumOff val="-32549"/>
              <a:alphaOff val="0"/>
            </a:schemeClr>
          </a:solidFill>
          <a:prstDash val="solid"/>
        </a:ln>
        <a:effectLst/>
      </dsp:spPr>
      <dsp:style>
        <a:lnRef idx="2">
          <a:scrgbClr r="0" g="0" b="0"/>
        </a:lnRef>
        <a:fillRef idx="1">
          <a:scrgbClr r="0" g="0" b="0"/>
        </a:fillRef>
        <a:effectRef idx="0">
          <a:scrgbClr r="0" g="0" b="0"/>
        </a:effectRef>
        <a:fontRef idx="minor"/>
      </dsp:style>
    </dsp:sp>
    <dsp:sp modelId="{0E310902-F9BF-4427-BBF0-F237A3F14252}">
      <dsp:nvSpPr>
        <dsp:cNvPr id="0" name=""/>
        <dsp:cNvSpPr/>
      </dsp:nvSpPr>
      <dsp:spPr>
        <a:xfrm>
          <a:off x="411480" y="3512738"/>
          <a:ext cx="7551382" cy="413280"/>
        </a:xfrm>
        <a:prstGeom prst="roundRect">
          <a:avLst/>
        </a:prstGeom>
        <a:solidFill>
          <a:schemeClr val="accent5">
            <a:hueOff val="5142836"/>
            <a:satOff val="11748"/>
            <a:lumOff val="-32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100000"/>
            </a:lnSpc>
            <a:spcBef>
              <a:spcPct val="0"/>
            </a:spcBef>
            <a:spcAft>
              <a:spcPct val="35000"/>
            </a:spcAft>
            <a:buNone/>
          </a:pPr>
          <a:r>
            <a:rPr lang="en-US" sz="2000" kern="1200" dirty="0" err="1"/>
            <a:t>Memperbaiki</a:t>
          </a:r>
          <a:r>
            <a:rPr lang="en-US" sz="2000" kern="1200" dirty="0"/>
            <a:t> model </a:t>
          </a:r>
          <a:r>
            <a:rPr lang="en-US" sz="2000" kern="1200" dirty="0" err="1"/>
            <a:t>akuntansi</a:t>
          </a:r>
          <a:r>
            <a:rPr lang="en-US" sz="2000" kern="1200" dirty="0"/>
            <a:t> hedging </a:t>
          </a:r>
        </a:p>
      </dsp:txBody>
      <dsp:txXfrm>
        <a:off x="431655" y="3532913"/>
        <a:ext cx="7511032" cy="3729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60D90-E462-4D54-A5DF-B27DAC3949E1}">
      <dsp:nvSpPr>
        <dsp:cNvPr id="0" name=""/>
        <dsp:cNvSpPr/>
      </dsp:nvSpPr>
      <dsp:spPr>
        <a:xfrm>
          <a:off x="0" y="317111"/>
          <a:ext cx="8305800" cy="609525"/>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187452" rIns="64462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ysClr val="windowText" lastClr="000000">
                  <a:hueOff val="0"/>
                  <a:satOff val="0"/>
                  <a:lumOff val="0"/>
                  <a:alphaOff val="0"/>
                </a:sysClr>
              </a:solidFill>
              <a:latin typeface="Calibri"/>
              <a:ea typeface="+mn-ea"/>
              <a:cs typeface="+mn-cs"/>
            </a:rPr>
            <a:t>tujuan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dan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ruang</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lingkup</a:t>
          </a:r>
          <a:endParaRPr lang="en-US" sz="2000" kern="1200" dirty="0">
            <a:solidFill>
              <a:sysClr val="windowText" lastClr="000000">
                <a:hueOff val="0"/>
                <a:satOff val="0"/>
                <a:lumOff val="0"/>
                <a:alphaOff val="0"/>
              </a:sysClr>
            </a:solidFill>
            <a:latin typeface="Calibri"/>
            <a:ea typeface="+mn-ea"/>
            <a:cs typeface="+mn-cs"/>
          </a:endParaRPr>
        </a:p>
      </dsp:txBody>
      <dsp:txXfrm>
        <a:off x="0" y="317111"/>
        <a:ext cx="8305800" cy="609525"/>
      </dsp:txXfrm>
    </dsp:sp>
    <dsp:sp modelId="{8E3EB31F-4292-498F-9434-D4B2267008F6}">
      <dsp:nvSpPr>
        <dsp:cNvPr id="0" name=""/>
        <dsp:cNvSpPr/>
      </dsp:nvSpPr>
      <dsp:spPr>
        <a:xfrm>
          <a:off x="461432" y="68352"/>
          <a:ext cx="7174957" cy="381598"/>
        </a:xfrm>
        <a:prstGeom prst="round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758" tIns="0" rIns="21975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Pendahuluan</a:t>
          </a:r>
          <a:endParaRPr lang="en-US" sz="2000" kern="1200" dirty="0">
            <a:solidFill>
              <a:sysClr val="window" lastClr="FFFFFF"/>
            </a:solidFill>
            <a:latin typeface="Calibri"/>
            <a:ea typeface="+mn-ea"/>
            <a:cs typeface="+mn-cs"/>
          </a:endParaRPr>
        </a:p>
      </dsp:txBody>
      <dsp:txXfrm>
        <a:off x="480060" y="86980"/>
        <a:ext cx="7137701" cy="344342"/>
      </dsp:txXfrm>
    </dsp:sp>
    <dsp:sp modelId="{99E2A825-F322-4536-8866-F1A586650976}">
      <dsp:nvSpPr>
        <dsp:cNvPr id="0" name=""/>
        <dsp:cNvSpPr/>
      </dsp:nvSpPr>
      <dsp:spPr>
        <a:xfrm>
          <a:off x="0" y="1181040"/>
          <a:ext cx="8305800" cy="893025"/>
        </a:xfrm>
        <a:prstGeom prst="rect">
          <a:avLst/>
        </a:prstGeom>
        <a:solidFill>
          <a:sysClr val="window" lastClr="FFFFFF">
            <a:alpha val="90000"/>
            <a:hueOff val="0"/>
            <a:satOff val="0"/>
            <a:lumOff val="0"/>
            <a:alphaOff val="0"/>
          </a:sysClr>
        </a:solidFill>
        <a:ln w="25400" cap="flat" cmpd="sng" algn="ctr">
          <a:solidFill>
            <a:srgbClr val="C0504D">
              <a:hueOff val="936304"/>
              <a:satOff val="-1168"/>
              <a:lumOff val="275"/>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187452" rIns="64462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ysClr val="windowText" lastClr="000000">
                  <a:hueOff val="0"/>
                  <a:satOff val="0"/>
                  <a:lumOff val="0"/>
                  <a:alphaOff val="0"/>
                </a:sysClr>
              </a:solidFill>
              <a:latin typeface="Calibri"/>
              <a:ea typeface="+mn-ea"/>
              <a:cs typeface="+mn-cs"/>
            </a:rPr>
            <a:t>Identifikasi</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kontrak</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kombinasi</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kontrak</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modifikasi</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kontrak</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identifikasi</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dan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penyelesaian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kewajiban</a:t>
          </a:r>
          <a:endParaRPr lang="en-US" sz="2000" kern="1200" dirty="0">
            <a:solidFill>
              <a:sysClr val="windowText" lastClr="000000">
                <a:hueOff val="0"/>
                <a:satOff val="0"/>
                <a:lumOff val="0"/>
                <a:alphaOff val="0"/>
              </a:sysClr>
            </a:solidFill>
            <a:latin typeface="Calibri"/>
            <a:ea typeface="+mn-ea"/>
            <a:cs typeface="+mn-cs"/>
          </a:endParaRPr>
        </a:p>
      </dsp:txBody>
      <dsp:txXfrm>
        <a:off x="0" y="1181040"/>
        <a:ext cx="8305800" cy="893025"/>
      </dsp:txXfrm>
    </dsp:sp>
    <dsp:sp modelId="{C14EE33E-514B-4FA9-BC02-334606E5BFC5}">
      <dsp:nvSpPr>
        <dsp:cNvPr id="0" name=""/>
        <dsp:cNvSpPr/>
      </dsp:nvSpPr>
      <dsp:spPr>
        <a:xfrm>
          <a:off x="415290" y="975236"/>
          <a:ext cx="7223795" cy="338643"/>
        </a:xfrm>
        <a:prstGeom prst="roundRect">
          <a:avLst/>
        </a:prstGeom>
        <a:solidFill>
          <a:srgbClr val="C0504D">
            <a:hueOff val="936304"/>
            <a:satOff val="-1168"/>
            <a:lumOff val="275"/>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758" tIns="0" rIns="21975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Pengakuan</a:t>
          </a:r>
          <a:endParaRPr lang="en-US" sz="2000" kern="1200" dirty="0">
            <a:solidFill>
              <a:sysClr val="window" lastClr="FFFFFF"/>
            </a:solidFill>
            <a:latin typeface="Calibri"/>
            <a:ea typeface="+mn-ea"/>
            <a:cs typeface="+mn-cs"/>
          </a:endParaRPr>
        </a:p>
      </dsp:txBody>
      <dsp:txXfrm>
        <a:off x="431821" y="991767"/>
        <a:ext cx="7190733" cy="305581"/>
      </dsp:txXfrm>
    </dsp:sp>
    <dsp:sp modelId="{2F6F521E-6E2A-430C-8279-9D7D0AC7F69A}">
      <dsp:nvSpPr>
        <dsp:cNvPr id="0" name=""/>
        <dsp:cNvSpPr/>
      </dsp:nvSpPr>
      <dsp:spPr>
        <a:xfrm>
          <a:off x="0" y="2328468"/>
          <a:ext cx="8305800" cy="609525"/>
        </a:xfrm>
        <a:prstGeom prst="rect">
          <a:avLst/>
        </a:prstGeom>
        <a:solidFill>
          <a:sysClr val="window" lastClr="FFFFFF">
            <a:alpha val="90000"/>
            <a:hueOff val="0"/>
            <a:satOff val="0"/>
            <a:lumOff val="0"/>
            <a:alphaOff val="0"/>
          </a:sysClr>
        </a:solidFill>
        <a:ln w="25400" cap="flat" cmpd="sng" algn="ctr">
          <a:solidFill>
            <a:srgbClr val="C0504D">
              <a:hueOff val="1872608"/>
              <a:satOff val="-2336"/>
              <a:lumOff val="549"/>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187452" rIns="64462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ysClr val="windowText" lastClr="000000">
                  <a:hueOff val="0"/>
                  <a:satOff val="0"/>
                  <a:lumOff val="0"/>
                  <a:alphaOff val="0"/>
                </a:sysClr>
              </a:solidFill>
              <a:latin typeface="Calibri"/>
              <a:ea typeface="+mn-ea"/>
              <a:cs typeface="+mn-cs"/>
            </a:rPr>
            <a:t>Menentukan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mengalokasikan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harga</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transaksi</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perubahan</a:t>
          </a:r>
          <a:endParaRPr lang="en-US" sz="2000" kern="1200" dirty="0">
            <a:solidFill>
              <a:sysClr val="windowText" lastClr="000000">
                <a:hueOff val="0"/>
                <a:satOff val="0"/>
                <a:lumOff val="0"/>
                <a:alphaOff val="0"/>
              </a:sysClr>
            </a:solidFill>
            <a:latin typeface="Calibri"/>
            <a:ea typeface="+mn-ea"/>
            <a:cs typeface="+mn-cs"/>
          </a:endParaRPr>
        </a:p>
      </dsp:txBody>
      <dsp:txXfrm>
        <a:off x="0" y="2328468"/>
        <a:ext cx="8305800" cy="609525"/>
      </dsp:txXfrm>
    </dsp:sp>
    <dsp:sp modelId="{93C6A3B3-99A2-45B5-884A-A8C62636E405}">
      <dsp:nvSpPr>
        <dsp:cNvPr id="0" name=""/>
        <dsp:cNvSpPr/>
      </dsp:nvSpPr>
      <dsp:spPr>
        <a:xfrm>
          <a:off x="415290" y="2122665"/>
          <a:ext cx="7223795" cy="338643"/>
        </a:xfrm>
        <a:prstGeom prst="roundRect">
          <a:avLst/>
        </a:prstGeom>
        <a:solidFill>
          <a:srgbClr val="C0504D">
            <a:hueOff val="1872608"/>
            <a:satOff val="-2336"/>
            <a:lumOff val="549"/>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758" tIns="0" rIns="21975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Pengukuran</a:t>
          </a:r>
          <a:endParaRPr lang="en-US" sz="2000" kern="1200" dirty="0">
            <a:solidFill>
              <a:sysClr val="window" lastClr="FFFFFF"/>
            </a:solidFill>
            <a:latin typeface="Calibri"/>
            <a:ea typeface="+mn-ea"/>
            <a:cs typeface="+mn-cs"/>
          </a:endParaRPr>
        </a:p>
      </dsp:txBody>
      <dsp:txXfrm>
        <a:off x="431821" y="2139196"/>
        <a:ext cx="7190733" cy="305581"/>
      </dsp:txXfrm>
    </dsp:sp>
    <dsp:sp modelId="{3D931931-C8BB-495D-84F2-C8C00D538E17}">
      <dsp:nvSpPr>
        <dsp:cNvPr id="0" name=""/>
        <dsp:cNvSpPr/>
      </dsp:nvSpPr>
      <dsp:spPr>
        <a:xfrm>
          <a:off x="0" y="3192397"/>
          <a:ext cx="8305800" cy="893025"/>
        </a:xfrm>
        <a:prstGeom prst="rect">
          <a:avLst/>
        </a:prstGeom>
        <a:solidFill>
          <a:sysClr val="window" lastClr="FFFFFF">
            <a:alpha val="90000"/>
            <a:hueOff val="0"/>
            <a:satOff val="0"/>
            <a:lumOff val="0"/>
            <a:alphaOff val="0"/>
          </a:sysClr>
        </a:solidFill>
        <a:ln w="25400" cap="flat" cmpd="sng" algn="ctr">
          <a:solidFill>
            <a:srgbClr val="C0504D">
              <a:hueOff val="2808911"/>
              <a:satOff val="-3503"/>
              <a:lumOff val="824"/>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4622" tIns="187452" rIns="644622"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err="1">
              <a:solidFill>
                <a:sysClr val="windowText" lastClr="000000">
                  <a:hueOff val="0"/>
                  <a:satOff val="0"/>
                  <a:lumOff val="0"/>
                  <a:alphaOff val="0"/>
                </a:sysClr>
              </a:solidFill>
              <a:latin typeface="Calibri"/>
              <a:ea typeface="+mn-ea"/>
              <a:cs typeface="+mn-cs"/>
            </a:rPr>
            <a:t>Biaya</a:t>
          </a:r>
          <a:r>
            <a:rPr lang="en-US" sz="2000" kern="1200" dirty="0">
              <a:solidFill>
                <a:sysClr val="windowText" lastClr="000000">
                  <a:hueOff val="0"/>
                  <a:satOff val="0"/>
                  <a:lumOff val="0"/>
                  <a:alphaOff val="0"/>
                </a:sysClr>
              </a:solidFill>
              <a:latin typeface="Calibri"/>
              <a:ea typeface="+mn-ea"/>
              <a:cs typeface="+mn-cs"/>
            </a:rPr>
            <a:t> incremental, </a:t>
          </a:r>
          <a:r>
            <a:rPr lang="en-US" sz="2000" kern="1200" dirty="0" err="1">
              <a:solidFill>
                <a:sysClr val="windowText" lastClr="000000">
                  <a:hueOff val="0"/>
                  <a:satOff val="0"/>
                  <a:lumOff val="0"/>
                  <a:alphaOff val="0"/>
                </a:sysClr>
              </a:solidFill>
              <a:latin typeface="Calibri"/>
              <a:ea typeface="+mn-ea"/>
              <a:cs typeface="+mn-cs"/>
            </a:rPr>
            <a:t>pemenuhan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kontrak</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amortisasi</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dan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penurunan</a:t>
          </a:r>
          <a:r>
            <a:rPr lang="en-US" sz="2000" kern="1200" dirty="0">
              <a:solidFill>
                <a:sysClr val="windowText" lastClr="000000">
                  <a:hueOff val="0"/>
                  <a:satOff val="0"/>
                  <a:lumOff val="0"/>
                  <a:alphaOff val="0"/>
                </a:sysClr>
              </a:solidFill>
              <a:latin typeface="Calibri"/>
              <a:ea typeface="+mn-ea"/>
              <a:cs typeface="+mn-cs"/>
            </a:rPr>
            <a:t> </a:t>
          </a:r>
          <a:r>
            <a:rPr lang="en-US" sz="2000" kern="1200" dirty="0" err="1">
              <a:solidFill>
                <a:sysClr val="windowText" lastClr="000000">
                  <a:hueOff val="0"/>
                  <a:satOff val="0"/>
                  <a:lumOff val="0"/>
                  <a:alphaOff val="0"/>
                </a:sysClr>
              </a:solidFill>
              <a:latin typeface="Calibri"/>
              <a:ea typeface="+mn-ea"/>
              <a:cs typeface="+mn-cs"/>
            </a:rPr>
            <a:t>nilai</a:t>
          </a:r>
          <a:endParaRPr lang="en-US" sz="2000" kern="1200" dirty="0">
            <a:solidFill>
              <a:sysClr val="windowText" lastClr="000000">
                <a:hueOff val="0"/>
                <a:satOff val="0"/>
                <a:lumOff val="0"/>
                <a:alphaOff val="0"/>
              </a:sysClr>
            </a:solidFill>
            <a:latin typeface="Calibri"/>
            <a:ea typeface="+mn-ea"/>
            <a:cs typeface="+mn-cs"/>
          </a:endParaRPr>
        </a:p>
      </dsp:txBody>
      <dsp:txXfrm>
        <a:off x="0" y="3192397"/>
        <a:ext cx="8305800" cy="893025"/>
      </dsp:txXfrm>
    </dsp:sp>
    <dsp:sp modelId="{1D995CCB-9430-46D6-B91B-B60315DD98C9}">
      <dsp:nvSpPr>
        <dsp:cNvPr id="0" name=""/>
        <dsp:cNvSpPr/>
      </dsp:nvSpPr>
      <dsp:spPr>
        <a:xfrm>
          <a:off x="415290" y="2986593"/>
          <a:ext cx="7223795" cy="338643"/>
        </a:xfrm>
        <a:prstGeom prst="roundRect">
          <a:avLst/>
        </a:prstGeom>
        <a:solidFill>
          <a:srgbClr val="C0504D">
            <a:hueOff val="2808911"/>
            <a:satOff val="-3503"/>
            <a:lumOff val="824"/>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758" tIns="0" rIns="21975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Biaya</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Kontrak</a:t>
          </a:r>
          <a:endParaRPr lang="en-US" sz="2000" kern="1200" dirty="0">
            <a:solidFill>
              <a:sysClr val="window" lastClr="FFFFFF"/>
            </a:solidFill>
            <a:latin typeface="Calibri"/>
            <a:ea typeface="+mn-ea"/>
            <a:cs typeface="+mn-cs"/>
          </a:endParaRPr>
        </a:p>
      </dsp:txBody>
      <dsp:txXfrm>
        <a:off x="431821" y="3003124"/>
        <a:ext cx="7190733" cy="305581"/>
      </dsp:txXfrm>
    </dsp:sp>
    <dsp:sp modelId="{020C5982-A3D3-46B9-8692-A29AF4DF719F}">
      <dsp:nvSpPr>
        <dsp:cNvPr id="0" name=""/>
        <dsp:cNvSpPr/>
      </dsp:nvSpPr>
      <dsp:spPr>
        <a:xfrm>
          <a:off x="0" y="4339826"/>
          <a:ext cx="8305800" cy="226800"/>
        </a:xfrm>
        <a:prstGeom prst="rect">
          <a:avLst/>
        </a:prstGeom>
        <a:solidFill>
          <a:sysClr val="window" lastClr="FFFFFF">
            <a:alpha val="90000"/>
            <a:hueOff val="0"/>
            <a:satOff val="0"/>
            <a:lumOff val="0"/>
            <a:alphaOff val="0"/>
          </a:sysClr>
        </a:solidFill>
        <a:ln w="25400" cap="flat" cmpd="sng" algn="ctr">
          <a:solidFill>
            <a:srgbClr val="C0504D">
              <a:hueOff val="3745215"/>
              <a:satOff val="-4671"/>
              <a:lumOff val="1098"/>
              <a:alphaOff val="0"/>
            </a:srgbClr>
          </a:solidFill>
          <a:prstDash val="solid"/>
        </a:ln>
        <a:effectLst/>
      </dsp:spPr>
      <dsp:style>
        <a:lnRef idx="2">
          <a:scrgbClr r="0" g="0" b="0"/>
        </a:lnRef>
        <a:fillRef idx="1">
          <a:scrgbClr r="0" g="0" b="0"/>
        </a:fillRef>
        <a:effectRef idx="0">
          <a:scrgbClr r="0" g="0" b="0"/>
        </a:effectRef>
        <a:fontRef idx="minor"/>
      </dsp:style>
    </dsp:sp>
    <dsp:sp modelId="{59DBBF39-61DB-442F-8A21-7F6CE1742115}">
      <dsp:nvSpPr>
        <dsp:cNvPr id="0" name=""/>
        <dsp:cNvSpPr/>
      </dsp:nvSpPr>
      <dsp:spPr>
        <a:xfrm>
          <a:off x="415290" y="4134022"/>
          <a:ext cx="7223795" cy="338643"/>
        </a:xfrm>
        <a:prstGeom prst="roundRect">
          <a:avLst/>
        </a:prstGeom>
        <a:solidFill>
          <a:srgbClr val="C0504D">
            <a:hueOff val="3745215"/>
            <a:satOff val="-4671"/>
            <a:lumOff val="1098"/>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758" tIns="0" rIns="21975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Penyajian</a:t>
          </a:r>
          <a:r>
            <a:rPr lang="en-US" sz="2000" kern="1200" dirty="0">
              <a:solidFill>
                <a:sysClr val="window" lastClr="FFFFFF"/>
              </a:solidFill>
              <a:latin typeface="Calibri"/>
              <a:ea typeface="+mn-ea"/>
              <a:cs typeface="+mn-cs"/>
            </a:rPr>
            <a:t> </a:t>
          </a:r>
        </a:p>
      </dsp:txBody>
      <dsp:txXfrm>
        <a:off x="431821" y="4150553"/>
        <a:ext cx="7190733" cy="305581"/>
      </dsp:txXfrm>
    </dsp:sp>
    <dsp:sp modelId="{B3C1BB67-60B0-4759-88C5-5370EF35143D}">
      <dsp:nvSpPr>
        <dsp:cNvPr id="0" name=""/>
        <dsp:cNvSpPr/>
      </dsp:nvSpPr>
      <dsp:spPr>
        <a:xfrm>
          <a:off x="0" y="4841997"/>
          <a:ext cx="8305800" cy="226800"/>
        </a:xfrm>
        <a:prstGeom prst="rect">
          <a:avLst/>
        </a:prstGeom>
        <a:solidFill>
          <a:sysClr val="window" lastClr="FFFFFF">
            <a:alpha val="90000"/>
            <a:hueOff val="0"/>
            <a:satOff val="0"/>
            <a:lumOff val="0"/>
            <a:alphaOff val="0"/>
          </a:sysClr>
        </a:solidFill>
        <a:ln w="25400" cap="flat" cmpd="sng" algn="ctr">
          <a:solidFill>
            <a:srgbClr val="C0504D">
              <a:hueOff val="4681519"/>
              <a:satOff val="-5839"/>
              <a:lumOff val="1373"/>
              <a:alphaOff val="0"/>
            </a:srgbClr>
          </a:solidFill>
          <a:prstDash val="solid"/>
        </a:ln>
        <a:effectLst/>
      </dsp:spPr>
      <dsp:style>
        <a:lnRef idx="2">
          <a:scrgbClr r="0" g="0" b="0"/>
        </a:lnRef>
        <a:fillRef idx="1">
          <a:scrgbClr r="0" g="0" b="0"/>
        </a:fillRef>
        <a:effectRef idx="0">
          <a:scrgbClr r="0" g="0" b="0"/>
        </a:effectRef>
        <a:fontRef idx="minor"/>
      </dsp:style>
    </dsp:sp>
    <dsp:sp modelId="{E93394DC-92C0-480C-A455-E0A058DE32EA}">
      <dsp:nvSpPr>
        <dsp:cNvPr id="0" name=""/>
        <dsp:cNvSpPr/>
      </dsp:nvSpPr>
      <dsp:spPr>
        <a:xfrm>
          <a:off x="415290" y="4615226"/>
          <a:ext cx="7223736" cy="359611"/>
        </a:xfrm>
        <a:prstGeom prst="roundRect">
          <a:avLst/>
        </a:prstGeom>
        <a:solidFill>
          <a:srgbClr val="C0504D">
            <a:hueOff val="4681519"/>
            <a:satOff val="-5839"/>
            <a:lumOff val="1373"/>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9758" tIns="0" rIns="21975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Pengungkapan</a:t>
          </a:r>
          <a:endParaRPr lang="en-US" sz="2000" kern="1200" dirty="0">
            <a:solidFill>
              <a:sysClr val="window" lastClr="FFFFFF"/>
            </a:solidFill>
            <a:latin typeface="Calibri"/>
            <a:ea typeface="+mn-ea"/>
            <a:cs typeface="+mn-cs"/>
          </a:endParaRPr>
        </a:p>
      </dsp:txBody>
      <dsp:txXfrm>
        <a:off x="432845" y="4632781"/>
        <a:ext cx="7188626" cy="324501"/>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B15D2-DE32-48DF-BF51-4810AC95ED66}">
      <dsp:nvSpPr>
        <dsp:cNvPr id="0" name=""/>
        <dsp:cNvSpPr/>
      </dsp:nvSpPr>
      <dsp:spPr>
        <a:xfrm>
          <a:off x="206909" y="685800"/>
          <a:ext cx="2353966" cy="1486944"/>
        </a:xfrm>
        <a:prstGeom prst="round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kern="1200" dirty="0">
              <a:solidFill>
                <a:schemeClr val="bg1"/>
              </a:solidFill>
              <a:latin typeface="Arial Black" panose="020B0A04020102020204" pitchFamily="34" charset="0"/>
              <a:ea typeface="+mn-ea"/>
              <a:cs typeface="Arial" panose="020B0604020202020204" pitchFamily="34" charset="0"/>
            </a:rPr>
            <a:t>1.</a:t>
          </a:r>
        </a:p>
        <a:p>
          <a:pPr marL="0" lvl="0" indent="0" algn="ctr" defTabSz="889000">
            <a:lnSpc>
              <a:spcPct val="90000"/>
            </a:lnSpc>
            <a:spcBef>
              <a:spcPct val="0"/>
            </a:spcBef>
            <a:spcAft>
              <a:spcPts val="0"/>
            </a:spcAft>
            <a:buNone/>
          </a:pPr>
          <a:r>
            <a:rPr lang="en-US" sz="2000" kern="1200" dirty="0" err="1">
              <a:solidFill>
                <a:sysClr val="window" lastClr="FFFFFF"/>
              </a:solidFill>
              <a:latin typeface="Arial" panose="020B0604020202020204" pitchFamily="34" charset="0"/>
              <a:ea typeface="+mn-ea"/>
              <a:cs typeface="Arial" panose="020B0604020202020204" pitchFamily="34" charset="0"/>
            </a:rPr>
            <a:t>Mengidentifikasi</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kontrak</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dengan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pelanggan</a:t>
          </a:r>
          <a:r>
            <a:rPr lang="en-US" sz="2000" kern="1200" dirty="0">
              <a:solidFill>
                <a:sysClr val="window" lastClr="FFFFFF"/>
              </a:solidFill>
              <a:latin typeface="Arial" panose="020B0604020202020204" pitchFamily="34" charset="0"/>
              <a:ea typeface="+mn-ea"/>
              <a:cs typeface="Arial" panose="020B0604020202020204" pitchFamily="34" charset="0"/>
            </a:rPr>
            <a:t> ; </a:t>
          </a:r>
          <a:endParaRPr lang="en-US" sz="2000" kern="1200" dirty="0">
            <a:latin typeface="Arial" panose="020B0604020202020204" pitchFamily="34" charset="0"/>
            <a:cs typeface="Arial" panose="020B0604020202020204" pitchFamily="34" charset="0"/>
          </a:endParaRPr>
        </a:p>
      </dsp:txBody>
      <dsp:txXfrm>
        <a:off x="279496" y="758387"/>
        <a:ext cx="2208792" cy="1341770"/>
      </dsp:txXfrm>
    </dsp:sp>
    <dsp:sp modelId="{85C05045-F439-4E9E-8B39-C2A09AD368D1}">
      <dsp:nvSpPr>
        <dsp:cNvPr id="0" name=""/>
        <dsp:cNvSpPr/>
      </dsp:nvSpPr>
      <dsp:spPr>
        <a:xfrm>
          <a:off x="2679185" y="1198445"/>
          <a:ext cx="285018" cy="461653"/>
        </a:xfrm>
        <a:prstGeom prst="rightArrow">
          <a:avLst>
            <a:gd name="adj1" fmla="val 60000"/>
            <a:gd name="adj2" fmla="val 50000"/>
          </a:avLst>
        </a:prstGeom>
        <a:solidFill>
          <a:srgbClr val="C800C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dsp:txBody>
      <dsp:txXfrm>
        <a:off x="2679185" y="1290776"/>
        <a:ext cx="199513" cy="276991"/>
      </dsp:txXfrm>
    </dsp:sp>
    <dsp:sp modelId="{3EB5682B-A6FA-4E44-B86E-0941AD65A5B8}">
      <dsp:nvSpPr>
        <dsp:cNvPr id="0" name=""/>
        <dsp:cNvSpPr/>
      </dsp:nvSpPr>
      <dsp:spPr>
        <a:xfrm>
          <a:off x="3098645" y="685800"/>
          <a:ext cx="2346557" cy="1486944"/>
        </a:xfrm>
        <a:prstGeom prst="roundRect">
          <a:avLst>
            <a:gd name="adj" fmla="val 10000"/>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kern="1200" dirty="0">
              <a:solidFill>
                <a:schemeClr val="bg1"/>
              </a:solidFill>
              <a:latin typeface="Arial Black" panose="020B0A04020102020204" pitchFamily="34" charset="0"/>
              <a:ea typeface="+mn-ea"/>
              <a:cs typeface="Arial" panose="020B0604020202020204" pitchFamily="34" charset="0"/>
            </a:rPr>
            <a:t>2.</a:t>
          </a:r>
        </a:p>
        <a:p>
          <a:pPr marL="0" lvl="0" indent="0" algn="ctr" defTabSz="889000">
            <a:lnSpc>
              <a:spcPct val="90000"/>
            </a:lnSpc>
            <a:spcBef>
              <a:spcPct val="0"/>
            </a:spcBef>
            <a:spcAft>
              <a:spcPts val="0"/>
            </a:spcAft>
            <a:buNone/>
          </a:pP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Mengindentifikasi</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kewajiban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pelaksanaan</a:t>
          </a:r>
          <a:r>
            <a:rPr lang="en-US" sz="2000" kern="1200" dirty="0">
              <a:solidFill>
                <a:sysClr val="window" lastClr="FFFFFF"/>
              </a:solidFill>
              <a:latin typeface="Arial" panose="020B0604020202020204" pitchFamily="34" charset="0"/>
              <a:ea typeface="+mn-ea"/>
              <a:cs typeface="Arial" panose="020B0604020202020204" pitchFamily="34" charset="0"/>
            </a:rPr>
            <a:t>;  </a:t>
          </a:r>
        </a:p>
      </dsp:txBody>
      <dsp:txXfrm>
        <a:off x="3142196" y="729351"/>
        <a:ext cx="2259455" cy="1399842"/>
      </dsp:txXfrm>
    </dsp:sp>
    <dsp:sp modelId="{BF088880-908A-4798-A734-9E615FB34B3D}">
      <dsp:nvSpPr>
        <dsp:cNvPr id="0" name=""/>
        <dsp:cNvSpPr/>
      </dsp:nvSpPr>
      <dsp:spPr>
        <a:xfrm>
          <a:off x="5609015" y="1198445"/>
          <a:ext cx="394639" cy="461653"/>
        </a:xfrm>
        <a:prstGeom prst="rightArrow">
          <a:avLst>
            <a:gd name="adj1" fmla="val 60000"/>
            <a:gd name="adj2" fmla="val 50000"/>
          </a:avLst>
        </a:prstGeom>
        <a:solidFill>
          <a:srgbClr val="C800C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dsp:txBody>
      <dsp:txXfrm>
        <a:off x="5609015" y="1290776"/>
        <a:ext cx="276247" cy="276991"/>
      </dsp:txXfrm>
    </dsp:sp>
    <dsp:sp modelId="{4759A170-8076-41F7-A036-F7D060D86EBC}">
      <dsp:nvSpPr>
        <dsp:cNvPr id="0" name=""/>
        <dsp:cNvSpPr/>
      </dsp:nvSpPr>
      <dsp:spPr>
        <a:xfrm>
          <a:off x="6189805" y="663227"/>
          <a:ext cx="2115916" cy="1532089"/>
        </a:xfrm>
        <a:prstGeom prst="roundRect">
          <a:avLst>
            <a:gd name="adj" fmla="val 10000"/>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kern="1200" dirty="0">
              <a:solidFill>
                <a:schemeClr val="bg1"/>
              </a:solidFill>
              <a:latin typeface="Arial Black" panose="020B0A04020102020204" pitchFamily="34" charset="0"/>
              <a:ea typeface="+mn-ea"/>
              <a:cs typeface="Arial" panose="020B0604020202020204" pitchFamily="34" charset="0"/>
            </a:rPr>
            <a:t>3.</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Menentukan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harga</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transaksi</a:t>
          </a:r>
          <a:r>
            <a:rPr lang="en-US" sz="2000" kern="1200" dirty="0">
              <a:solidFill>
                <a:sysClr val="window" lastClr="FFFFFF"/>
              </a:solidFill>
              <a:latin typeface="Arial" panose="020B0604020202020204" pitchFamily="34" charset="0"/>
              <a:ea typeface="+mn-ea"/>
              <a:cs typeface="Arial" panose="020B0604020202020204" pitchFamily="34" charset="0"/>
            </a:rPr>
            <a:t>;  </a:t>
          </a:r>
        </a:p>
      </dsp:txBody>
      <dsp:txXfrm>
        <a:off x="6234678" y="708100"/>
        <a:ext cx="2026170" cy="1442343"/>
      </dsp:txXfrm>
    </dsp:sp>
    <dsp:sp modelId="{C78747EA-8FF1-4157-8003-0CA1F0F3F584}">
      <dsp:nvSpPr>
        <dsp:cNvPr id="0" name=""/>
        <dsp:cNvSpPr/>
      </dsp:nvSpPr>
      <dsp:spPr>
        <a:xfrm rot="5975695">
          <a:off x="6857099" y="2325622"/>
          <a:ext cx="400238" cy="461653"/>
        </a:xfrm>
        <a:prstGeom prst="rightArrow">
          <a:avLst>
            <a:gd name="adj1" fmla="val 60000"/>
            <a:gd name="adj2" fmla="val 50000"/>
          </a:avLst>
        </a:prstGeom>
        <a:solidFill>
          <a:srgbClr val="C800C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dsp:txBody>
      <dsp:txXfrm rot="-5400000">
        <a:off x="6928729" y="2357169"/>
        <a:ext cx="276991" cy="280167"/>
      </dsp:txXfrm>
    </dsp:sp>
    <dsp:sp modelId="{DB802FBE-0099-4C9C-BB44-0226D6348045}">
      <dsp:nvSpPr>
        <dsp:cNvPr id="0" name=""/>
        <dsp:cNvSpPr/>
      </dsp:nvSpPr>
      <dsp:spPr>
        <a:xfrm>
          <a:off x="5386472" y="2939918"/>
          <a:ext cx="2919249" cy="1730853"/>
        </a:xfrm>
        <a:prstGeom prst="roundRect">
          <a:avLst>
            <a:gd name="adj" fmla="val 10000"/>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ts val="0"/>
            </a:spcAft>
            <a:buNone/>
          </a:pPr>
          <a:r>
            <a:rPr lang="en-US" sz="2000" kern="1200" dirty="0">
              <a:solidFill>
                <a:schemeClr val="bg1"/>
              </a:solidFill>
              <a:latin typeface="Arial Black" panose="020B0A04020102020204" pitchFamily="34" charset="0"/>
              <a:ea typeface="+mn-ea"/>
              <a:cs typeface="Arial" panose="020B0604020202020204" pitchFamily="34" charset="0"/>
            </a:rPr>
            <a:t>4.</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Mengalokasikan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harga</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transaksi</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terhadap</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kewajiban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pelaksanaan</a:t>
          </a:r>
          <a:r>
            <a:rPr lang="en-US" sz="2000" kern="1200" dirty="0">
              <a:solidFill>
                <a:sysClr val="window" lastClr="FFFFFF"/>
              </a:solidFill>
              <a:latin typeface="Arial" panose="020B0604020202020204" pitchFamily="34" charset="0"/>
              <a:ea typeface="+mn-ea"/>
              <a:cs typeface="Arial" panose="020B0604020202020204" pitchFamily="34" charset="0"/>
            </a:rPr>
            <a:t>;  </a:t>
          </a:r>
        </a:p>
      </dsp:txBody>
      <dsp:txXfrm>
        <a:off x="5437167" y="2990613"/>
        <a:ext cx="2817859" cy="1629463"/>
      </dsp:txXfrm>
    </dsp:sp>
    <dsp:sp modelId="{D2F654A2-76FB-42FE-B66A-BCE1BB945086}">
      <dsp:nvSpPr>
        <dsp:cNvPr id="0" name=""/>
        <dsp:cNvSpPr/>
      </dsp:nvSpPr>
      <dsp:spPr>
        <a:xfrm rot="10800000">
          <a:off x="4828021" y="3574519"/>
          <a:ext cx="394639" cy="461653"/>
        </a:xfrm>
        <a:prstGeom prst="rightArrow">
          <a:avLst>
            <a:gd name="adj1" fmla="val 60000"/>
            <a:gd name="adj2" fmla="val 50000"/>
          </a:avLst>
        </a:prstGeom>
        <a:solidFill>
          <a:srgbClr val="C800C8"/>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Arial" panose="020B0604020202020204" pitchFamily="34" charset="0"/>
            <a:cs typeface="Arial" panose="020B0604020202020204" pitchFamily="34" charset="0"/>
          </a:endParaRPr>
        </a:p>
      </dsp:txBody>
      <dsp:txXfrm rot="10800000">
        <a:off x="4946413" y="3666850"/>
        <a:ext cx="276247" cy="276991"/>
      </dsp:txXfrm>
    </dsp:sp>
    <dsp:sp modelId="{0FB41168-05E7-4A1E-83D1-4C362CD4B20A}">
      <dsp:nvSpPr>
        <dsp:cNvPr id="0" name=""/>
        <dsp:cNvSpPr/>
      </dsp:nvSpPr>
      <dsp:spPr>
        <a:xfrm>
          <a:off x="1322435" y="2939918"/>
          <a:ext cx="3319435" cy="1730853"/>
        </a:xfrm>
        <a:prstGeom prst="roundRect">
          <a:avLst>
            <a:gd name="adj" fmla="val 10000"/>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ts val="0"/>
            </a:spcAft>
            <a:buNone/>
          </a:pPr>
          <a:r>
            <a:rPr lang="en-US" sz="2400" kern="1200" dirty="0">
              <a:solidFill>
                <a:schemeClr val="bg1"/>
              </a:solidFill>
              <a:latin typeface="Arial Black" panose="020B0A04020102020204" pitchFamily="34" charset="0"/>
              <a:ea typeface="+mn-ea"/>
              <a:cs typeface="Arial" panose="020B0604020202020204" pitchFamily="34" charset="0"/>
            </a:rPr>
            <a:t>5.                       </a:t>
          </a:r>
          <a:r>
            <a:rPr lang="en-US" sz="2000" kern="1200" dirty="0" err="1">
              <a:solidFill>
                <a:sysClr val="window" lastClr="FFFFFF"/>
              </a:solidFill>
              <a:latin typeface="Arial" panose="020B0604020202020204" pitchFamily="34" charset="0"/>
              <a:ea typeface="+mn-ea"/>
              <a:cs typeface="Arial" panose="020B0604020202020204" pitchFamily="34" charset="0"/>
            </a:rPr>
            <a:t>Mengakui</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pendapatan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ketika</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pada</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saat</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entitas</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telah</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menyelesaikan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kewajiban</a:t>
          </a:r>
          <a:r>
            <a:rPr lang="en-US" sz="2000" kern="1200" dirty="0">
              <a:solidFill>
                <a:sysClr val="window" lastClr="FFFFFF"/>
              </a:solidFill>
              <a:latin typeface="Arial" panose="020B0604020202020204" pitchFamily="34" charset="0"/>
              <a:ea typeface="+mn-ea"/>
              <a:cs typeface="Arial" panose="020B0604020202020204" pitchFamily="34" charset="0"/>
            </a:rPr>
            <a:t> </a:t>
          </a:r>
          <a:r>
            <a:rPr lang="en-US" sz="2000" kern="1200" dirty="0" err="1">
              <a:solidFill>
                <a:sysClr val="window" lastClr="FFFFFF"/>
              </a:solidFill>
              <a:latin typeface="Arial" panose="020B0604020202020204" pitchFamily="34" charset="0"/>
              <a:ea typeface="+mn-ea"/>
              <a:cs typeface="Arial" panose="020B0604020202020204" pitchFamily="34" charset="0"/>
            </a:rPr>
            <a:t>pelaksanaan</a:t>
          </a:r>
          <a:r>
            <a:rPr lang="en-US" sz="2000" kern="1200" dirty="0">
              <a:solidFill>
                <a:sysClr val="window" lastClr="FFFFFF"/>
              </a:solidFill>
              <a:latin typeface="Arial" panose="020B0604020202020204" pitchFamily="34" charset="0"/>
              <a:ea typeface="+mn-ea"/>
              <a:cs typeface="Arial" panose="020B0604020202020204" pitchFamily="34" charset="0"/>
            </a:rPr>
            <a:t>. </a:t>
          </a:r>
        </a:p>
      </dsp:txBody>
      <dsp:txXfrm>
        <a:off x="1373130" y="2990613"/>
        <a:ext cx="3218045" cy="16294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F606E0-240A-4A6D-B05C-999C3B39FBC9}">
      <dsp:nvSpPr>
        <dsp:cNvPr id="0" name=""/>
        <dsp:cNvSpPr/>
      </dsp:nvSpPr>
      <dsp:spPr>
        <a:xfrm>
          <a:off x="0" y="430773"/>
          <a:ext cx="7677120" cy="6804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2B1DB9-9365-4424-A98E-4B7C722B814F}">
      <dsp:nvSpPr>
        <dsp:cNvPr id="0" name=""/>
        <dsp:cNvSpPr/>
      </dsp:nvSpPr>
      <dsp:spPr>
        <a:xfrm>
          <a:off x="383856" y="32253"/>
          <a:ext cx="7044433" cy="7970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124" tIns="0" rIns="203124" bIns="0" numCol="1" spcCol="1270" anchor="ctr" anchorCtr="0">
          <a:noAutofit/>
        </a:bodyPr>
        <a:lstStyle/>
        <a:p>
          <a:pPr marL="0" lvl="0" indent="0" algn="l" defTabSz="889000">
            <a:lnSpc>
              <a:spcPct val="100000"/>
            </a:lnSpc>
            <a:spcBef>
              <a:spcPct val="0"/>
            </a:spcBef>
            <a:spcAft>
              <a:spcPct val="35000"/>
            </a:spcAft>
            <a:buNone/>
          </a:pPr>
          <a:r>
            <a:rPr lang="en-US" sz="2000" kern="1200" dirty="0" err="1"/>
            <a:t>Sewa</a:t>
          </a:r>
          <a:r>
            <a:rPr lang="en-US" sz="2000" kern="1200" dirty="0"/>
            <a:t> yang </a:t>
          </a:r>
          <a:r>
            <a:rPr lang="en-US" sz="2000" kern="1200" dirty="0" err="1"/>
            <a:t>lebih</a:t>
          </a:r>
          <a:r>
            <a:rPr lang="en-US" sz="2000" kern="1200" dirty="0"/>
            <a:t> </a:t>
          </a:r>
          <a:r>
            <a:rPr lang="en-US" sz="2000" kern="1200" dirty="0" err="1"/>
            <a:t>dari</a:t>
          </a:r>
          <a:r>
            <a:rPr lang="en-US" sz="2000" kern="1200" dirty="0"/>
            <a:t> </a:t>
          </a:r>
          <a:r>
            <a:rPr lang="en-US" sz="2000" kern="1200" dirty="0" err="1"/>
            <a:t>satu</a:t>
          </a:r>
          <a:r>
            <a:rPr lang="en-US" sz="2000" kern="1200" dirty="0"/>
            <a:t> </a:t>
          </a:r>
          <a:r>
            <a:rPr lang="en-US" sz="2000" kern="1200" dirty="0" err="1"/>
            <a:t>tahun</a:t>
          </a:r>
          <a:r>
            <a:rPr lang="en-US" sz="2000" kern="1200" dirty="0"/>
            <a:t> </a:t>
          </a:r>
          <a:r>
            <a:rPr lang="en-US" sz="2000" kern="1200" dirty="0" err="1"/>
            <a:t>diakui</a:t>
          </a:r>
          <a:r>
            <a:rPr lang="en-US" sz="2000" kern="1200" dirty="0"/>
            <a:t> </a:t>
          </a:r>
          <a:r>
            <a:rPr lang="en-US" sz="2000" kern="1200" dirty="0" err="1"/>
            <a:t>sebagai</a:t>
          </a:r>
          <a:r>
            <a:rPr lang="en-US" sz="2000" kern="1200" dirty="0"/>
            <a:t> aset </a:t>
          </a:r>
          <a:r>
            <a:rPr lang="en-US" sz="2000" kern="1200" dirty="0" err="1"/>
            <a:t>dan</a:t>
          </a:r>
          <a:r>
            <a:rPr lang="en-US" sz="2000" kern="1200" dirty="0"/>
            <a:t> </a:t>
          </a:r>
          <a:r>
            <a:rPr lang="en-US" sz="2000" kern="1200" dirty="0" err="1"/>
            <a:t>liabilitas</a:t>
          </a:r>
          <a:endParaRPr lang="en-US" sz="2000" kern="1200" dirty="0"/>
        </a:p>
      </dsp:txBody>
      <dsp:txXfrm>
        <a:off x="422764" y="71161"/>
        <a:ext cx="6966617" cy="719224"/>
      </dsp:txXfrm>
    </dsp:sp>
    <dsp:sp modelId="{CE5AD3E0-C2F9-4155-990E-5D74D1C2C3C5}">
      <dsp:nvSpPr>
        <dsp:cNvPr id="0" name=""/>
        <dsp:cNvSpPr/>
      </dsp:nvSpPr>
      <dsp:spPr>
        <a:xfrm>
          <a:off x="0" y="1942476"/>
          <a:ext cx="7677120" cy="680400"/>
        </a:xfrm>
        <a:prstGeom prst="rect">
          <a:avLst/>
        </a:prstGeom>
        <a:solidFill>
          <a:schemeClr val="lt1">
            <a:alpha val="90000"/>
            <a:hueOff val="0"/>
            <a:satOff val="0"/>
            <a:lumOff val="0"/>
            <a:alphaOff val="0"/>
          </a:schemeClr>
        </a:solidFill>
        <a:ln w="25400" cap="flat" cmpd="sng" algn="ctr">
          <a:solidFill>
            <a:schemeClr val="accent2">
              <a:hueOff val="-7200000"/>
              <a:satOff val="-30002"/>
              <a:lumOff val="25001"/>
              <a:alphaOff val="0"/>
            </a:schemeClr>
          </a:solidFill>
          <a:prstDash val="solid"/>
        </a:ln>
        <a:effectLst/>
      </dsp:spPr>
      <dsp:style>
        <a:lnRef idx="2">
          <a:scrgbClr r="0" g="0" b="0"/>
        </a:lnRef>
        <a:fillRef idx="1">
          <a:scrgbClr r="0" g="0" b="0"/>
        </a:fillRef>
        <a:effectRef idx="0">
          <a:scrgbClr r="0" g="0" b="0"/>
        </a:effectRef>
        <a:fontRef idx="minor"/>
      </dsp:style>
    </dsp:sp>
    <dsp:sp modelId="{919E1249-C0E5-4F0E-9F15-D769EE3396A5}">
      <dsp:nvSpPr>
        <dsp:cNvPr id="0" name=""/>
        <dsp:cNvSpPr/>
      </dsp:nvSpPr>
      <dsp:spPr>
        <a:xfrm>
          <a:off x="383856" y="1256973"/>
          <a:ext cx="7044433" cy="1084022"/>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124" tIns="0" rIns="203124" bIns="0" numCol="1" spcCol="1270" anchor="ctr" anchorCtr="0">
          <a:noAutofit/>
        </a:bodyPr>
        <a:lstStyle/>
        <a:p>
          <a:pPr marL="0" lvl="0" indent="0" algn="l" defTabSz="889000">
            <a:lnSpc>
              <a:spcPct val="100000"/>
            </a:lnSpc>
            <a:spcBef>
              <a:spcPct val="0"/>
            </a:spcBef>
            <a:spcAft>
              <a:spcPct val="35000"/>
            </a:spcAft>
            <a:buNone/>
          </a:pPr>
          <a:r>
            <a:rPr lang="en-US" sz="2000" kern="1200" dirty="0"/>
            <a:t>Aset / / Right of Use </a:t>
          </a:r>
          <a:r>
            <a:rPr lang="en-US" sz="2000" kern="1200" dirty="0" err="1"/>
            <a:t>Aset</a:t>
          </a:r>
          <a:r>
            <a:rPr lang="en-US" sz="2000" kern="1200" dirty="0"/>
            <a:t> / </a:t>
          </a:r>
          <a:r>
            <a:rPr lang="en-US" sz="2000" b="1" kern="1200" dirty="0" err="1"/>
            <a:t>Aset</a:t>
          </a:r>
          <a:r>
            <a:rPr lang="en-US" sz="2000" b="1" kern="1200" dirty="0"/>
            <a:t> </a:t>
          </a:r>
          <a:r>
            <a:rPr lang="en-US" sz="2000" b="1" kern="1200" dirty="0" err="1"/>
            <a:t>Hak</a:t>
          </a:r>
          <a:r>
            <a:rPr lang="en-US" sz="2000" b="1" kern="1200" dirty="0"/>
            <a:t> </a:t>
          </a:r>
          <a:r>
            <a:rPr lang="en-US" sz="2000" b="1" kern="1200" dirty="0" err="1"/>
            <a:t>Guna</a:t>
          </a:r>
          <a:r>
            <a:rPr lang="en-US" sz="2000" b="1" kern="1200" dirty="0"/>
            <a:t> </a:t>
          </a:r>
          <a:r>
            <a:rPr lang="en-US" sz="2000" kern="1200" dirty="0"/>
            <a:t>= </a:t>
          </a:r>
          <a:r>
            <a:rPr lang="en-US" sz="2000" kern="1200" dirty="0" err="1"/>
            <a:t>nilai</a:t>
          </a:r>
          <a:r>
            <a:rPr lang="en-US" sz="2000" kern="1200" dirty="0"/>
            <a:t> </a:t>
          </a:r>
          <a:r>
            <a:rPr lang="en-US" sz="2000" kern="1200" dirty="0" err="1"/>
            <a:t>kini</a:t>
          </a:r>
          <a:r>
            <a:rPr lang="en-US" sz="2000" kern="1200" dirty="0"/>
            <a:t> </a:t>
          </a:r>
          <a:r>
            <a:rPr lang="en-US" sz="2000" kern="1200" dirty="0" err="1"/>
            <a:t>dari</a:t>
          </a:r>
          <a:r>
            <a:rPr lang="en-US" sz="2000" kern="1200" dirty="0"/>
            <a:t> </a:t>
          </a:r>
          <a:r>
            <a:rPr lang="en-US" sz="2000" kern="1200" dirty="0" err="1"/>
            <a:t>pembayaran</a:t>
          </a:r>
          <a:r>
            <a:rPr lang="en-US" sz="2000" kern="1200" dirty="0"/>
            <a:t> </a:t>
          </a:r>
          <a:r>
            <a:rPr lang="en-US" sz="2000" kern="1200" dirty="0" err="1"/>
            <a:t>sewa</a:t>
          </a:r>
          <a:r>
            <a:rPr lang="en-US" sz="2000" kern="1200" dirty="0"/>
            <a:t>, </a:t>
          </a:r>
          <a:r>
            <a:rPr lang="en-US" sz="2000" kern="1200" dirty="0" err="1"/>
            <a:t>disajikan</a:t>
          </a:r>
          <a:r>
            <a:rPr lang="en-US" sz="2000" kern="1200" dirty="0"/>
            <a:t> </a:t>
          </a:r>
          <a:r>
            <a:rPr lang="en-US" sz="2000" kern="1200" dirty="0" err="1"/>
            <a:t>sebagai</a:t>
          </a:r>
          <a:r>
            <a:rPr lang="en-US" sz="2000" kern="1200" dirty="0"/>
            <a:t> line </a:t>
          </a:r>
          <a:r>
            <a:rPr lang="en-US" sz="2000" kern="1200" dirty="0" err="1"/>
            <a:t>tersendiri</a:t>
          </a:r>
          <a:r>
            <a:rPr lang="en-US" sz="2000" kern="1200" dirty="0"/>
            <a:t> </a:t>
          </a:r>
          <a:r>
            <a:rPr lang="en-US" sz="2000" kern="1200" dirty="0" err="1"/>
            <a:t>dalam</a:t>
          </a:r>
          <a:r>
            <a:rPr lang="en-US" sz="2000" kern="1200" dirty="0"/>
            <a:t> </a:t>
          </a:r>
          <a:r>
            <a:rPr lang="en-US" sz="2000" kern="1200" dirty="0" err="1"/>
            <a:t>posisi</a:t>
          </a:r>
          <a:r>
            <a:rPr lang="en-US" sz="2000" kern="1200" dirty="0"/>
            <a:t> </a:t>
          </a:r>
          <a:r>
            <a:rPr lang="en-US" sz="2000" kern="1200" dirty="0" err="1"/>
            <a:t>keuangan</a:t>
          </a:r>
          <a:endParaRPr lang="en-US" sz="2000" kern="1200" dirty="0"/>
        </a:p>
      </dsp:txBody>
      <dsp:txXfrm>
        <a:off x="436774" y="1309891"/>
        <a:ext cx="6938597" cy="978186"/>
      </dsp:txXfrm>
    </dsp:sp>
    <dsp:sp modelId="{BEC9C963-6DF2-4116-8E9D-41B95758250B}">
      <dsp:nvSpPr>
        <dsp:cNvPr id="0" name=""/>
        <dsp:cNvSpPr/>
      </dsp:nvSpPr>
      <dsp:spPr>
        <a:xfrm>
          <a:off x="0" y="3167196"/>
          <a:ext cx="7677120" cy="680400"/>
        </a:xfrm>
        <a:prstGeom prst="rect">
          <a:avLst/>
        </a:prstGeom>
        <a:solidFill>
          <a:schemeClr val="lt1">
            <a:alpha val="90000"/>
            <a:hueOff val="0"/>
            <a:satOff val="0"/>
            <a:lumOff val="0"/>
            <a:alphaOff val="0"/>
          </a:schemeClr>
        </a:solidFill>
        <a:ln w="25400" cap="flat" cmpd="sng" algn="ctr">
          <a:solidFill>
            <a:srgbClr val="B587ED"/>
          </a:solidFill>
          <a:prstDash val="solid"/>
        </a:ln>
        <a:effectLst/>
      </dsp:spPr>
      <dsp:style>
        <a:lnRef idx="2">
          <a:scrgbClr r="0" g="0" b="0"/>
        </a:lnRef>
        <a:fillRef idx="1">
          <a:scrgbClr r="0" g="0" b="0"/>
        </a:fillRef>
        <a:effectRef idx="0">
          <a:scrgbClr r="0" g="0" b="0"/>
        </a:effectRef>
        <a:fontRef idx="minor"/>
      </dsp:style>
    </dsp:sp>
    <dsp:sp modelId="{0E310902-F9BF-4427-BBF0-F237A3F14252}">
      <dsp:nvSpPr>
        <dsp:cNvPr id="0" name=""/>
        <dsp:cNvSpPr/>
      </dsp:nvSpPr>
      <dsp:spPr>
        <a:xfrm>
          <a:off x="383856" y="2768676"/>
          <a:ext cx="7044433" cy="797040"/>
        </a:xfrm>
        <a:prstGeom prst="roundRect">
          <a:avLst/>
        </a:prstGeom>
        <a:solidFill>
          <a:srgbClr val="B587E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124" tIns="0" rIns="203124" bIns="0" numCol="1" spcCol="1270" anchor="ctr" anchorCtr="0">
          <a:noAutofit/>
        </a:bodyPr>
        <a:lstStyle/>
        <a:p>
          <a:pPr marL="0" lvl="0" indent="0" algn="l" defTabSz="889000">
            <a:lnSpc>
              <a:spcPct val="100000"/>
            </a:lnSpc>
            <a:spcBef>
              <a:spcPct val="0"/>
            </a:spcBef>
            <a:spcAft>
              <a:spcPct val="35000"/>
            </a:spcAft>
            <a:buNone/>
          </a:pPr>
          <a:r>
            <a:rPr lang="en-US" sz="2000" kern="1200" dirty="0" err="1"/>
            <a:t>Tambahan</a:t>
          </a:r>
          <a:r>
            <a:rPr lang="en-US" sz="2000" kern="1200" dirty="0"/>
            <a:t> </a:t>
          </a:r>
          <a:r>
            <a:rPr lang="en-US" sz="2000" kern="1200" dirty="0" err="1"/>
            <a:t>pengungkapan</a:t>
          </a:r>
          <a:r>
            <a:rPr lang="en-US" sz="2000" kern="1200" dirty="0"/>
            <a:t> </a:t>
          </a:r>
          <a:r>
            <a:rPr lang="en-US" sz="2000" kern="1200" dirty="0" err="1"/>
            <a:t>dalam</a:t>
          </a:r>
          <a:r>
            <a:rPr lang="en-US" sz="2000" kern="1200" dirty="0"/>
            <a:t> </a:t>
          </a:r>
          <a:r>
            <a:rPr lang="en-US" sz="2000" kern="1200" dirty="0" err="1"/>
            <a:t>posisi</a:t>
          </a:r>
          <a:r>
            <a:rPr lang="en-US" sz="2000" kern="1200" dirty="0"/>
            <a:t> </a:t>
          </a:r>
          <a:r>
            <a:rPr lang="en-US" sz="2000" kern="1200" dirty="0" err="1"/>
            <a:t>keuangan</a:t>
          </a:r>
          <a:r>
            <a:rPr lang="en-US" sz="2000" kern="1200" dirty="0"/>
            <a:t> </a:t>
          </a:r>
          <a:r>
            <a:rPr lang="en-US" sz="2000" kern="1200" dirty="0" err="1"/>
            <a:t>dan</a:t>
          </a:r>
          <a:r>
            <a:rPr lang="en-US" sz="2000" kern="1200" dirty="0"/>
            <a:t> </a:t>
          </a:r>
          <a:r>
            <a:rPr lang="en-US" sz="2000" kern="1200" dirty="0" err="1"/>
            <a:t>laporan</a:t>
          </a:r>
          <a:r>
            <a:rPr lang="en-US" sz="2000" kern="1200" dirty="0"/>
            <a:t> </a:t>
          </a:r>
          <a:r>
            <a:rPr lang="en-US" sz="2000" kern="1200" dirty="0" err="1"/>
            <a:t>laba</a:t>
          </a:r>
          <a:r>
            <a:rPr lang="en-US" sz="2000" kern="1200" dirty="0"/>
            <a:t> </a:t>
          </a:r>
          <a:r>
            <a:rPr lang="en-US" sz="2000" kern="1200" dirty="0" err="1"/>
            <a:t>rugi</a:t>
          </a:r>
          <a:r>
            <a:rPr lang="en-US" sz="2000" kern="1200" dirty="0"/>
            <a:t> </a:t>
          </a:r>
          <a:r>
            <a:rPr lang="en-US" sz="2000" kern="1200" dirty="0" err="1"/>
            <a:t>komprehensif</a:t>
          </a:r>
          <a:endParaRPr lang="en-US" sz="2000" kern="1200" dirty="0"/>
        </a:p>
      </dsp:txBody>
      <dsp:txXfrm>
        <a:off x="422764" y="2807584"/>
        <a:ext cx="6966617" cy="71922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3069DD-0944-4CFA-A388-80172B054884}">
      <dsp:nvSpPr>
        <dsp:cNvPr id="0" name=""/>
        <dsp:cNvSpPr/>
      </dsp:nvSpPr>
      <dsp:spPr>
        <a:xfrm>
          <a:off x="0" y="365644"/>
          <a:ext cx="7543800" cy="579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5C5F5DF-57F7-4FDF-9A37-0878C92B952B}">
      <dsp:nvSpPr>
        <dsp:cNvPr id="0" name=""/>
        <dsp:cNvSpPr/>
      </dsp:nvSpPr>
      <dsp:spPr>
        <a:xfrm>
          <a:off x="377190" y="26164"/>
          <a:ext cx="6781317" cy="67896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89000">
            <a:lnSpc>
              <a:spcPct val="90000"/>
            </a:lnSpc>
            <a:spcBef>
              <a:spcPct val="0"/>
            </a:spcBef>
            <a:spcAft>
              <a:spcPct val="35000"/>
            </a:spcAft>
            <a:buNone/>
          </a:pPr>
          <a:r>
            <a:rPr lang="id-ID" sz="2000" kern="1200" dirty="0">
              <a:solidFill>
                <a:srgbClr val="002060"/>
              </a:solidFill>
            </a:rPr>
            <a:t>Perbaikan dengan penggunaan istilah yang lebih tepat</a:t>
          </a:r>
          <a:endParaRPr lang="en-US" sz="2000" kern="1200" dirty="0">
            <a:solidFill>
              <a:srgbClr val="002060"/>
            </a:solidFill>
          </a:endParaRPr>
        </a:p>
      </dsp:txBody>
      <dsp:txXfrm>
        <a:off x="410334" y="59308"/>
        <a:ext cx="6715029" cy="612672"/>
      </dsp:txXfrm>
    </dsp:sp>
    <dsp:sp modelId="{129B2DA7-11A8-4EF8-8563-3CCBCD0C6061}">
      <dsp:nvSpPr>
        <dsp:cNvPr id="0" name=""/>
        <dsp:cNvSpPr/>
      </dsp:nvSpPr>
      <dsp:spPr>
        <a:xfrm>
          <a:off x="0" y="1408924"/>
          <a:ext cx="7543800" cy="579600"/>
        </a:xfrm>
        <a:prstGeom prst="rect">
          <a:avLst/>
        </a:prstGeom>
        <a:solidFill>
          <a:schemeClr val="lt1">
            <a:alpha val="90000"/>
            <a:hueOff val="0"/>
            <a:satOff val="0"/>
            <a:lumOff val="0"/>
            <a:alphaOff val="0"/>
          </a:schemeClr>
        </a:solidFill>
        <a:ln w="25400" cap="flat" cmpd="sng" algn="ctr">
          <a:solidFill>
            <a:srgbClr val="B587ED"/>
          </a:solidFill>
          <a:prstDash val="solid"/>
        </a:ln>
        <a:effectLst/>
      </dsp:spPr>
      <dsp:style>
        <a:lnRef idx="2">
          <a:scrgbClr r="0" g="0" b="0"/>
        </a:lnRef>
        <a:fillRef idx="1">
          <a:scrgbClr r="0" g="0" b="0"/>
        </a:fillRef>
        <a:effectRef idx="0">
          <a:scrgbClr r="0" g="0" b="0"/>
        </a:effectRef>
        <a:fontRef idx="minor"/>
      </dsp:style>
    </dsp:sp>
    <dsp:sp modelId="{B8D5DF15-2C03-4F75-BF41-2A2FF9563830}">
      <dsp:nvSpPr>
        <dsp:cNvPr id="0" name=""/>
        <dsp:cNvSpPr/>
      </dsp:nvSpPr>
      <dsp:spPr>
        <a:xfrm>
          <a:off x="377190" y="1069444"/>
          <a:ext cx="6781317" cy="678960"/>
        </a:xfrm>
        <a:prstGeom prst="roundRect">
          <a:avLst/>
        </a:prstGeom>
        <a:solidFill>
          <a:srgbClr val="FF99FF"/>
        </a:solidFill>
        <a:ln w="25400" cap="flat" cmpd="sng" algn="ctr">
          <a:solidFill>
            <a:srgbClr val="B587E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89000">
            <a:lnSpc>
              <a:spcPct val="90000"/>
            </a:lnSpc>
            <a:spcBef>
              <a:spcPct val="0"/>
            </a:spcBef>
            <a:spcAft>
              <a:spcPct val="35000"/>
            </a:spcAft>
            <a:buNone/>
          </a:pPr>
          <a:r>
            <a:rPr lang="id-ID" sz="2000" kern="1200" dirty="0">
              <a:solidFill>
                <a:srgbClr val="002060"/>
              </a:solidFill>
            </a:rPr>
            <a:t>Pengaruh perkembangan PSAK lain yang belum dikeluarkan tahun 2009</a:t>
          </a:r>
        </a:p>
      </dsp:txBody>
      <dsp:txXfrm>
        <a:off x="410334" y="1102588"/>
        <a:ext cx="6715029" cy="612672"/>
      </dsp:txXfrm>
    </dsp:sp>
    <dsp:sp modelId="{DE9B123C-6727-4F22-8BB7-130FDB26138F}">
      <dsp:nvSpPr>
        <dsp:cNvPr id="0" name=""/>
        <dsp:cNvSpPr/>
      </dsp:nvSpPr>
      <dsp:spPr>
        <a:xfrm>
          <a:off x="0" y="2745155"/>
          <a:ext cx="7543800" cy="5796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A412E4-A17A-4C9E-8E5E-A6FAADAA1B0A}">
      <dsp:nvSpPr>
        <dsp:cNvPr id="0" name=""/>
        <dsp:cNvSpPr/>
      </dsp:nvSpPr>
      <dsp:spPr>
        <a:xfrm>
          <a:off x="377190" y="2112724"/>
          <a:ext cx="6781317" cy="971910"/>
        </a:xfrm>
        <a:prstGeom prst="roundRect">
          <a:avLst/>
        </a:prstGeom>
        <a:solidFill>
          <a:srgbClr val="AB98C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89000">
            <a:lnSpc>
              <a:spcPct val="90000"/>
            </a:lnSpc>
            <a:spcBef>
              <a:spcPct val="0"/>
            </a:spcBef>
            <a:spcAft>
              <a:spcPct val="35000"/>
            </a:spcAft>
            <a:buNone/>
          </a:pPr>
          <a:r>
            <a:rPr lang="id-ID" sz="2000" kern="1200" dirty="0">
              <a:solidFill>
                <a:srgbClr val="002060"/>
              </a:solidFill>
            </a:rPr>
            <a:t>Mengikuti perubahan terakhir IAS 1 tahun 2010 : pemisahaan penghasilan komprehensif lain dan penyajian informasi komparatif.</a:t>
          </a:r>
        </a:p>
      </dsp:txBody>
      <dsp:txXfrm>
        <a:off x="424635" y="2160169"/>
        <a:ext cx="6686427" cy="877020"/>
      </dsp:txXfrm>
    </dsp:sp>
    <dsp:sp modelId="{CE3FC2EB-69D1-4AF5-928D-A95B350A702B}">
      <dsp:nvSpPr>
        <dsp:cNvPr id="0" name=""/>
        <dsp:cNvSpPr/>
      </dsp:nvSpPr>
      <dsp:spPr>
        <a:xfrm>
          <a:off x="0" y="3788435"/>
          <a:ext cx="7543800" cy="5796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E7B6CF-768F-40D9-A8B5-E5B6F513CBBB}">
      <dsp:nvSpPr>
        <dsp:cNvPr id="0" name=""/>
        <dsp:cNvSpPr/>
      </dsp:nvSpPr>
      <dsp:spPr>
        <a:xfrm>
          <a:off x="377190" y="3448955"/>
          <a:ext cx="6781317" cy="67896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596" tIns="0" rIns="199596" bIns="0" numCol="1" spcCol="1270" anchor="ctr" anchorCtr="0">
          <a:noAutofit/>
        </a:bodyPr>
        <a:lstStyle/>
        <a:p>
          <a:pPr marL="0" lvl="0" indent="0" algn="l" defTabSz="889000">
            <a:lnSpc>
              <a:spcPct val="90000"/>
            </a:lnSpc>
            <a:spcBef>
              <a:spcPct val="0"/>
            </a:spcBef>
            <a:spcAft>
              <a:spcPct val="35000"/>
            </a:spcAft>
            <a:buNone/>
          </a:pPr>
          <a:r>
            <a:rPr lang="id-ID" sz="2000" kern="1200" dirty="0">
              <a:solidFill>
                <a:srgbClr val="002060"/>
              </a:solidFill>
            </a:rPr>
            <a:t>Efektif berlaku 1 Januari 2015, tidak ada penerapan dini</a:t>
          </a:r>
          <a:r>
            <a:rPr lang="id-ID" sz="2000" kern="1200" dirty="0"/>
            <a:t>.</a:t>
          </a:r>
        </a:p>
      </dsp:txBody>
      <dsp:txXfrm>
        <a:off x="410334" y="3482099"/>
        <a:ext cx="6715029"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7B23A-AEA4-4A5C-AE86-1B793F869CC1}">
      <dsp:nvSpPr>
        <dsp:cNvPr id="0" name=""/>
        <dsp:cNvSpPr/>
      </dsp:nvSpPr>
      <dsp:spPr>
        <a:xfrm>
          <a:off x="0" y="331342"/>
          <a:ext cx="8686800" cy="1951857"/>
        </a:xfrm>
        <a:prstGeom prst="rect">
          <a:avLst/>
        </a:prstGeom>
        <a:solidFill>
          <a:sysClr val="window" lastClr="FFFFFF">
            <a:alpha val="90000"/>
            <a:hueOff val="0"/>
            <a:satOff val="0"/>
            <a:lumOff val="0"/>
            <a:alphaOff val="0"/>
          </a:sysClr>
        </a:solidFill>
        <a:ln w="9525" cap="flat" cmpd="sng" algn="ctr">
          <a:solidFill>
            <a:srgbClr val="4BACC6">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txBody>
        <a:bodyPr spcFirstLastPara="0" vert="horz" wrap="square" lIns="674192" tIns="479044" rIns="674192"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err="1">
              <a:solidFill>
                <a:sysClr val="windowText" lastClr="000000">
                  <a:hueOff val="0"/>
                  <a:satOff val="0"/>
                  <a:lumOff val="0"/>
                  <a:alphaOff val="0"/>
                </a:sysClr>
              </a:solidFill>
              <a:latin typeface="Calibri"/>
              <a:ea typeface="+mn-ea"/>
              <a:cs typeface="+mn-cs"/>
            </a:rPr>
            <a:t>Informasi</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keuangan</a:t>
          </a:r>
          <a:r>
            <a:rPr lang="en-US" sz="1800" kern="1200" dirty="0">
              <a:solidFill>
                <a:sysClr val="windowText" lastClr="000000">
                  <a:hueOff val="0"/>
                  <a:satOff val="0"/>
                  <a:lumOff val="0"/>
                  <a:alphaOff val="0"/>
                </a:sysClr>
              </a:solidFill>
              <a:latin typeface="Calibri"/>
              <a:ea typeface="+mn-ea"/>
              <a:cs typeface="+mn-cs"/>
            </a:rPr>
            <a:t> dan non </a:t>
          </a:r>
          <a:r>
            <a:rPr lang="en-US" sz="1800" kern="1200" dirty="0" err="1">
              <a:solidFill>
                <a:sysClr val="windowText" lastClr="000000">
                  <a:hueOff val="0"/>
                  <a:satOff val="0"/>
                  <a:lumOff val="0"/>
                  <a:alphaOff val="0"/>
                </a:sysClr>
              </a:solidFill>
              <a:latin typeface="Calibri"/>
              <a:ea typeface="+mn-ea"/>
              <a:cs typeface="+mn-cs"/>
            </a:rPr>
            <a:t>keuangan</a:t>
          </a:r>
          <a:endParaRPr lang="id-ID" sz="1800" kern="1200" dirty="0">
            <a:solidFill>
              <a:sysClr val="windowText" lastClr="000000">
                <a:hueOff val="0"/>
                <a:satOff val="0"/>
                <a:lumOff val="0"/>
                <a:alphaOff val="0"/>
              </a:sysClr>
            </a:solidFill>
            <a:latin typeface="Calibri"/>
            <a:ea typeface="+mn-ea"/>
            <a:cs typeface="+mn-cs"/>
          </a:endParaRPr>
        </a:p>
        <a:p>
          <a:pPr marL="171450" lvl="1" indent="-171450" algn="l" defTabSz="800100">
            <a:lnSpc>
              <a:spcPct val="90000"/>
            </a:lnSpc>
            <a:spcBef>
              <a:spcPct val="0"/>
            </a:spcBef>
            <a:spcAft>
              <a:spcPct val="15000"/>
            </a:spcAft>
            <a:buChar char="•"/>
          </a:pPr>
          <a:r>
            <a:rPr lang="en-US" sz="1800" kern="1200" dirty="0" err="1">
              <a:solidFill>
                <a:sysClr val="windowText" lastClr="000000">
                  <a:hueOff val="0"/>
                  <a:satOff val="0"/>
                  <a:lumOff val="0"/>
                  <a:alphaOff val="0"/>
                </a:sysClr>
              </a:solidFill>
              <a:latin typeface="Calibri"/>
              <a:ea typeface="+mn-ea"/>
              <a:cs typeface="+mn-cs"/>
            </a:rPr>
            <a:t>Informasi</a:t>
          </a:r>
          <a:r>
            <a:rPr lang="en-US" sz="1800" kern="1200" dirty="0">
              <a:solidFill>
                <a:sysClr val="windowText" lastClr="000000">
                  <a:hueOff val="0"/>
                  <a:satOff val="0"/>
                  <a:lumOff val="0"/>
                  <a:alphaOff val="0"/>
                </a:sysClr>
              </a:solidFill>
              <a:latin typeface="Calibri"/>
              <a:ea typeface="+mn-ea"/>
              <a:cs typeface="+mn-cs"/>
            </a:rPr>
            <a:t> </a:t>
          </a:r>
          <a:r>
            <a:rPr lang="en-US" sz="1800" i="1" kern="1200" dirty="0">
              <a:solidFill>
                <a:sysClr val="windowText" lastClr="000000">
                  <a:hueOff val="0"/>
                  <a:satOff val="0"/>
                  <a:lumOff val="0"/>
                  <a:alphaOff val="0"/>
                </a:sysClr>
              </a:solidFill>
              <a:latin typeface="Calibri"/>
              <a:ea typeface="+mn-ea"/>
              <a:cs typeface="+mn-cs"/>
            </a:rPr>
            <a:t>mandatory </a:t>
          </a:r>
          <a:r>
            <a:rPr lang="en-US" sz="1800" kern="1200" dirty="0">
              <a:solidFill>
                <a:sysClr val="windowText" lastClr="000000">
                  <a:hueOff val="0"/>
                  <a:satOff val="0"/>
                  <a:lumOff val="0"/>
                  <a:alphaOff val="0"/>
                </a:sysClr>
              </a:solidFill>
              <a:latin typeface="Calibri"/>
              <a:ea typeface="+mn-ea"/>
              <a:cs typeface="+mn-cs"/>
            </a:rPr>
            <a:t>(</a:t>
          </a:r>
          <a:r>
            <a:rPr lang="en-US" sz="1800" kern="1200" dirty="0" err="1">
              <a:solidFill>
                <a:sysClr val="windowText" lastClr="000000">
                  <a:hueOff val="0"/>
                  <a:satOff val="0"/>
                  <a:lumOff val="0"/>
                  <a:alphaOff val="0"/>
                </a:sysClr>
              </a:solidFill>
              <a:latin typeface="Calibri"/>
              <a:ea typeface="+mn-ea"/>
              <a:cs typeface="+mn-cs"/>
            </a:rPr>
            <a:t>diharuskan</a:t>
          </a:r>
          <a:r>
            <a:rPr lang="en-US" sz="1800" kern="1200" dirty="0">
              <a:solidFill>
                <a:sysClr val="windowText" lastClr="000000">
                  <a:hueOff val="0"/>
                  <a:satOff val="0"/>
                  <a:lumOff val="0"/>
                  <a:alphaOff val="0"/>
                </a:sysClr>
              </a:solidFill>
              <a:latin typeface="Calibri"/>
              <a:ea typeface="+mn-ea"/>
              <a:cs typeface="+mn-cs"/>
            </a:rPr>
            <a:t> oleh </a:t>
          </a:r>
          <a:r>
            <a:rPr lang="en-US" sz="1800" kern="1200" dirty="0" err="1">
              <a:solidFill>
                <a:sysClr val="windowText" lastClr="000000">
                  <a:hueOff val="0"/>
                  <a:satOff val="0"/>
                  <a:lumOff val="0"/>
                  <a:alphaOff val="0"/>
                </a:sysClr>
              </a:solidFill>
              <a:latin typeface="Calibri"/>
              <a:ea typeface="+mn-ea"/>
              <a:cs typeface="+mn-cs"/>
            </a:rPr>
            <a:t>regulasi</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atau</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informasi</a:t>
          </a:r>
          <a:r>
            <a:rPr lang="en-US" sz="1800" kern="1200" dirty="0">
              <a:solidFill>
                <a:sysClr val="windowText" lastClr="000000">
                  <a:hueOff val="0"/>
                  <a:satOff val="0"/>
                  <a:lumOff val="0"/>
                  <a:alphaOff val="0"/>
                </a:sysClr>
              </a:solidFill>
              <a:latin typeface="Calibri"/>
              <a:ea typeface="+mn-ea"/>
              <a:cs typeface="+mn-cs"/>
            </a:rPr>
            <a:t> </a:t>
          </a:r>
          <a:r>
            <a:rPr lang="en-US" sz="1800" i="1" kern="1200" dirty="0">
              <a:solidFill>
                <a:sysClr val="windowText" lastClr="000000">
                  <a:hueOff val="0"/>
                  <a:satOff val="0"/>
                  <a:lumOff val="0"/>
                  <a:alphaOff val="0"/>
                </a:sysClr>
              </a:solidFill>
              <a:latin typeface="Calibri"/>
              <a:ea typeface="+mn-ea"/>
              <a:cs typeface="+mn-cs"/>
            </a:rPr>
            <a:t>voluntary</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sukarela</a:t>
          </a:r>
          <a:r>
            <a:rPr lang="en-US" sz="1800" kern="1200" dirty="0">
              <a:solidFill>
                <a:sysClr val="windowText" lastClr="000000">
                  <a:hueOff val="0"/>
                  <a:satOff val="0"/>
                  <a:lumOff val="0"/>
                  <a:alphaOff val="0"/>
                </a:sysClr>
              </a:solidFill>
              <a:latin typeface="Calibri"/>
              <a:ea typeface="+mn-ea"/>
              <a:cs typeface="+mn-cs"/>
            </a:rPr>
            <a:t>)</a:t>
          </a:r>
          <a:endParaRPr lang="id-ID" sz="1800" kern="1200" dirty="0">
            <a:solidFill>
              <a:sysClr val="windowText" lastClr="000000">
                <a:hueOff val="0"/>
                <a:satOff val="0"/>
                <a:lumOff val="0"/>
                <a:alphaOff val="0"/>
              </a:sysClr>
            </a:solidFill>
            <a:latin typeface="Calibri"/>
            <a:ea typeface="+mn-ea"/>
            <a:cs typeface="+mn-cs"/>
          </a:endParaRPr>
        </a:p>
        <a:p>
          <a:pPr marL="171450" lvl="1" indent="-171450" algn="l" defTabSz="800100">
            <a:lnSpc>
              <a:spcPct val="90000"/>
            </a:lnSpc>
            <a:spcBef>
              <a:spcPct val="0"/>
            </a:spcBef>
            <a:spcAft>
              <a:spcPct val="15000"/>
            </a:spcAft>
            <a:buChar char="•"/>
          </a:pPr>
          <a:r>
            <a:rPr lang="en-US" sz="1800" kern="1200" dirty="0" err="1">
              <a:solidFill>
                <a:sysClr val="windowText" lastClr="000000">
                  <a:hueOff val="0"/>
                  <a:satOff val="0"/>
                  <a:lumOff val="0"/>
                  <a:alphaOff val="0"/>
                </a:sysClr>
              </a:solidFill>
              <a:latin typeface="Calibri"/>
              <a:ea typeface="+mn-ea"/>
              <a:cs typeface="+mn-cs"/>
            </a:rPr>
            <a:t>Penyajian</a:t>
          </a:r>
          <a:r>
            <a:rPr lang="en-US" sz="1800" kern="1200" dirty="0">
              <a:solidFill>
                <a:sysClr val="windowText" lastClr="000000">
                  <a:hueOff val="0"/>
                  <a:satOff val="0"/>
                  <a:lumOff val="0"/>
                  <a:alphaOff val="0"/>
                </a:sysClr>
              </a:solidFill>
              <a:latin typeface="Calibri"/>
              <a:ea typeface="+mn-ea"/>
              <a:cs typeface="+mn-cs"/>
            </a:rPr>
            <a:t> dan </a:t>
          </a:r>
          <a:r>
            <a:rPr lang="en-US" sz="1800" kern="1200" dirty="0" err="1">
              <a:solidFill>
                <a:sysClr val="windowText" lastClr="000000">
                  <a:hueOff val="0"/>
                  <a:satOff val="0"/>
                  <a:lumOff val="0"/>
                  <a:alphaOff val="0"/>
                </a:sysClr>
              </a:solidFill>
              <a:latin typeface="Calibri"/>
              <a:ea typeface="+mn-ea"/>
              <a:cs typeface="+mn-cs"/>
            </a:rPr>
            <a:t>pengungkapan</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informasi</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dapat</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mengurangi</a:t>
          </a:r>
          <a:r>
            <a:rPr lang="en-US" sz="1800" kern="1200" dirty="0">
              <a:solidFill>
                <a:sysClr val="windowText" lastClr="000000">
                  <a:hueOff val="0"/>
                  <a:satOff val="0"/>
                  <a:lumOff val="0"/>
                  <a:alphaOff val="0"/>
                </a:sysClr>
              </a:solidFill>
              <a:latin typeface="Calibri"/>
              <a:ea typeface="+mn-ea"/>
              <a:cs typeface="+mn-cs"/>
            </a:rPr>
            <a:t> </a:t>
          </a:r>
          <a:r>
            <a:rPr lang="en-US" sz="1800" i="1" kern="1200" dirty="0">
              <a:solidFill>
                <a:sysClr val="windowText" lastClr="000000">
                  <a:hueOff val="0"/>
                  <a:satOff val="0"/>
                  <a:lumOff val="0"/>
                  <a:alphaOff val="0"/>
                </a:sysClr>
              </a:solidFill>
              <a:latin typeface="Calibri"/>
              <a:ea typeface="+mn-ea"/>
              <a:cs typeface="+mn-cs"/>
            </a:rPr>
            <a:t>cost of capital </a:t>
          </a:r>
          <a:r>
            <a:rPr lang="en-US" sz="1800" kern="1200" dirty="0">
              <a:solidFill>
                <a:sysClr val="windowText" lastClr="000000">
                  <a:hueOff val="0"/>
                  <a:satOff val="0"/>
                  <a:lumOff val="0"/>
                  <a:alphaOff val="0"/>
                </a:sysClr>
              </a:solidFill>
              <a:latin typeface="Calibri"/>
              <a:ea typeface="+mn-ea"/>
              <a:cs typeface="+mn-cs"/>
            </a:rPr>
            <a:t>dan </a:t>
          </a:r>
          <a:r>
            <a:rPr lang="en-US" sz="1800" i="1" kern="1200" dirty="0">
              <a:solidFill>
                <a:sysClr val="windowText" lastClr="000000">
                  <a:hueOff val="0"/>
                  <a:satOff val="0"/>
                  <a:lumOff val="0"/>
                  <a:alphaOff val="0"/>
                </a:sysClr>
              </a:solidFill>
              <a:latin typeface="Calibri"/>
              <a:ea typeface="+mn-ea"/>
              <a:cs typeface="+mn-cs"/>
            </a:rPr>
            <a:t>cost of debt </a:t>
          </a:r>
          <a:r>
            <a:rPr lang="en-US" sz="1800" kern="1200" dirty="0" err="1">
              <a:solidFill>
                <a:sysClr val="windowText" lastClr="000000">
                  <a:hueOff val="0"/>
                  <a:satOff val="0"/>
                  <a:lumOff val="0"/>
                  <a:alphaOff val="0"/>
                </a:sysClr>
              </a:solidFill>
              <a:latin typeface="Calibri"/>
              <a:ea typeface="+mn-ea"/>
              <a:cs typeface="+mn-cs"/>
            </a:rPr>
            <a:t>karena</a:t>
          </a:r>
          <a:r>
            <a:rPr lang="en-US" sz="1800" kern="1200" dirty="0">
              <a:solidFill>
                <a:sysClr val="windowText" lastClr="000000">
                  <a:hueOff val="0"/>
                  <a:satOff val="0"/>
                  <a:lumOff val="0"/>
                  <a:alphaOff val="0"/>
                </a:sysClr>
              </a:solidFill>
              <a:latin typeface="Calibri"/>
              <a:ea typeface="+mn-ea"/>
              <a:cs typeface="+mn-cs"/>
            </a:rPr>
            <a:t> </a:t>
          </a:r>
          <a:r>
            <a:rPr lang="en-US" sz="1800" kern="1200" dirty="0" err="1">
              <a:solidFill>
                <a:sysClr val="windowText" lastClr="000000">
                  <a:hueOff val="0"/>
                  <a:satOff val="0"/>
                  <a:lumOff val="0"/>
                  <a:alphaOff val="0"/>
                </a:sysClr>
              </a:solidFill>
              <a:latin typeface="Calibri"/>
              <a:ea typeface="+mn-ea"/>
              <a:cs typeface="+mn-cs"/>
            </a:rPr>
            <a:t>berkurangnya</a:t>
          </a:r>
          <a:r>
            <a:rPr lang="en-US" sz="1800" kern="1200" dirty="0">
              <a:solidFill>
                <a:sysClr val="windowText" lastClr="000000">
                  <a:hueOff val="0"/>
                  <a:satOff val="0"/>
                  <a:lumOff val="0"/>
                  <a:alphaOff val="0"/>
                </a:sysClr>
              </a:solidFill>
              <a:latin typeface="Calibri"/>
              <a:ea typeface="+mn-ea"/>
              <a:cs typeface="+mn-cs"/>
            </a:rPr>
            <a:t> </a:t>
          </a:r>
          <a:r>
            <a:rPr lang="en-US" sz="1800" i="1" kern="1200" dirty="0">
              <a:solidFill>
                <a:sysClr val="windowText" lastClr="000000">
                  <a:hueOff val="0"/>
                  <a:satOff val="0"/>
                  <a:lumOff val="0"/>
                  <a:alphaOff val="0"/>
                </a:sysClr>
              </a:solidFill>
              <a:latin typeface="Calibri"/>
              <a:ea typeface="+mn-ea"/>
              <a:cs typeface="+mn-cs"/>
            </a:rPr>
            <a:t>asymmetry information</a:t>
          </a:r>
          <a:endParaRPr lang="id-ID" sz="1800" i="1" kern="1200" dirty="0">
            <a:solidFill>
              <a:sysClr val="windowText" lastClr="000000">
                <a:hueOff val="0"/>
                <a:satOff val="0"/>
                <a:lumOff val="0"/>
                <a:alphaOff val="0"/>
              </a:sysClr>
            </a:solidFill>
            <a:latin typeface="Calibri"/>
            <a:ea typeface="+mn-ea"/>
            <a:cs typeface="+mn-cs"/>
          </a:endParaRPr>
        </a:p>
      </dsp:txBody>
      <dsp:txXfrm>
        <a:off x="0" y="331342"/>
        <a:ext cx="8686800" cy="1951857"/>
      </dsp:txXfrm>
    </dsp:sp>
    <dsp:sp modelId="{D1B7014C-427D-4128-BD41-F37BDAC78953}">
      <dsp:nvSpPr>
        <dsp:cNvPr id="0" name=""/>
        <dsp:cNvSpPr/>
      </dsp:nvSpPr>
      <dsp:spPr>
        <a:xfrm>
          <a:off x="434340" y="0"/>
          <a:ext cx="7929007" cy="758538"/>
        </a:xfrm>
        <a:prstGeom prst="roundRect">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Entitas</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menyajikan</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informasi</a:t>
          </a:r>
          <a:r>
            <a:rPr lang="en-US" sz="2000" kern="1200" dirty="0">
              <a:solidFill>
                <a:sysClr val="window" lastClr="FFFFFF"/>
              </a:solidFill>
              <a:latin typeface="Calibri"/>
              <a:ea typeface="+mn-ea"/>
              <a:cs typeface="+mn-cs"/>
            </a:rPr>
            <a:t> yang </a:t>
          </a:r>
          <a:r>
            <a:rPr lang="en-US" sz="2000" kern="1200" dirty="0" err="1">
              <a:solidFill>
                <a:sysClr val="window" lastClr="FFFFFF"/>
              </a:solidFill>
              <a:latin typeface="Calibri"/>
              <a:ea typeface="+mn-ea"/>
              <a:cs typeface="+mn-cs"/>
            </a:rPr>
            <a:t>relevan</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bagi</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pengguna</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untuk</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membantu</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dalam</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pengambilan</a:t>
          </a:r>
          <a:r>
            <a:rPr lang="en-US" sz="2000" kern="1200" dirty="0">
              <a:solidFill>
                <a:sysClr val="window" lastClr="FFFFFF"/>
              </a:solidFill>
              <a:latin typeface="Calibri"/>
              <a:ea typeface="+mn-ea"/>
              <a:cs typeface="+mn-cs"/>
            </a:rPr>
            <a:t> </a:t>
          </a:r>
          <a:r>
            <a:rPr lang="en-US" sz="2000" kern="1200" dirty="0" err="1">
              <a:solidFill>
                <a:sysClr val="window" lastClr="FFFFFF"/>
              </a:solidFill>
              <a:latin typeface="Calibri"/>
              <a:ea typeface="+mn-ea"/>
              <a:cs typeface="+mn-cs"/>
            </a:rPr>
            <a:t>keputusan</a:t>
          </a:r>
          <a:r>
            <a:rPr lang="en-US" sz="2000" kern="1200" dirty="0">
              <a:solidFill>
                <a:sysClr val="window" lastClr="FFFFFF"/>
              </a:solidFill>
              <a:latin typeface="Calibri"/>
              <a:ea typeface="+mn-ea"/>
              <a:cs typeface="+mn-cs"/>
            </a:rPr>
            <a:t>. </a:t>
          </a:r>
          <a:endParaRPr lang="id-ID" sz="2000" kern="1200" dirty="0">
            <a:solidFill>
              <a:sysClr val="window" lastClr="FFFFFF"/>
            </a:solidFill>
            <a:latin typeface="Calibri"/>
            <a:ea typeface="+mn-ea"/>
            <a:cs typeface="+mn-cs"/>
          </a:endParaRPr>
        </a:p>
      </dsp:txBody>
      <dsp:txXfrm>
        <a:off x="471369" y="37029"/>
        <a:ext cx="7854949" cy="684480"/>
      </dsp:txXfrm>
    </dsp:sp>
    <dsp:sp modelId="{02363E7D-EFD0-409E-A8FD-D272F4ADFF80}">
      <dsp:nvSpPr>
        <dsp:cNvPr id="0" name=""/>
        <dsp:cNvSpPr/>
      </dsp:nvSpPr>
      <dsp:spPr>
        <a:xfrm>
          <a:off x="0" y="2738369"/>
          <a:ext cx="8686800" cy="2362500"/>
        </a:xfrm>
        <a:prstGeom prst="rect">
          <a:avLst/>
        </a:prstGeom>
        <a:solidFill>
          <a:sysClr val="window" lastClr="FFFFFF">
            <a:alpha val="90000"/>
            <a:hueOff val="0"/>
            <a:satOff val="0"/>
            <a:lumOff val="0"/>
            <a:alphaOff val="0"/>
          </a:sysClr>
        </a:solidFill>
        <a:ln w="9525" cap="flat" cmpd="sng" algn="ctr">
          <a:solidFill>
            <a:srgbClr val="4BACC6">
              <a:hueOff val="-9933876"/>
              <a:satOff val="39811"/>
              <a:lumOff val="8628"/>
              <a:alphaOff val="0"/>
            </a:srgb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ysClr val="window" lastClr="FFFFFF"/>
          </a:contourClr>
        </a:sp3d>
      </dsp:spPr>
      <dsp:style>
        <a:lnRef idx="1">
          <a:scrgbClr r="0" g="0" b="0"/>
        </a:lnRef>
        <a:fillRef idx="1">
          <a:scrgbClr r="0" g="0" b="0"/>
        </a:fillRef>
        <a:effectRef idx="2">
          <a:scrgbClr r="0" g="0" b="0"/>
        </a:effectRef>
        <a:fontRef idx="minor"/>
      </dsp:style>
      <dsp:txBody>
        <a:bodyPr spcFirstLastPara="0" vert="horz" wrap="square" lIns="674192" tIns="479044" rIns="674192" bIns="128016" numCol="1" spcCol="1270" anchor="t" anchorCtr="0">
          <a:noAutofit/>
        </a:bodyPr>
        <a:lstStyle/>
        <a:p>
          <a:pPr marL="171450" lvl="1" indent="-171450" algn="l" defTabSz="800100">
            <a:lnSpc>
              <a:spcPct val="90000"/>
            </a:lnSpc>
            <a:spcBef>
              <a:spcPct val="0"/>
            </a:spcBef>
            <a:spcAft>
              <a:spcPct val="15000"/>
            </a:spcAft>
            <a:buChar char="•"/>
          </a:pP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Laporan keuangan, </a:t>
          </a:r>
          <a:endParaRPr lang="en-US" sz="1800" kern="1200" dirty="0">
            <a:solidFill>
              <a:sysClr val="windowText" lastClr="000000">
                <a:hueOff val="0"/>
                <a:satOff val="0"/>
                <a:lumOff val="0"/>
                <a:alphaOff val="0"/>
              </a:sysClr>
            </a:solidFill>
            <a:latin typeface="Calibri"/>
            <a:ea typeface="+mn-ea"/>
            <a:cs typeface="+mn-cs"/>
          </a:endParaRPr>
        </a:p>
        <a:p>
          <a:pPr marL="171450" lvl="1" indent="-171450" algn="l" defTabSz="800100">
            <a:lnSpc>
              <a:spcPct val="90000"/>
            </a:lnSpc>
            <a:spcBef>
              <a:spcPct val="0"/>
            </a:spcBef>
            <a:spcAft>
              <a:spcPct val="15000"/>
            </a:spcAft>
            <a:buChar char="•"/>
          </a:pP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Laporan Tahunan (</a:t>
          </a:r>
          <a:r>
            <a:rPr lang="id-ID" sz="1800" b="1" i="1" kern="1200" dirty="0">
              <a:solidFill>
                <a:sysClr val="windowText" lastClr="000000">
                  <a:hueOff val="0"/>
                  <a:satOff val="0"/>
                  <a:lumOff val="0"/>
                  <a:alphaOff val="0"/>
                </a:sysClr>
              </a:solidFill>
              <a:latin typeface="Calibri"/>
              <a:ea typeface="+mn-ea"/>
              <a:cs typeface="+mn-cs"/>
              <a:sym typeface="Wingdings" panose="05000000000000000000" pitchFamily="2" charset="2"/>
            </a:rPr>
            <a:t>Annual Reporting</a:t>
          </a: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a:t>
          </a:r>
          <a:endParaRPr lang="en-US" sz="1800" kern="1200" dirty="0">
            <a:solidFill>
              <a:sysClr val="windowText" lastClr="000000">
                <a:hueOff val="0"/>
                <a:satOff val="0"/>
                <a:lumOff val="0"/>
                <a:alphaOff val="0"/>
              </a:sysClr>
            </a:solidFill>
            <a:latin typeface="Calibri"/>
            <a:ea typeface="+mn-ea"/>
            <a:cs typeface="+mn-cs"/>
          </a:endParaRPr>
        </a:p>
        <a:p>
          <a:pPr marL="171450" lvl="1" indent="-171450" algn="l" defTabSz="800100">
            <a:lnSpc>
              <a:spcPct val="90000"/>
            </a:lnSpc>
            <a:spcBef>
              <a:spcPct val="0"/>
            </a:spcBef>
            <a:spcAft>
              <a:spcPct val="15000"/>
            </a:spcAft>
            <a:buChar char="•"/>
          </a:pP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Laporan Berkelanjutan (</a:t>
          </a:r>
          <a:r>
            <a:rPr lang="id-ID" sz="1800" b="1" i="1" kern="1200" dirty="0">
              <a:solidFill>
                <a:sysClr val="windowText" lastClr="000000">
                  <a:hueOff val="0"/>
                  <a:satOff val="0"/>
                  <a:lumOff val="0"/>
                  <a:alphaOff val="0"/>
                </a:sysClr>
              </a:solidFill>
              <a:latin typeface="Calibri"/>
              <a:ea typeface="+mn-ea"/>
              <a:cs typeface="+mn-cs"/>
              <a:sym typeface="Wingdings" panose="05000000000000000000" pitchFamily="2" charset="2"/>
            </a:rPr>
            <a:t>Sustainability Reporting</a:t>
          </a: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Tripple</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bottom line,</a:t>
          </a:r>
          <a:endParaRPr lang="en-US" sz="1800" kern="1200" dirty="0">
            <a:solidFill>
              <a:sysClr val="windowText" lastClr="000000">
                <a:hueOff val="0"/>
                <a:satOff val="0"/>
                <a:lumOff val="0"/>
                <a:alphaOff val="0"/>
              </a:sysClr>
            </a:solidFill>
            <a:latin typeface="Calibri"/>
            <a:ea typeface="+mn-ea"/>
            <a:cs typeface="+mn-cs"/>
          </a:endParaRPr>
        </a:p>
        <a:p>
          <a:pPr marL="171450" lvl="1" indent="-171450" algn="l" defTabSz="800100">
            <a:lnSpc>
              <a:spcPct val="90000"/>
            </a:lnSpc>
            <a:spcBef>
              <a:spcPct val="0"/>
            </a:spcBef>
            <a:spcAft>
              <a:spcPct val="15000"/>
            </a:spcAft>
            <a:buChar char="•"/>
          </a:pP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Laporan Terintegrasi (</a:t>
          </a:r>
          <a:r>
            <a:rPr lang="id-ID" sz="1800" b="1" i="1" kern="1200" dirty="0">
              <a:solidFill>
                <a:sysClr val="windowText" lastClr="000000">
                  <a:hueOff val="0"/>
                  <a:satOff val="0"/>
                  <a:lumOff val="0"/>
                  <a:alphaOff val="0"/>
                </a:sysClr>
              </a:solidFill>
              <a:latin typeface="Calibri"/>
              <a:ea typeface="+mn-ea"/>
              <a:cs typeface="+mn-cs"/>
              <a:sym typeface="Wingdings" panose="05000000000000000000" pitchFamily="2" charset="2"/>
            </a:rPr>
            <a:t>Integrated Reporting</a:t>
          </a:r>
          <a:r>
            <a:rPr lang="id-ID"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Laporan</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yang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lebih</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ringkas</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dan</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menekankan</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pada</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EVA,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strategi</a:t>
          </a:r>
          <a:r>
            <a:rPr lang="en-US" sz="1800" kern="1200" dirty="0">
              <a:solidFill>
                <a:sysClr val="windowText" lastClr="000000">
                  <a:hueOff val="0"/>
                  <a:satOff val="0"/>
                  <a:lumOff val="0"/>
                  <a:alphaOff val="0"/>
                </a:sysClr>
              </a:solidFill>
              <a:latin typeface="Calibri"/>
              <a:ea typeface="+mn-ea"/>
              <a:cs typeface="+mn-cs"/>
              <a:sym typeface="Wingdings" panose="05000000000000000000" pitchFamily="2" charset="2"/>
            </a:rPr>
            <a:t> </a:t>
          </a:r>
          <a:r>
            <a:rPr lang="en-US" sz="1800" kern="1200" dirty="0" err="1">
              <a:solidFill>
                <a:sysClr val="windowText" lastClr="000000">
                  <a:hueOff val="0"/>
                  <a:satOff val="0"/>
                  <a:lumOff val="0"/>
                  <a:alphaOff val="0"/>
                </a:sysClr>
              </a:solidFill>
              <a:latin typeface="Calibri"/>
              <a:ea typeface="+mn-ea"/>
              <a:cs typeface="+mn-cs"/>
              <a:sym typeface="Wingdings" panose="05000000000000000000" pitchFamily="2" charset="2"/>
            </a:rPr>
            <a:t>perusahaan</a:t>
          </a:r>
          <a:endParaRPr lang="en-US" sz="1800" kern="1200" dirty="0">
            <a:solidFill>
              <a:sysClr val="windowText" lastClr="000000">
                <a:hueOff val="0"/>
                <a:satOff val="0"/>
                <a:lumOff val="0"/>
                <a:alphaOff val="0"/>
              </a:sysClr>
            </a:solidFill>
            <a:latin typeface="Calibri"/>
            <a:ea typeface="+mn-ea"/>
            <a:cs typeface="+mn-cs"/>
          </a:endParaRPr>
        </a:p>
        <a:p>
          <a:pPr marL="171450" lvl="1" indent="-171450" algn="l" defTabSz="800100">
            <a:lnSpc>
              <a:spcPct val="90000"/>
            </a:lnSpc>
            <a:spcBef>
              <a:spcPct val="0"/>
            </a:spcBef>
            <a:spcAft>
              <a:spcPct val="15000"/>
            </a:spcAft>
            <a:buChar char="•"/>
          </a:pPr>
          <a:r>
            <a:rPr lang="en-US" sz="1800" kern="1200" dirty="0" err="1">
              <a:solidFill>
                <a:sysClr val="windowText" lastClr="000000">
                  <a:hueOff val="0"/>
                  <a:satOff val="0"/>
                  <a:lumOff val="0"/>
                  <a:alphaOff val="0"/>
                </a:sysClr>
              </a:solidFill>
              <a:latin typeface="Calibri"/>
              <a:ea typeface="+mn-ea"/>
              <a:cs typeface="+mn-cs"/>
            </a:rPr>
            <a:t>Informasi</a:t>
          </a:r>
          <a:r>
            <a:rPr lang="en-US" sz="1800" kern="1200" dirty="0">
              <a:solidFill>
                <a:sysClr val="windowText" lastClr="000000">
                  <a:hueOff val="0"/>
                  <a:satOff val="0"/>
                  <a:lumOff val="0"/>
                  <a:alphaOff val="0"/>
                </a:sysClr>
              </a:solidFill>
              <a:latin typeface="Calibri"/>
              <a:ea typeface="+mn-ea"/>
              <a:cs typeface="+mn-cs"/>
            </a:rPr>
            <a:t> Digital</a:t>
          </a:r>
        </a:p>
      </dsp:txBody>
      <dsp:txXfrm>
        <a:off x="0" y="2738369"/>
        <a:ext cx="8686800" cy="2362500"/>
      </dsp:txXfrm>
    </dsp:sp>
    <dsp:sp modelId="{2C1FDC00-3256-4455-9601-6AF7E89E8C98}">
      <dsp:nvSpPr>
        <dsp:cNvPr id="0" name=""/>
        <dsp:cNvSpPr/>
      </dsp:nvSpPr>
      <dsp:spPr>
        <a:xfrm>
          <a:off x="493631" y="2514600"/>
          <a:ext cx="7929007" cy="626443"/>
        </a:xfrm>
        <a:prstGeom prst="roundRect">
          <a:avLst/>
        </a:prstGeom>
        <a:gradFill rotWithShape="0">
          <a:gsLst>
            <a:gs pos="0">
              <a:srgbClr val="4BACC6">
                <a:hueOff val="-9933876"/>
                <a:satOff val="39811"/>
                <a:lumOff val="8628"/>
                <a:alphaOff val="0"/>
                <a:shade val="51000"/>
                <a:satMod val="130000"/>
              </a:srgbClr>
            </a:gs>
            <a:gs pos="80000">
              <a:srgbClr val="4BACC6">
                <a:hueOff val="-9933876"/>
                <a:satOff val="39811"/>
                <a:lumOff val="8628"/>
                <a:alphaOff val="0"/>
                <a:shade val="93000"/>
                <a:satMod val="130000"/>
              </a:srgbClr>
            </a:gs>
            <a:gs pos="100000">
              <a:srgbClr val="4BACC6">
                <a:hueOff val="-9933876"/>
                <a:satOff val="39811"/>
                <a:lumOff val="8628"/>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9838" tIns="0" rIns="229838" bIns="0" numCol="1" spcCol="1270" anchor="ctr" anchorCtr="0">
          <a:noAutofit/>
        </a:bodyPr>
        <a:lstStyle/>
        <a:p>
          <a:pPr marL="0" lvl="0" indent="0" algn="l" defTabSz="889000">
            <a:lnSpc>
              <a:spcPct val="90000"/>
            </a:lnSpc>
            <a:spcBef>
              <a:spcPct val="0"/>
            </a:spcBef>
            <a:spcAft>
              <a:spcPct val="35000"/>
            </a:spcAft>
            <a:buNone/>
          </a:pPr>
          <a:r>
            <a:rPr lang="en-US" sz="2000" kern="1200" dirty="0" err="1">
              <a:solidFill>
                <a:sysClr val="window" lastClr="FFFFFF"/>
              </a:solidFill>
              <a:latin typeface="Calibri"/>
              <a:ea typeface="+mn-ea"/>
              <a:cs typeface="+mn-cs"/>
            </a:rPr>
            <a:t>Informasi</a:t>
          </a:r>
          <a:r>
            <a:rPr lang="en-US" sz="2000" kern="1200" dirty="0">
              <a:solidFill>
                <a:sysClr val="window" lastClr="FFFFFF"/>
              </a:solidFill>
              <a:latin typeface="Calibri"/>
              <a:ea typeface="+mn-ea"/>
              <a:cs typeface="+mn-cs"/>
            </a:rPr>
            <a:t> </a:t>
          </a:r>
          <a:r>
            <a:rPr lang="id-ID" sz="2000" kern="1200" dirty="0">
              <a:solidFill>
                <a:sysClr val="window" lastClr="FFFFFF"/>
              </a:solidFill>
              <a:latin typeface="Calibri"/>
              <a:ea typeface="+mn-ea"/>
              <a:cs typeface="+mn-cs"/>
            </a:rPr>
            <a:t>perusahaan</a:t>
          </a:r>
          <a:endParaRPr lang="en-US" sz="2000" kern="1200" dirty="0">
            <a:solidFill>
              <a:sysClr val="window" lastClr="FFFFFF"/>
            </a:solidFill>
            <a:latin typeface="Calibri"/>
            <a:ea typeface="+mn-ea"/>
            <a:cs typeface="+mn-cs"/>
          </a:endParaRPr>
        </a:p>
      </dsp:txBody>
      <dsp:txXfrm>
        <a:off x="524211" y="2545180"/>
        <a:ext cx="7867847" cy="5652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F7B23A-AEA4-4A5C-AE86-1B793F869CC1}">
      <dsp:nvSpPr>
        <dsp:cNvPr id="0" name=""/>
        <dsp:cNvSpPr/>
      </dsp:nvSpPr>
      <dsp:spPr>
        <a:xfrm>
          <a:off x="0" y="1005877"/>
          <a:ext cx="8001000" cy="44089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0967" tIns="374904" rIns="620967" bIns="128016" numCol="1" spcCol="1270" anchor="t" anchorCtr="0">
          <a:noAutofit/>
        </a:bodyPr>
        <a:lstStyle/>
        <a:p>
          <a:pPr marL="171450" lvl="1" indent="-171450" algn="l" defTabSz="800100">
            <a:lnSpc>
              <a:spcPct val="90000"/>
            </a:lnSpc>
            <a:spcBef>
              <a:spcPct val="0"/>
            </a:spcBef>
            <a:spcAft>
              <a:spcPct val="15000"/>
            </a:spcAft>
            <a:buChar char="•"/>
          </a:pPr>
          <a:endParaRPr lang="en-US" sz="1800" kern="1200" dirty="0"/>
        </a:p>
      </dsp:txBody>
      <dsp:txXfrm>
        <a:off x="0" y="1005877"/>
        <a:ext cx="8001000" cy="440890"/>
      </dsp:txXfrm>
    </dsp:sp>
    <dsp:sp modelId="{D1B7014C-427D-4128-BD41-F37BDAC78953}">
      <dsp:nvSpPr>
        <dsp:cNvPr id="0" name=""/>
        <dsp:cNvSpPr/>
      </dsp:nvSpPr>
      <dsp:spPr>
        <a:xfrm>
          <a:off x="400050" y="22800"/>
          <a:ext cx="7344589" cy="1216171"/>
        </a:xfrm>
        <a:prstGeom prst="roundRect">
          <a:avLst/>
        </a:prstGeom>
        <a:solidFill>
          <a:srgbClr val="FFCCFF">
            <a:alpha val="32000"/>
          </a:srgb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1693" tIns="0" rIns="211693" bIns="0" numCol="1" spcCol="1270" anchor="ctr" anchorCtr="0">
          <a:noAutofit/>
        </a:bodyPr>
        <a:lstStyle/>
        <a:p>
          <a:pPr marL="0" lvl="0" indent="0" algn="l" defTabSz="800100">
            <a:lnSpc>
              <a:spcPct val="90000"/>
            </a:lnSpc>
            <a:spcBef>
              <a:spcPct val="0"/>
            </a:spcBef>
            <a:spcAft>
              <a:spcPct val="35000"/>
            </a:spcAft>
            <a:buNone/>
          </a:pPr>
          <a:r>
            <a:rPr lang="en-US" sz="1800" kern="1200" dirty="0"/>
            <a:t>L</a:t>
          </a:r>
          <a:r>
            <a:rPr lang="id-ID" sz="1800" kern="1200" dirty="0"/>
            <a:t>aporan keuangan m</a:t>
          </a:r>
          <a:r>
            <a:rPr lang="en-US" sz="1800" kern="1200" dirty="0" err="1"/>
            <a:t>emberikan</a:t>
          </a:r>
          <a:r>
            <a:rPr lang="en-US" sz="1800" kern="1200" dirty="0"/>
            <a:t> </a:t>
          </a:r>
          <a:r>
            <a:rPr lang="en-US" sz="1800" kern="1200" dirty="0" err="1"/>
            <a:t>infomasi</a:t>
          </a:r>
          <a:r>
            <a:rPr lang="en-US" sz="1800" kern="1200" dirty="0"/>
            <a:t>  </a:t>
          </a:r>
          <a:r>
            <a:rPr lang="en-US" sz="1800" kern="1200" dirty="0">
              <a:sym typeface="Wingdings" pitchFamily="2" charset="2"/>
            </a:rPr>
            <a:t> </a:t>
          </a:r>
          <a:r>
            <a:rPr lang="en-US" sz="1800" kern="1200" dirty="0" err="1"/>
            <a:t>posisi</a:t>
          </a:r>
          <a:r>
            <a:rPr lang="en-US" sz="1800" kern="1200" dirty="0"/>
            <a:t> </a:t>
          </a:r>
          <a:r>
            <a:rPr lang="en-US" sz="1800" kern="1200" dirty="0" err="1"/>
            <a:t>keuangan</a:t>
          </a:r>
          <a:r>
            <a:rPr lang="en-US" sz="1800" kern="1200" dirty="0"/>
            <a:t>, </a:t>
          </a:r>
          <a:r>
            <a:rPr lang="en-US" sz="1800" kern="1200" dirty="0" err="1"/>
            <a:t>kinerja</a:t>
          </a:r>
          <a:r>
            <a:rPr lang="en-US" sz="1800" kern="1200" dirty="0"/>
            <a:t>,  </a:t>
          </a:r>
          <a:r>
            <a:rPr lang="en-US" sz="1800" kern="1200" dirty="0" err="1"/>
            <a:t>perubahan</a:t>
          </a:r>
          <a:r>
            <a:rPr lang="en-US" sz="1800" kern="1200" dirty="0"/>
            <a:t> </a:t>
          </a:r>
          <a:r>
            <a:rPr lang="en-US" sz="1800" kern="1200" dirty="0" err="1"/>
            <a:t>posisi</a:t>
          </a:r>
          <a:r>
            <a:rPr lang="en-US" sz="1800" kern="1200" dirty="0"/>
            <a:t> </a:t>
          </a:r>
          <a:r>
            <a:rPr lang="en-US" sz="1800" kern="1200" dirty="0" err="1"/>
            <a:t>keuangan</a:t>
          </a:r>
          <a:r>
            <a:rPr lang="en-US" sz="1800" kern="1200" dirty="0"/>
            <a:t> </a:t>
          </a:r>
          <a:r>
            <a:rPr lang="en-US" sz="1800" kern="1200" dirty="0" err="1"/>
            <a:t>suatu</a:t>
          </a:r>
          <a:r>
            <a:rPr lang="en-US" sz="1800" kern="1200" dirty="0"/>
            <a:t> </a:t>
          </a:r>
          <a:r>
            <a:rPr lang="en-US" sz="1800" kern="1200" dirty="0" err="1"/>
            <a:t>perusahaan</a:t>
          </a:r>
          <a:r>
            <a:rPr lang="en-US" sz="1800" kern="1200" dirty="0"/>
            <a:t> yang </a:t>
          </a:r>
          <a:r>
            <a:rPr lang="en-US" sz="1800" kern="1200" dirty="0" err="1"/>
            <a:t>bermanfaat</a:t>
          </a:r>
          <a:r>
            <a:rPr lang="en-US" sz="1800" kern="1200" dirty="0"/>
            <a:t> </a:t>
          </a:r>
          <a:r>
            <a:rPr lang="en-US" sz="1800" kern="1200" dirty="0" err="1"/>
            <a:t>bagi</a:t>
          </a:r>
          <a:r>
            <a:rPr lang="en-US" sz="1800" kern="1200" dirty="0"/>
            <a:t> </a:t>
          </a:r>
          <a:r>
            <a:rPr lang="en-US" sz="1800" kern="1200" dirty="0" err="1"/>
            <a:t>sejumlah</a:t>
          </a:r>
          <a:r>
            <a:rPr lang="en-US" sz="1800" kern="1200" dirty="0"/>
            <a:t> </a:t>
          </a:r>
          <a:r>
            <a:rPr lang="en-US" sz="1800" kern="1200" dirty="0" err="1"/>
            <a:t>besar</a:t>
          </a:r>
          <a:r>
            <a:rPr lang="en-US" sz="1800" kern="1200" dirty="0"/>
            <a:t> </a:t>
          </a:r>
          <a:r>
            <a:rPr lang="en-US" sz="1800" kern="1200" dirty="0" err="1"/>
            <a:t>pemakai</a:t>
          </a:r>
          <a:r>
            <a:rPr lang="en-US" sz="1800" kern="1200" dirty="0"/>
            <a:t> </a:t>
          </a:r>
          <a:r>
            <a:rPr lang="en-US" sz="1800" kern="1200" dirty="0" err="1"/>
            <a:t>dalam</a:t>
          </a:r>
          <a:r>
            <a:rPr lang="en-US" sz="1800" kern="1200" dirty="0"/>
            <a:t> </a:t>
          </a:r>
          <a:r>
            <a:rPr lang="en-US" sz="1800" kern="1200" dirty="0" err="1"/>
            <a:t>pengambilan</a:t>
          </a:r>
          <a:r>
            <a:rPr lang="en-US" sz="1800" kern="1200" dirty="0"/>
            <a:t> </a:t>
          </a:r>
          <a:r>
            <a:rPr lang="en-US" sz="1800" kern="1200" dirty="0" err="1"/>
            <a:t>keputusan</a:t>
          </a:r>
          <a:r>
            <a:rPr lang="en-US" sz="1800" kern="1200" dirty="0">
              <a:sym typeface="Wingdings" pitchFamily="2" charset="2"/>
            </a:rPr>
            <a:t> </a:t>
          </a:r>
          <a:endParaRPr lang="id-ID" sz="1800" kern="1200" dirty="0"/>
        </a:p>
      </dsp:txBody>
      <dsp:txXfrm>
        <a:off x="459419" y="82169"/>
        <a:ext cx="7225851" cy="1097433"/>
      </dsp:txXfrm>
    </dsp:sp>
    <dsp:sp modelId="{9E2E1BB0-C00E-4853-9C0B-279DD720F600}">
      <dsp:nvSpPr>
        <dsp:cNvPr id="0" name=""/>
        <dsp:cNvSpPr/>
      </dsp:nvSpPr>
      <dsp:spPr>
        <a:xfrm>
          <a:off x="0" y="2487421"/>
          <a:ext cx="8001000" cy="4536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9E237A-5AE7-4341-918E-7C9D38D102DF}">
      <dsp:nvSpPr>
        <dsp:cNvPr id="0" name=""/>
        <dsp:cNvSpPr/>
      </dsp:nvSpPr>
      <dsp:spPr>
        <a:xfrm>
          <a:off x="400050" y="1589131"/>
          <a:ext cx="7344589" cy="1163970"/>
        </a:xfrm>
        <a:prstGeom prst="roundRect">
          <a:avLst/>
        </a:prstGeom>
        <a:solidFill>
          <a:srgbClr val="FFCCFF">
            <a:alpha val="32000"/>
          </a:srgb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1693" tIns="0" rIns="211693" bIns="0" numCol="1" spcCol="1270" anchor="ctr" anchorCtr="0">
          <a:noAutofit/>
        </a:bodyPr>
        <a:lstStyle/>
        <a:p>
          <a:pPr marL="0" lvl="0" indent="0" algn="l" defTabSz="800100">
            <a:lnSpc>
              <a:spcPct val="90000"/>
            </a:lnSpc>
            <a:spcBef>
              <a:spcPct val="0"/>
            </a:spcBef>
            <a:spcAft>
              <a:spcPct val="35000"/>
            </a:spcAft>
            <a:buNone/>
          </a:pPr>
          <a:r>
            <a:rPr lang="en-US" sz="1800" kern="1200" dirty="0" err="1"/>
            <a:t>Laporan</a:t>
          </a:r>
          <a:r>
            <a:rPr lang="en-US" sz="1800" kern="1200" dirty="0"/>
            <a:t> </a:t>
          </a:r>
          <a:r>
            <a:rPr lang="en-US" sz="1800" kern="1200" dirty="0" err="1"/>
            <a:t>keuangan</a:t>
          </a:r>
          <a:r>
            <a:rPr lang="en-US" sz="1800" kern="1200" dirty="0"/>
            <a:t> </a:t>
          </a:r>
          <a:r>
            <a:rPr lang="en-US" sz="1800" kern="1200" dirty="0" err="1"/>
            <a:t>menunjukkan</a:t>
          </a:r>
          <a:r>
            <a:rPr lang="en-US" sz="1800" kern="1200" dirty="0"/>
            <a:t> </a:t>
          </a:r>
          <a:r>
            <a:rPr lang="en-US" sz="1800" kern="1200" dirty="0" err="1"/>
            <a:t>apa</a:t>
          </a:r>
          <a:r>
            <a:rPr lang="en-US" sz="1800" kern="1200" dirty="0"/>
            <a:t> yang </a:t>
          </a:r>
          <a:r>
            <a:rPr lang="en-US" sz="1800" kern="1200" dirty="0" err="1"/>
            <a:t>telah</a:t>
          </a:r>
          <a:r>
            <a:rPr lang="en-US" sz="1800" kern="1200" dirty="0"/>
            <a:t> </a:t>
          </a:r>
          <a:r>
            <a:rPr lang="en-US" sz="1800" kern="1200" dirty="0" err="1"/>
            <a:t>dilakukan</a:t>
          </a:r>
          <a:r>
            <a:rPr lang="en-US" sz="1800" kern="1200" dirty="0"/>
            <a:t> </a:t>
          </a:r>
          <a:r>
            <a:rPr lang="en-US" sz="1800" kern="1200" dirty="0" err="1"/>
            <a:t>manajemen</a:t>
          </a:r>
          <a:r>
            <a:rPr lang="en-US" sz="1800" kern="1200" dirty="0"/>
            <a:t> (</a:t>
          </a:r>
          <a:r>
            <a:rPr lang="en-US" sz="1800" b="1" i="1" kern="1200" dirty="0"/>
            <a:t>stewardship</a:t>
          </a:r>
          <a:r>
            <a:rPr lang="en-US" sz="1800" kern="1200" dirty="0"/>
            <a:t>), </a:t>
          </a:r>
          <a:r>
            <a:rPr lang="en-US" sz="1800" kern="1200" dirty="0" err="1"/>
            <a:t>dan</a:t>
          </a:r>
          <a:r>
            <a:rPr lang="en-US" sz="1800" kern="1200" dirty="0"/>
            <a:t> </a:t>
          </a:r>
          <a:r>
            <a:rPr lang="en-US" sz="1800" kern="1200" dirty="0" err="1"/>
            <a:t>pertanggungjawaban</a:t>
          </a:r>
          <a:r>
            <a:rPr lang="en-US" sz="1800" kern="1200" dirty="0"/>
            <a:t> </a:t>
          </a:r>
          <a:r>
            <a:rPr lang="en-US" sz="1800" kern="1200" dirty="0" err="1"/>
            <a:t>sumber</a:t>
          </a:r>
          <a:r>
            <a:rPr lang="en-US" sz="1800" kern="1200" dirty="0"/>
            <a:t> </a:t>
          </a:r>
          <a:r>
            <a:rPr lang="en-US" sz="1800" kern="1200" dirty="0" err="1"/>
            <a:t>daya</a:t>
          </a:r>
          <a:r>
            <a:rPr lang="en-US" sz="1800" kern="1200" dirty="0"/>
            <a:t> yang </a:t>
          </a:r>
          <a:r>
            <a:rPr lang="en-US" sz="1800" kern="1200" dirty="0" err="1"/>
            <a:t>dipercayakan</a:t>
          </a:r>
          <a:r>
            <a:rPr lang="en-US" sz="1800" kern="1200" dirty="0"/>
            <a:t> </a:t>
          </a:r>
          <a:r>
            <a:rPr lang="en-US" sz="1800" kern="1200" dirty="0" err="1"/>
            <a:t>kepadanya</a:t>
          </a:r>
          <a:r>
            <a:rPr lang="en-US" sz="1800" kern="1200" dirty="0"/>
            <a:t>. </a:t>
          </a:r>
          <a:r>
            <a:rPr lang="en-US" sz="1800" kern="1200" dirty="0" err="1"/>
            <a:t>Laporan</a:t>
          </a:r>
          <a:r>
            <a:rPr lang="en-US" sz="1800" kern="1200" dirty="0"/>
            <a:t> </a:t>
          </a:r>
          <a:r>
            <a:rPr lang="en-US" sz="1800" kern="1200" dirty="0" err="1"/>
            <a:t>keuangan</a:t>
          </a:r>
          <a:r>
            <a:rPr lang="en-US" sz="1800" kern="1200" dirty="0"/>
            <a:t> </a:t>
          </a:r>
          <a:r>
            <a:rPr lang="en-US" sz="1800" kern="1200" dirty="0" err="1"/>
            <a:t>disusun</a:t>
          </a:r>
          <a:r>
            <a:rPr lang="en-US" sz="1800" kern="1200" dirty="0"/>
            <a:t> </a:t>
          </a:r>
          <a:r>
            <a:rPr lang="en-US" sz="1800" kern="1200" dirty="0" err="1"/>
            <a:t>untuk</a:t>
          </a:r>
          <a:r>
            <a:rPr lang="en-US" sz="1800" kern="1200" dirty="0"/>
            <a:t> </a:t>
          </a:r>
          <a:r>
            <a:rPr lang="en-US" sz="1800" kern="1200" dirty="0" err="1"/>
            <a:t>memenuhi</a:t>
          </a:r>
          <a:r>
            <a:rPr lang="en-US" sz="1800" kern="1200" dirty="0"/>
            <a:t> </a:t>
          </a:r>
          <a:r>
            <a:rPr lang="en-US" sz="1800" kern="1200" dirty="0" err="1"/>
            <a:t>sebagian</a:t>
          </a:r>
          <a:r>
            <a:rPr lang="en-US" sz="1800" kern="1200" dirty="0"/>
            <a:t> </a:t>
          </a:r>
          <a:r>
            <a:rPr lang="en-US" sz="1800" kern="1200" dirty="0" err="1"/>
            <a:t>besar</a:t>
          </a:r>
          <a:r>
            <a:rPr lang="en-US" sz="1800" kern="1200" dirty="0"/>
            <a:t> </a:t>
          </a:r>
          <a:r>
            <a:rPr lang="en-US" sz="1800" kern="1200" dirty="0" err="1"/>
            <a:t>pemakai</a:t>
          </a:r>
          <a:r>
            <a:rPr lang="en-US" sz="1800" kern="1200" dirty="0"/>
            <a:t> (</a:t>
          </a:r>
          <a:r>
            <a:rPr lang="en-US" sz="1800" b="1" kern="1200" dirty="0"/>
            <a:t>investor </a:t>
          </a:r>
          <a:r>
            <a:rPr lang="en-US" sz="1800" b="1" kern="1200" dirty="0" err="1"/>
            <a:t>dan</a:t>
          </a:r>
          <a:r>
            <a:rPr lang="en-US" sz="1800" b="1" kern="1200" dirty="0"/>
            <a:t> </a:t>
          </a:r>
          <a:r>
            <a:rPr lang="en-US" sz="1800" b="1" kern="1200" dirty="0" err="1"/>
            <a:t>kreditor</a:t>
          </a:r>
          <a:r>
            <a:rPr lang="en-US" sz="1800" kern="1200" dirty="0"/>
            <a:t>).</a:t>
          </a:r>
          <a:endParaRPr lang="id-ID" altLang="en-US" sz="1800" kern="1200" dirty="0">
            <a:latin typeface="Trebuchet MS" pitchFamily="34" charset="0"/>
          </a:endParaRPr>
        </a:p>
      </dsp:txBody>
      <dsp:txXfrm>
        <a:off x="456870" y="1645951"/>
        <a:ext cx="7230949" cy="1050330"/>
      </dsp:txXfrm>
    </dsp:sp>
    <dsp:sp modelId="{04DE90F7-118E-4532-BDEC-BD16CE303788}">
      <dsp:nvSpPr>
        <dsp:cNvPr id="0" name=""/>
        <dsp:cNvSpPr/>
      </dsp:nvSpPr>
      <dsp:spPr>
        <a:xfrm>
          <a:off x="0" y="3941650"/>
          <a:ext cx="8001000" cy="453600"/>
        </a:xfrm>
        <a:prstGeom prst="rect">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41593A-B58D-4F55-9282-1C495DB54413}">
      <dsp:nvSpPr>
        <dsp:cNvPr id="0" name=""/>
        <dsp:cNvSpPr/>
      </dsp:nvSpPr>
      <dsp:spPr>
        <a:xfrm>
          <a:off x="400050" y="3038221"/>
          <a:ext cx="7344589" cy="1169108"/>
        </a:xfrm>
        <a:prstGeom prst="roundRect">
          <a:avLst/>
        </a:prstGeom>
        <a:solidFill>
          <a:srgbClr val="FFCCFF">
            <a:alpha val="32000"/>
          </a:srgb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1693" tIns="0" rIns="211693" bIns="0" numCol="1" spcCol="1270" anchor="ctr" anchorCtr="0">
          <a:noAutofit/>
        </a:bodyPr>
        <a:lstStyle/>
        <a:p>
          <a:pPr marL="0" lvl="0" indent="0" algn="l" defTabSz="800100">
            <a:lnSpc>
              <a:spcPct val="90000"/>
            </a:lnSpc>
            <a:spcBef>
              <a:spcPct val="0"/>
            </a:spcBef>
            <a:spcAft>
              <a:spcPct val="35000"/>
            </a:spcAft>
            <a:buNone/>
          </a:pPr>
          <a:r>
            <a:rPr lang="en-US" sz="1800" kern="1200" dirty="0" err="1"/>
            <a:t>Laporan</a:t>
          </a:r>
          <a:r>
            <a:rPr lang="en-US" sz="1800" kern="1200" dirty="0"/>
            <a:t> </a:t>
          </a:r>
          <a:r>
            <a:rPr lang="en-US" sz="1800" kern="1200" dirty="0" err="1"/>
            <a:t>keuangan</a:t>
          </a:r>
          <a:r>
            <a:rPr lang="en-US" sz="1800" kern="1200" dirty="0"/>
            <a:t> </a:t>
          </a:r>
          <a:r>
            <a:rPr lang="en-US" sz="1800" kern="1200" dirty="0" err="1"/>
            <a:t>disusun</a:t>
          </a:r>
          <a:r>
            <a:rPr lang="en-US" sz="1800" kern="1200" dirty="0"/>
            <a:t> </a:t>
          </a:r>
          <a:r>
            <a:rPr lang="en-US" sz="1800" kern="1200" dirty="0" err="1"/>
            <a:t>berdasarkan</a:t>
          </a:r>
          <a:r>
            <a:rPr lang="en-US" sz="1800" kern="1200" dirty="0"/>
            <a:t> </a:t>
          </a:r>
          <a:r>
            <a:rPr lang="en-US" sz="1800" kern="1200" dirty="0" err="1"/>
            <a:t>standar</a:t>
          </a:r>
          <a:r>
            <a:rPr lang="en-US" sz="1800" kern="1200" dirty="0"/>
            <a:t> </a:t>
          </a:r>
          <a:r>
            <a:rPr lang="en-US" sz="1800" kern="1200" dirty="0" err="1"/>
            <a:t>akuntansi</a:t>
          </a:r>
          <a:r>
            <a:rPr lang="en-US" sz="1800" kern="1200" dirty="0"/>
            <a:t> </a:t>
          </a:r>
          <a:r>
            <a:rPr lang="en-US" sz="1800" kern="1200" dirty="0" err="1"/>
            <a:t>keuangan</a:t>
          </a:r>
          <a:r>
            <a:rPr lang="en-US" sz="1800" kern="1200" dirty="0"/>
            <a:t> (SAK/IFRS).  </a:t>
          </a:r>
          <a:r>
            <a:rPr lang="en-US" sz="1800" kern="1200" dirty="0" err="1"/>
            <a:t>Penerapan</a:t>
          </a:r>
          <a:r>
            <a:rPr lang="en-US" sz="1800" kern="1200" dirty="0"/>
            <a:t> </a:t>
          </a:r>
          <a:r>
            <a:rPr lang="en-US" sz="1800" kern="1200" dirty="0" err="1"/>
            <a:t>standar</a:t>
          </a:r>
          <a:r>
            <a:rPr lang="en-US" sz="1800" kern="1200" dirty="0"/>
            <a:t> </a:t>
          </a:r>
          <a:r>
            <a:rPr lang="en-US" sz="1800" kern="1200" dirty="0" err="1"/>
            <a:t>akuntansi</a:t>
          </a:r>
          <a:r>
            <a:rPr lang="en-US" sz="1800" kern="1200" dirty="0"/>
            <a:t> </a:t>
          </a:r>
          <a:r>
            <a:rPr lang="en-US" sz="1800" kern="1200" dirty="0" err="1"/>
            <a:t>keuangan</a:t>
          </a:r>
          <a:r>
            <a:rPr lang="en-US" sz="1800" kern="1200" dirty="0"/>
            <a:t> </a:t>
          </a:r>
          <a:r>
            <a:rPr lang="en-US" sz="1800" kern="1200" dirty="0" err="1"/>
            <a:t>untuk</a:t>
          </a:r>
          <a:r>
            <a:rPr lang="en-US" sz="1800" kern="1200" dirty="0"/>
            <a:t> </a:t>
          </a:r>
          <a:r>
            <a:rPr lang="en-US" sz="1800" kern="1200" dirty="0" err="1"/>
            <a:t>hal-hal</a:t>
          </a:r>
          <a:r>
            <a:rPr lang="en-US" sz="1800" kern="1200" dirty="0"/>
            <a:t> yang </a:t>
          </a:r>
          <a:r>
            <a:rPr lang="en-US" sz="1800" kern="1200" dirty="0" err="1"/>
            <a:t>bersifat</a:t>
          </a:r>
          <a:r>
            <a:rPr lang="en-US" sz="1800" kern="1200" dirty="0"/>
            <a:t> material: </a:t>
          </a:r>
          <a:r>
            <a:rPr lang="en-US" sz="1800" b="1" kern="1200" dirty="0"/>
            <a:t>“</a:t>
          </a:r>
          <a:r>
            <a:rPr lang="en-US" sz="1800" b="1" kern="1200" dirty="0" err="1"/>
            <a:t>Pernyataan</a:t>
          </a:r>
          <a:r>
            <a:rPr lang="en-US" sz="1800" b="1" kern="1200" dirty="0"/>
            <a:t> </a:t>
          </a:r>
          <a:r>
            <a:rPr lang="en-US" sz="1800" b="1" kern="1200" dirty="0" err="1"/>
            <a:t>ini</a:t>
          </a:r>
          <a:r>
            <a:rPr lang="en-US" sz="1800" b="1" kern="1200" dirty="0"/>
            <a:t> </a:t>
          </a:r>
          <a:r>
            <a:rPr lang="en-US" sz="1800" b="1" kern="1200" dirty="0" err="1"/>
            <a:t>tidak</a:t>
          </a:r>
          <a:r>
            <a:rPr lang="en-US" sz="1800" b="1" kern="1200" dirty="0"/>
            <a:t> </a:t>
          </a:r>
          <a:r>
            <a:rPr lang="en-US" sz="1800" b="1" kern="1200" dirty="0" err="1"/>
            <a:t>wajib</a:t>
          </a:r>
          <a:r>
            <a:rPr lang="en-US" sz="1800" b="1" kern="1200" dirty="0"/>
            <a:t> </a:t>
          </a:r>
          <a:r>
            <a:rPr lang="en-US" sz="1800" b="1" kern="1200" dirty="0" err="1"/>
            <a:t>diterapkan</a:t>
          </a:r>
          <a:r>
            <a:rPr lang="en-US" sz="1800" b="1" kern="1200" dirty="0"/>
            <a:t> </a:t>
          </a:r>
          <a:r>
            <a:rPr lang="en-US" sz="1800" b="1" kern="1200" dirty="0" err="1"/>
            <a:t>untuk</a:t>
          </a:r>
          <a:r>
            <a:rPr lang="en-US" sz="1800" b="1" kern="1200" dirty="0"/>
            <a:t> </a:t>
          </a:r>
          <a:r>
            <a:rPr lang="en-US" sz="1800" b="1" kern="1200" dirty="0" err="1"/>
            <a:t>unsur-unsur</a:t>
          </a:r>
          <a:r>
            <a:rPr lang="en-US" sz="1800" b="1" kern="1200" dirty="0"/>
            <a:t> yang </a:t>
          </a:r>
          <a:r>
            <a:rPr lang="en-US" sz="1800" b="1" kern="1200" dirty="0" err="1"/>
            <a:t>tidak</a:t>
          </a:r>
          <a:r>
            <a:rPr lang="en-US" sz="1800" b="1" kern="1200" dirty="0"/>
            <a:t> material”</a:t>
          </a:r>
        </a:p>
      </dsp:txBody>
      <dsp:txXfrm>
        <a:off x="457121" y="3095292"/>
        <a:ext cx="7230447" cy="10549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F76F5-DFCF-4869-BA4D-89B5FF87CEA0}">
      <dsp:nvSpPr>
        <dsp:cNvPr id="0" name=""/>
        <dsp:cNvSpPr/>
      </dsp:nvSpPr>
      <dsp:spPr>
        <a:xfrm rot="10800000">
          <a:off x="1818965" y="446"/>
          <a:ext cx="7894055" cy="491538"/>
        </a:xfrm>
        <a:prstGeom prst="homePlat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083" tIns="76200" rIns="142240" bIns="76200" numCol="1" spcCol="1270" anchor="ctr" anchorCtr="0">
          <a:noAutofit/>
        </a:bodyPr>
        <a:lstStyle/>
        <a:p>
          <a:pPr marL="0" lvl="0" indent="228600" algn="l" defTabSz="889000">
            <a:lnSpc>
              <a:spcPct val="90000"/>
            </a:lnSpc>
            <a:spcBef>
              <a:spcPct val="0"/>
            </a:spcBef>
            <a:spcAft>
              <a:spcPct val="35000"/>
            </a:spcAft>
            <a:buNone/>
          </a:pPr>
          <a:r>
            <a:rPr lang="en-US" sz="2000" b="1" kern="1200" dirty="0" err="1">
              <a:solidFill>
                <a:sysClr val="window" lastClr="FFFFFF"/>
              </a:solidFill>
              <a:latin typeface="Calibri"/>
              <a:ea typeface="+mn-ea"/>
              <a:cs typeface="+mn-cs"/>
            </a:rPr>
            <a:t>Pernyataan</a:t>
          </a:r>
          <a:r>
            <a:rPr lang="id-ID"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Standar</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Akuntansi</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Keuangan</a:t>
          </a:r>
          <a:r>
            <a:rPr lang="en-US" sz="2000" b="1" kern="1200" dirty="0">
              <a:solidFill>
                <a:sysClr val="window" lastClr="FFFFFF"/>
              </a:solidFill>
              <a:latin typeface="Calibri"/>
              <a:ea typeface="+mn-ea"/>
              <a:cs typeface="+mn-cs"/>
            </a:rPr>
            <a:t> - PSAK</a:t>
          </a:r>
          <a:endParaRPr lang="en-US" sz="2000" kern="1200" dirty="0">
            <a:solidFill>
              <a:sysClr val="window" lastClr="FFFFFF"/>
            </a:solidFill>
            <a:latin typeface="Calibri"/>
            <a:ea typeface="+mn-ea"/>
            <a:cs typeface="+mn-cs"/>
          </a:endParaRPr>
        </a:p>
      </dsp:txBody>
      <dsp:txXfrm rot="10800000">
        <a:off x="1941849" y="446"/>
        <a:ext cx="7771171" cy="491538"/>
      </dsp:txXfrm>
    </dsp:sp>
    <dsp:sp modelId="{C37B65D7-FF29-401B-A794-F150D07DA5DE}">
      <dsp:nvSpPr>
        <dsp:cNvPr id="0" name=""/>
        <dsp:cNvSpPr/>
      </dsp:nvSpPr>
      <dsp:spPr>
        <a:xfrm>
          <a:off x="1586303" y="186134"/>
          <a:ext cx="120376" cy="120376"/>
        </a:xfrm>
        <a:prstGeom prst="ellipse">
          <a:avLst/>
        </a:prstGeom>
        <a:solidFill>
          <a:srgbClr val="C0504D">
            <a:tint val="5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4B61A710-E684-4486-8E76-B134A5EC44C1}">
      <dsp:nvSpPr>
        <dsp:cNvPr id="0" name=""/>
        <dsp:cNvSpPr/>
      </dsp:nvSpPr>
      <dsp:spPr>
        <a:xfrm rot="10800000">
          <a:off x="1818965" y="522185"/>
          <a:ext cx="7894055" cy="674073"/>
        </a:xfrm>
        <a:prstGeom prst="homePlat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083" tIns="76200" rIns="142240" bIns="76200" numCol="1" spcCol="1270" anchor="ctr" anchorCtr="0">
          <a:noAutofit/>
        </a:bodyPr>
        <a:lstStyle/>
        <a:p>
          <a:pPr marL="174625" lvl="0" indent="0" algn="l" defTabSz="889000">
            <a:lnSpc>
              <a:spcPct val="90000"/>
            </a:lnSpc>
            <a:spcBef>
              <a:spcPct val="0"/>
            </a:spcBef>
            <a:spcAft>
              <a:spcPct val="35000"/>
            </a:spcAft>
            <a:buNone/>
          </a:pPr>
          <a:r>
            <a:rPr lang="en-US" sz="2000" b="1" kern="1200" dirty="0" err="1">
              <a:solidFill>
                <a:sysClr val="window" lastClr="FFFFFF"/>
              </a:solidFill>
              <a:latin typeface="Calibri"/>
              <a:ea typeface="+mn-ea"/>
              <a:cs typeface="+mn-cs"/>
            </a:rPr>
            <a:t>Standar</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Akuntansi</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Keuangan</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Entitas</a:t>
          </a:r>
          <a:r>
            <a:rPr lang="en-US" sz="2000" b="1" kern="1200" dirty="0">
              <a:solidFill>
                <a:sysClr val="window" lastClr="FFFFFF"/>
              </a:solidFill>
              <a:latin typeface="Calibri"/>
              <a:ea typeface="+mn-ea"/>
              <a:cs typeface="+mn-cs"/>
            </a:rPr>
            <a:t> </a:t>
          </a:r>
          <a:r>
            <a:rPr lang="id-ID" sz="2000" b="1" kern="1200" dirty="0">
              <a:solidFill>
                <a:sysClr val="window" lastClr="FFFFFF"/>
              </a:solidFill>
              <a:latin typeface="Calibri"/>
              <a:ea typeface="+mn-ea"/>
              <a:cs typeface="+mn-cs"/>
            </a:rPr>
            <a:t>T</a:t>
          </a:r>
          <a:r>
            <a:rPr lang="en-US" sz="2000" b="1" kern="1200" dirty="0" err="1">
              <a:solidFill>
                <a:sysClr val="window" lastClr="FFFFFF"/>
              </a:solidFill>
              <a:latin typeface="Calibri"/>
              <a:ea typeface="+mn-ea"/>
              <a:cs typeface="+mn-cs"/>
            </a:rPr>
            <a:t>anpa</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Akuntabilitas</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Publik</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signifikan</a:t>
          </a:r>
          <a:r>
            <a:rPr lang="en-US" sz="2000" b="1" kern="1200" dirty="0">
              <a:solidFill>
                <a:sysClr val="window" lastClr="FFFFFF"/>
              </a:solidFill>
              <a:latin typeface="Calibri"/>
              <a:ea typeface="+mn-ea"/>
              <a:cs typeface="+mn-cs"/>
            </a:rPr>
            <a:t> - SAK-ETAP</a:t>
          </a:r>
        </a:p>
      </dsp:txBody>
      <dsp:txXfrm rot="10800000">
        <a:off x="1987483" y="522185"/>
        <a:ext cx="7725537" cy="674073"/>
      </dsp:txXfrm>
    </dsp:sp>
    <dsp:sp modelId="{071093EC-3A63-4566-A688-11E1FCC94F4C}">
      <dsp:nvSpPr>
        <dsp:cNvPr id="0" name=""/>
        <dsp:cNvSpPr/>
      </dsp:nvSpPr>
      <dsp:spPr>
        <a:xfrm>
          <a:off x="1586303" y="799034"/>
          <a:ext cx="120376" cy="120376"/>
        </a:xfrm>
        <a:prstGeom prst="ellipse">
          <a:avLst/>
        </a:prstGeom>
        <a:solidFill>
          <a:srgbClr val="9BBB59">
            <a:tint val="5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 modelId="{1D47A34A-2B46-4E8D-8E5E-739195872A27}">
      <dsp:nvSpPr>
        <dsp:cNvPr id="0" name=""/>
        <dsp:cNvSpPr/>
      </dsp:nvSpPr>
      <dsp:spPr>
        <a:xfrm rot="10800000">
          <a:off x="1818965" y="1226352"/>
          <a:ext cx="7894055" cy="512284"/>
        </a:xfrm>
        <a:prstGeom prst="homePlat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083" tIns="76200" rIns="142240" bIns="76200" numCol="1" spcCol="1270" anchor="ctr" anchorCtr="0">
          <a:noAutofit/>
        </a:bodyPr>
        <a:lstStyle/>
        <a:p>
          <a:pPr marL="174625" lvl="0" indent="0" algn="l" defTabSz="889000">
            <a:lnSpc>
              <a:spcPct val="90000"/>
            </a:lnSpc>
            <a:spcBef>
              <a:spcPct val="0"/>
            </a:spcBef>
            <a:spcAft>
              <a:spcPct val="35000"/>
            </a:spcAft>
            <a:buNone/>
          </a:pPr>
          <a:r>
            <a:rPr lang="en-US" sz="2000" b="1" kern="1200" dirty="0">
              <a:solidFill>
                <a:sysClr val="window" lastClr="FFFFFF"/>
              </a:solidFill>
              <a:latin typeface="Calibri"/>
              <a:ea typeface="+mn-ea"/>
              <a:cs typeface="+mn-cs"/>
            </a:rPr>
            <a:t>Standar </a:t>
          </a:r>
          <a:r>
            <a:rPr lang="en-US" sz="2000" b="1" kern="1200" dirty="0" err="1">
              <a:solidFill>
                <a:sysClr val="window" lastClr="FFFFFF"/>
              </a:solidFill>
              <a:latin typeface="Calibri"/>
              <a:ea typeface="+mn-ea"/>
              <a:cs typeface="+mn-cs"/>
            </a:rPr>
            <a:t>Akuntansi</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Entitas</a:t>
          </a:r>
          <a:r>
            <a:rPr lang="en-US" sz="2000" b="1" kern="1200" dirty="0">
              <a:solidFill>
                <a:sysClr val="window" lastClr="FFFFFF"/>
              </a:solidFill>
              <a:latin typeface="Calibri"/>
              <a:ea typeface="+mn-ea"/>
              <a:cs typeface="+mn-cs"/>
            </a:rPr>
            <a:t> </a:t>
          </a:r>
          <a:r>
            <a:rPr lang="en-US" sz="2000" b="1" kern="1200" dirty="0" err="1">
              <a:solidFill>
                <a:sysClr val="window" lastClr="FFFFFF"/>
              </a:solidFill>
              <a:latin typeface="Calibri"/>
              <a:ea typeface="+mn-ea"/>
              <a:cs typeface="+mn-cs"/>
            </a:rPr>
            <a:t>Mikro</a:t>
          </a:r>
          <a:r>
            <a:rPr lang="en-US" sz="2000" b="1" kern="1200" dirty="0">
              <a:solidFill>
                <a:sysClr val="window" lastClr="FFFFFF"/>
              </a:solidFill>
              <a:latin typeface="Calibri"/>
              <a:ea typeface="+mn-ea"/>
              <a:cs typeface="+mn-cs"/>
            </a:rPr>
            <a:t> Kecil </a:t>
          </a:r>
          <a:r>
            <a:rPr lang="en-US" sz="2000" b="1" kern="1200" dirty="0" err="1">
              <a:solidFill>
                <a:sysClr val="window" lastClr="FFFFFF"/>
              </a:solidFill>
              <a:latin typeface="Calibri"/>
              <a:ea typeface="+mn-ea"/>
              <a:cs typeface="+mn-cs"/>
            </a:rPr>
            <a:t>Menengah</a:t>
          </a:r>
          <a:r>
            <a:rPr lang="en-US" sz="2000" b="1" kern="1200" dirty="0">
              <a:solidFill>
                <a:sysClr val="window" lastClr="FFFFFF"/>
              </a:solidFill>
              <a:latin typeface="Calibri"/>
              <a:ea typeface="+mn-ea"/>
              <a:cs typeface="+mn-cs"/>
            </a:rPr>
            <a:t> - SAK EMKM</a:t>
          </a:r>
        </a:p>
      </dsp:txBody>
      <dsp:txXfrm rot="10800000">
        <a:off x="1947036" y="1226352"/>
        <a:ext cx="7765984" cy="512284"/>
      </dsp:txXfrm>
    </dsp:sp>
    <dsp:sp modelId="{5E141DA0-8E73-4B19-94D2-F7CD290581E7}">
      <dsp:nvSpPr>
        <dsp:cNvPr id="0" name=""/>
        <dsp:cNvSpPr/>
      </dsp:nvSpPr>
      <dsp:spPr>
        <a:xfrm>
          <a:off x="1586303" y="1422307"/>
          <a:ext cx="120376" cy="120376"/>
        </a:xfrm>
        <a:prstGeom prst="ellipse">
          <a:avLst/>
        </a:prstGeom>
        <a:solidFill>
          <a:srgbClr val="8064A2">
            <a:tint val="50000"/>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7250A0-CC17-47E6-B976-B74891CD9EBE}">
      <dsp:nvSpPr>
        <dsp:cNvPr id="0" name=""/>
        <dsp:cNvSpPr/>
      </dsp:nvSpPr>
      <dsp:spPr>
        <a:xfrm>
          <a:off x="397058" y="349929"/>
          <a:ext cx="1717818" cy="1181156"/>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Pra PAI</a:t>
          </a:r>
        </a:p>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1973</a:t>
          </a:r>
        </a:p>
      </dsp:txBody>
      <dsp:txXfrm>
        <a:off x="648627" y="522905"/>
        <a:ext cx="1214680" cy="835204"/>
      </dsp:txXfrm>
    </dsp:sp>
    <dsp:sp modelId="{074CA43C-D69E-4A8B-8BF2-35A2460FAFFC}">
      <dsp:nvSpPr>
        <dsp:cNvPr id="0" name=""/>
        <dsp:cNvSpPr/>
      </dsp:nvSpPr>
      <dsp:spPr>
        <a:xfrm rot="10879064">
          <a:off x="914298" y="1900313"/>
          <a:ext cx="627969" cy="487503"/>
        </a:xfrm>
        <a:prstGeom prst="triangle">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DC860A66-7B10-42A4-9F0A-80AD616921B9}">
      <dsp:nvSpPr>
        <dsp:cNvPr id="0" name=""/>
        <dsp:cNvSpPr/>
      </dsp:nvSpPr>
      <dsp:spPr>
        <a:xfrm>
          <a:off x="343102" y="2729451"/>
          <a:ext cx="1715368" cy="1219898"/>
        </a:xfrm>
        <a:prstGeom prst="ellips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PAI </a:t>
          </a:r>
        </a:p>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1973</a:t>
          </a:r>
        </a:p>
      </dsp:txBody>
      <dsp:txXfrm>
        <a:off x="594312" y="2908101"/>
        <a:ext cx="1212948" cy="862598"/>
      </dsp:txXfrm>
    </dsp:sp>
    <dsp:sp modelId="{D79B0FAD-50CF-4AB5-8263-15466D002291}">
      <dsp:nvSpPr>
        <dsp:cNvPr id="0" name=""/>
        <dsp:cNvSpPr/>
      </dsp:nvSpPr>
      <dsp:spPr>
        <a:xfrm rot="5434540">
          <a:off x="2265661" y="3109503"/>
          <a:ext cx="627969" cy="487503"/>
        </a:xfrm>
        <a:prstGeom prst="triangle">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12B8527-BEE8-4BD4-97C0-836FDB5330B8}">
      <dsp:nvSpPr>
        <dsp:cNvPr id="0" name=""/>
        <dsp:cNvSpPr/>
      </dsp:nvSpPr>
      <dsp:spPr>
        <a:xfrm>
          <a:off x="3073202" y="2682318"/>
          <a:ext cx="2017434" cy="1372062"/>
        </a:xfrm>
        <a:prstGeom prst="ellips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Harmonisasi IAS 1994-2007</a:t>
          </a:r>
        </a:p>
      </dsp:txBody>
      <dsp:txXfrm>
        <a:off x="3368648" y="2883252"/>
        <a:ext cx="1426542" cy="970194"/>
      </dsp:txXfrm>
    </dsp:sp>
    <dsp:sp modelId="{8FBB6781-A4EE-4862-B8E7-C3F2EC5744E3}">
      <dsp:nvSpPr>
        <dsp:cNvPr id="0" name=""/>
        <dsp:cNvSpPr/>
      </dsp:nvSpPr>
      <dsp:spPr>
        <a:xfrm rot="21567941">
          <a:off x="3755966" y="1841163"/>
          <a:ext cx="627969" cy="487503"/>
        </a:xfrm>
        <a:prstGeom prst="triangle">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E88CF2B2-7DF3-4D24-BFF7-4A47834BB29D}">
      <dsp:nvSpPr>
        <dsp:cNvPr id="0" name=""/>
        <dsp:cNvSpPr/>
      </dsp:nvSpPr>
      <dsp:spPr>
        <a:xfrm>
          <a:off x="3072885" y="281190"/>
          <a:ext cx="1971995" cy="1233912"/>
        </a:xfrm>
        <a:prstGeom prst="ellips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Konvergensi </a:t>
          </a:r>
          <a:r>
            <a:rPr lang="en-US" sz="1800" b="1" kern="1200" dirty="0">
              <a:solidFill>
                <a:sysClr val="window" lastClr="FFFFFF"/>
              </a:solidFill>
              <a:latin typeface="Calibri"/>
              <a:ea typeface="+mn-ea"/>
              <a:cs typeface="+mn-cs"/>
            </a:rPr>
            <a:t>IFRS </a:t>
          </a:r>
          <a:r>
            <a:rPr lang="en-US" sz="1800" b="1" kern="1200" dirty="0" err="1">
              <a:solidFill>
                <a:sysClr val="window" lastClr="FFFFFF"/>
              </a:solidFill>
              <a:latin typeface="Calibri"/>
              <a:ea typeface="+mn-ea"/>
              <a:cs typeface="+mn-cs"/>
            </a:rPr>
            <a:t>sd</a:t>
          </a:r>
          <a:r>
            <a:rPr lang="en-US" sz="1800" b="1" kern="1200" dirty="0">
              <a:solidFill>
                <a:sysClr val="window" lastClr="FFFFFF"/>
              </a:solidFill>
              <a:latin typeface="Calibri"/>
              <a:ea typeface="+mn-ea"/>
              <a:cs typeface="+mn-cs"/>
            </a:rPr>
            <a:t> 2010</a:t>
          </a:r>
          <a:endParaRPr lang="id-ID" sz="1800" b="1" kern="1200" dirty="0">
            <a:solidFill>
              <a:sysClr val="window" lastClr="FFFFFF"/>
            </a:solidFill>
            <a:latin typeface="Calibri"/>
            <a:ea typeface="+mn-ea"/>
            <a:cs typeface="+mn-cs"/>
          </a:endParaRPr>
        </a:p>
      </dsp:txBody>
      <dsp:txXfrm>
        <a:off x="3361677" y="461892"/>
        <a:ext cx="1394411" cy="872508"/>
      </dsp:txXfrm>
    </dsp:sp>
    <dsp:sp modelId="{83B27531-6AE0-4DEE-A43E-EC0FE3D958B6}">
      <dsp:nvSpPr>
        <dsp:cNvPr id="0" name=""/>
        <dsp:cNvSpPr/>
      </dsp:nvSpPr>
      <dsp:spPr>
        <a:xfrm rot="5400000">
          <a:off x="5204602" y="654394"/>
          <a:ext cx="627969" cy="487503"/>
        </a:xfrm>
        <a:prstGeom prst="triangle">
          <a:avLst/>
        </a:prstGeom>
        <a:solidFill>
          <a:srgbClr val="4BACC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5DB0C533-410E-4087-8117-50CC51DA92C9}">
      <dsp:nvSpPr>
        <dsp:cNvPr id="0" name=""/>
        <dsp:cNvSpPr/>
      </dsp:nvSpPr>
      <dsp:spPr>
        <a:xfrm>
          <a:off x="5964699" y="324368"/>
          <a:ext cx="1906031" cy="1147556"/>
        </a:xfrm>
        <a:prstGeom prst="ellipse">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Update</a:t>
          </a:r>
        </a:p>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PSAK</a:t>
          </a:r>
          <a:r>
            <a:rPr lang="id-ID" sz="1800" b="1" kern="1200" dirty="0">
              <a:solidFill>
                <a:sysClr val="window" lastClr="FFFFFF"/>
              </a:solidFill>
              <a:latin typeface="Calibri"/>
              <a:ea typeface="+mn-ea"/>
              <a:cs typeface="+mn-cs"/>
            </a:rPr>
            <a:t> </a:t>
          </a:r>
          <a:r>
            <a:rPr lang="en-US" sz="1800" b="1" kern="1200" dirty="0" err="1">
              <a:solidFill>
                <a:sysClr val="window" lastClr="FFFFFF"/>
              </a:solidFill>
              <a:latin typeface="Calibri"/>
              <a:ea typeface="+mn-ea"/>
              <a:cs typeface="+mn-cs"/>
            </a:rPr>
            <a:t>sd</a:t>
          </a:r>
          <a:r>
            <a:rPr lang="en-US" sz="1800" b="1" kern="1200" dirty="0">
              <a:solidFill>
                <a:sysClr val="window" lastClr="FFFFFF"/>
              </a:solidFill>
              <a:latin typeface="Calibri"/>
              <a:ea typeface="+mn-ea"/>
              <a:cs typeface="+mn-cs"/>
            </a:rPr>
            <a:t> </a:t>
          </a:r>
          <a:r>
            <a:rPr lang="id-ID" sz="1800" b="1" kern="1200" dirty="0">
              <a:solidFill>
                <a:sysClr val="window" lastClr="FFFFFF"/>
              </a:solidFill>
              <a:latin typeface="Calibri"/>
              <a:ea typeface="+mn-ea"/>
              <a:cs typeface="+mn-cs"/>
            </a:rPr>
            <a:t>201</a:t>
          </a:r>
          <a:r>
            <a:rPr lang="en-US" sz="1800" b="1" kern="1200" dirty="0">
              <a:solidFill>
                <a:sysClr val="window" lastClr="FFFFFF"/>
              </a:solidFill>
              <a:latin typeface="Calibri"/>
              <a:ea typeface="+mn-ea"/>
              <a:cs typeface="+mn-cs"/>
            </a:rPr>
            <a:t>4</a:t>
          </a:r>
          <a:endParaRPr lang="id-ID" sz="1800" b="1" kern="1200" dirty="0">
            <a:solidFill>
              <a:sysClr val="window" lastClr="FFFFFF"/>
            </a:solidFill>
            <a:latin typeface="Calibri"/>
            <a:ea typeface="+mn-ea"/>
            <a:cs typeface="+mn-cs"/>
          </a:endParaRPr>
        </a:p>
      </dsp:txBody>
      <dsp:txXfrm>
        <a:off x="6243831" y="492424"/>
        <a:ext cx="1347767" cy="811444"/>
      </dsp:txXfrm>
    </dsp:sp>
    <dsp:sp modelId="{05A6650C-1D42-43B2-9C71-DF5A0BF5A4F6}">
      <dsp:nvSpPr>
        <dsp:cNvPr id="0" name=""/>
        <dsp:cNvSpPr/>
      </dsp:nvSpPr>
      <dsp:spPr>
        <a:xfrm rot="10800000">
          <a:off x="6603730" y="1847281"/>
          <a:ext cx="627969" cy="487503"/>
        </a:xfrm>
        <a:prstGeom prst="triangle">
          <a:avLst/>
        </a:prstGeom>
        <a:solidFill>
          <a:srgbClr val="F7964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8652D89-3C79-4E0C-919C-9FF7F21285A1}">
      <dsp:nvSpPr>
        <dsp:cNvPr id="0" name=""/>
        <dsp:cNvSpPr/>
      </dsp:nvSpPr>
      <dsp:spPr>
        <a:xfrm>
          <a:off x="5964700" y="2682547"/>
          <a:ext cx="1906029" cy="1247882"/>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Update </a:t>
          </a:r>
        </a:p>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PSAK </a:t>
          </a:r>
          <a:r>
            <a:rPr lang="en-US" sz="1800" b="1" kern="1200" dirty="0" err="1">
              <a:solidFill>
                <a:sysClr val="window" lastClr="FFFFFF"/>
              </a:solidFill>
              <a:latin typeface="Calibri"/>
              <a:ea typeface="+mn-ea"/>
              <a:cs typeface="+mn-cs"/>
            </a:rPr>
            <a:t>sd</a:t>
          </a:r>
          <a:r>
            <a:rPr lang="en-US" sz="1800" b="1" kern="1200" dirty="0">
              <a:solidFill>
                <a:sysClr val="window" lastClr="FFFFFF"/>
              </a:solidFill>
              <a:latin typeface="Calibri"/>
              <a:ea typeface="+mn-ea"/>
              <a:cs typeface="+mn-cs"/>
            </a:rPr>
            <a:t> 2017</a:t>
          </a:r>
          <a:endParaRPr lang="id-ID" sz="1800" b="1" kern="1200" dirty="0">
            <a:solidFill>
              <a:sysClr val="window" lastClr="FFFFFF"/>
            </a:solidFill>
            <a:latin typeface="Calibri"/>
            <a:ea typeface="+mn-ea"/>
            <a:cs typeface="+mn-cs"/>
          </a:endParaRPr>
        </a:p>
      </dsp:txBody>
      <dsp:txXfrm>
        <a:off x="6243831" y="2865295"/>
        <a:ext cx="1347767" cy="882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9E0E3-9E82-4AE7-BC8C-FAA7A8F805CE}">
      <dsp:nvSpPr>
        <dsp:cNvPr id="0" name=""/>
        <dsp:cNvSpPr/>
      </dsp:nvSpPr>
      <dsp:spPr>
        <a:xfrm>
          <a:off x="50" y="49849"/>
          <a:ext cx="2222152" cy="888861"/>
        </a:xfrm>
        <a:prstGeom prst="rect">
          <a:avLst/>
        </a:prstGeom>
        <a:solidFill>
          <a:srgbClr val="990099"/>
        </a:solidFill>
        <a:ln w="25400" cap="flat" cmpd="sng" algn="ctr">
          <a:solidFill>
            <a:srgbClr val="C800C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t>PSAK </a:t>
          </a:r>
          <a:r>
            <a:rPr lang="en-US" sz="1600" b="1" kern="1200" dirty="0" err="1"/>
            <a:t>terkait</a:t>
          </a:r>
          <a:r>
            <a:rPr lang="en-US" sz="1600" b="1" kern="1200" dirty="0"/>
            <a:t> </a:t>
          </a:r>
          <a:r>
            <a:rPr lang="en-US" sz="1600" b="1" kern="1200" dirty="0" err="1"/>
            <a:t>Pelaporan</a:t>
          </a:r>
          <a:endParaRPr lang="en-US" sz="1600" b="1" kern="1200" dirty="0"/>
        </a:p>
      </dsp:txBody>
      <dsp:txXfrm>
        <a:off x="50" y="49849"/>
        <a:ext cx="2222152" cy="888861"/>
      </dsp:txXfrm>
    </dsp:sp>
    <dsp:sp modelId="{703882F2-193D-4900-828C-D60C2AAFB2F2}">
      <dsp:nvSpPr>
        <dsp:cNvPr id="0" name=""/>
        <dsp:cNvSpPr/>
      </dsp:nvSpPr>
      <dsp:spPr>
        <a:xfrm>
          <a:off x="0" y="938710"/>
          <a:ext cx="2222152" cy="4040640"/>
        </a:xfrm>
        <a:prstGeom prst="rect">
          <a:avLst/>
        </a:prstGeom>
        <a:solidFill>
          <a:srgbClr val="E9D7FD">
            <a:alpha val="90000"/>
          </a:srgbClr>
        </a:solidFill>
        <a:ln w="25400" cap="flat" cmpd="sng" algn="ctr">
          <a:solidFill>
            <a:srgbClr val="C800C8">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PSAK 1 </a:t>
          </a:r>
          <a:r>
            <a:rPr lang="en-US" sz="1400" kern="1200" dirty="0" err="1"/>
            <a:t>Penyajian</a:t>
          </a:r>
          <a:r>
            <a:rPr lang="en-US" sz="1400" kern="1200" dirty="0"/>
            <a:t> </a:t>
          </a:r>
          <a:r>
            <a:rPr lang="en-US" sz="1400" kern="1200" dirty="0" err="1"/>
            <a:t>Laporan</a:t>
          </a:r>
          <a:r>
            <a:rPr lang="en-US" sz="1400" kern="1200" dirty="0"/>
            <a:t> </a:t>
          </a:r>
          <a:r>
            <a:rPr lang="en-US" sz="1400" kern="1200" dirty="0" err="1"/>
            <a:t>Keuangan</a:t>
          </a:r>
          <a:endParaRPr lang="en-US" sz="1400" kern="1200" dirty="0"/>
        </a:p>
        <a:p>
          <a:pPr marL="114300" lvl="1" indent="-114300" algn="l" defTabSz="622300">
            <a:lnSpc>
              <a:spcPct val="90000"/>
            </a:lnSpc>
            <a:spcBef>
              <a:spcPct val="0"/>
            </a:spcBef>
            <a:spcAft>
              <a:spcPct val="15000"/>
            </a:spcAft>
            <a:buChar char="•"/>
          </a:pPr>
          <a:r>
            <a:rPr lang="en-US" sz="1400" kern="1200" dirty="0"/>
            <a:t>PSAK 2 </a:t>
          </a:r>
          <a:r>
            <a:rPr lang="en-US" sz="1400" kern="1200" dirty="0" err="1"/>
            <a:t>Laporan</a:t>
          </a:r>
          <a:r>
            <a:rPr lang="en-US" sz="1400" kern="1200" dirty="0"/>
            <a:t> </a:t>
          </a:r>
          <a:r>
            <a:rPr lang="en-US" sz="1400" kern="1200" dirty="0" err="1"/>
            <a:t>Arus</a:t>
          </a:r>
          <a:r>
            <a:rPr lang="en-US" sz="1400" kern="1200" dirty="0"/>
            <a:t> Kas</a:t>
          </a:r>
        </a:p>
        <a:p>
          <a:pPr marL="114300" lvl="1" indent="-114300" algn="l" defTabSz="622300">
            <a:lnSpc>
              <a:spcPct val="90000"/>
            </a:lnSpc>
            <a:spcBef>
              <a:spcPct val="0"/>
            </a:spcBef>
            <a:spcAft>
              <a:spcPct val="15000"/>
            </a:spcAft>
            <a:buChar char="•"/>
          </a:pPr>
          <a:r>
            <a:rPr lang="en-US" sz="1400" kern="1200" dirty="0"/>
            <a:t>PSAK 3 </a:t>
          </a:r>
          <a:r>
            <a:rPr lang="en-US" sz="1400" kern="1200" dirty="0" err="1"/>
            <a:t>Laporan</a:t>
          </a:r>
          <a:r>
            <a:rPr lang="en-US" sz="1400" kern="1200" dirty="0"/>
            <a:t> Interim</a:t>
          </a:r>
        </a:p>
        <a:p>
          <a:pPr marL="114300" lvl="1" indent="-114300" algn="l" defTabSz="622300">
            <a:lnSpc>
              <a:spcPct val="90000"/>
            </a:lnSpc>
            <a:spcBef>
              <a:spcPct val="0"/>
            </a:spcBef>
            <a:spcAft>
              <a:spcPct val="15000"/>
            </a:spcAft>
            <a:buChar char="•"/>
          </a:pPr>
          <a:r>
            <a:rPr lang="en-US" sz="1400" kern="1200" dirty="0"/>
            <a:t>PSAK 4 </a:t>
          </a:r>
          <a:r>
            <a:rPr lang="en-US" sz="1400" kern="1200" dirty="0" err="1"/>
            <a:t>Laporan</a:t>
          </a:r>
          <a:r>
            <a:rPr lang="en-US" sz="1400" kern="1200" dirty="0"/>
            <a:t> </a:t>
          </a:r>
          <a:r>
            <a:rPr lang="en-US" sz="1400" kern="1200" dirty="0" err="1"/>
            <a:t>Keuangan</a:t>
          </a:r>
          <a:r>
            <a:rPr lang="en-US" sz="1400" kern="1200" dirty="0"/>
            <a:t> </a:t>
          </a:r>
          <a:r>
            <a:rPr lang="en-US" sz="1400" kern="1200" dirty="0" err="1"/>
            <a:t>Tersendiri</a:t>
          </a:r>
          <a:endParaRPr lang="en-US" sz="1400" kern="1200" dirty="0"/>
        </a:p>
        <a:p>
          <a:pPr marL="114300" lvl="1" indent="-114300" algn="l" defTabSz="622300">
            <a:lnSpc>
              <a:spcPct val="90000"/>
            </a:lnSpc>
            <a:spcBef>
              <a:spcPct val="0"/>
            </a:spcBef>
            <a:spcAft>
              <a:spcPct val="15000"/>
            </a:spcAft>
            <a:buChar char="•"/>
          </a:pPr>
          <a:r>
            <a:rPr lang="en-US" sz="1400" kern="1200" dirty="0"/>
            <a:t>PSAK 65 </a:t>
          </a:r>
          <a:r>
            <a:rPr lang="en-US" sz="1400" kern="1200" dirty="0" err="1"/>
            <a:t>Konsolidasi</a:t>
          </a:r>
          <a:endParaRPr lang="en-US" sz="1400" kern="1200" dirty="0"/>
        </a:p>
      </dsp:txBody>
      <dsp:txXfrm>
        <a:off x="0" y="938710"/>
        <a:ext cx="2222152" cy="4040640"/>
      </dsp:txXfrm>
    </dsp:sp>
    <dsp:sp modelId="{F7CE4351-9921-4CF6-B495-C35A9A3C5EF2}">
      <dsp:nvSpPr>
        <dsp:cNvPr id="0" name=""/>
        <dsp:cNvSpPr/>
      </dsp:nvSpPr>
      <dsp:spPr>
        <a:xfrm>
          <a:off x="2388153" y="49849"/>
          <a:ext cx="2222152" cy="888861"/>
        </a:xfrm>
        <a:prstGeom prst="rect">
          <a:avLst/>
        </a:prstGeom>
        <a:solidFill>
          <a:srgbClr val="990099"/>
        </a:solidFill>
        <a:ln w="25400" cap="flat" cmpd="sng" algn="ctr">
          <a:solidFill>
            <a:srgbClr val="C800C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t>PSAK </a:t>
          </a:r>
          <a:r>
            <a:rPr lang="en-US" sz="1600" b="1" kern="1200" dirty="0" err="1"/>
            <a:t>terkait</a:t>
          </a:r>
          <a:r>
            <a:rPr lang="en-US" sz="1600" b="1" kern="1200" dirty="0"/>
            <a:t> </a:t>
          </a:r>
          <a:r>
            <a:rPr lang="en-US" sz="1600" b="1" kern="1200" dirty="0" err="1"/>
            <a:t>Pengaturan</a:t>
          </a:r>
          <a:r>
            <a:rPr lang="en-US" sz="1600" b="1" kern="1200" dirty="0"/>
            <a:t> </a:t>
          </a:r>
          <a:r>
            <a:rPr lang="en-US" sz="1600" b="1" kern="1200" dirty="0" err="1"/>
            <a:t>Transaksi</a:t>
          </a:r>
          <a:r>
            <a:rPr lang="en-US" sz="1600" b="1" kern="1200" dirty="0"/>
            <a:t> dan </a:t>
          </a:r>
          <a:r>
            <a:rPr lang="en-US" sz="1600" b="1" kern="1200" dirty="0" err="1"/>
            <a:t>Konsep</a:t>
          </a:r>
          <a:endParaRPr lang="en-US" sz="1600" b="1" kern="1200" dirty="0"/>
        </a:p>
      </dsp:txBody>
      <dsp:txXfrm>
        <a:off x="2388153" y="49849"/>
        <a:ext cx="2222152" cy="888861"/>
      </dsp:txXfrm>
    </dsp:sp>
    <dsp:sp modelId="{C44E0C3E-C999-4362-9E20-0D639D703DB3}">
      <dsp:nvSpPr>
        <dsp:cNvPr id="0" name=""/>
        <dsp:cNvSpPr/>
      </dsp:nvSpPr>
      <dsp:spPr>
        <a:xfrm>
          <a:off x="2370687" y="938710"/>
          <a:ext cx="2222152" cy="4040640"/>
        </a:xfrm>
        <a:prstGeom prst="rect">
          <a:avLst/>
        </a:prstGeom>
        <a:solidFill>
          <a:srgbClr val="E9D7FD">
            <a:alpha val="90000"/>
          </a:srgbClr>
        </a:solidFill>
        <a:ln w="25400" cap="flat" cmpd="sng" algn="ctr">
          <a:solidFill>
            <a:srgbClr val="C800C8">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PSAK 22 </a:t>
          </a:r>
          <a:r>
            <a:rPr lang="en-US" sz="1400" kern="1200" dirty="0" err="1"/>
            <a:t>Penggabungan</a:t>
          </a:r>
          <a:r>
            <a:rPr lang="en-US" sz="1400" kern="1200" dirty="0"/>
            <a:t> Usaha</a:t>
          </a:r>
        </a:p>
        <a:p>
          <a:pPr marL="114300" lvl="1" indent="-114300" algn="l" defTabSz="622300">
            <a:lnSpc>
              <a:spcPct val="90000"/>
            </a:lnSpc>
            <a:spcBef>
              <a:spcPct val="0"/>
            </a:spcBef>
            <a:spcAft>
              <a:spcPct val="15000"/>
            </a:spcAft>
            <a:buChar char="•"/>
          </a:pPr>
          <a:r>
            <a:rPr lang="en-US" sz="1400" kern="1200" dirty="0"/>
            <a:t>PSAK 8 </a:t>
          </a:r>
          <a:r>
            <a:rPr lang="en-US" sz="1400" kern="1200" dirty="0" err="1"/>
            <a:t>Peristiwa</a:t>
          </a:r>
          <a:r>
            <a:rPr lang="en-US" sz="1400" kern="1200" dirty="0"/>
            <a:t> </a:t>
          </a:r>
          <a:r>
            <a:rPr lang="en-US" sz="1400" kern="1200" dirty="0" err="1"/>
            <a:t>setelah</a:t>
          </a:r>
          <a:r>
            <a:rPr lang="en-US" sz="1400" kern="1200" dirty="0"/>
            <a:t> </a:t>
          </a:r>
          <a:r>
            <a:rPr lang="en-US" sz="1400" kern="1200" dirty="0" err="1"/>
            <a:t>Tanggal</a:t>
          </a:r>
          <a:r>
            <a:rPr lang="en-US" sz="1400" kern="1200" dirty="0"/>
            <a:t> </a:t>
          </a:r>
          <a:r>
            <a:rPr lang="en-US" sz="1400" kern="1200" dirty="0" err="1"/>
            <a:t>Neraca</a:t>
          </a:r>
          <a:endParaRPr lang="en-US" sz="1400" kern="1200" dirty="0"/>
        </a:p>
        <a:p>
          <a:pPr marL="114300" lvl="1" indent="-114300" algn="l" defTabSz="622300">
            <a:lnSpc>
              <a:spcPct val="90000"/>
            </a:lnSpc>
            <a:spcBef>
              <a:spcPct val="0"/>
            </a:spcBef>
            <a:spcAft>
              <a:spcPct val="15000"/>
            </a:spcAft>
            <a:buChar char="•"/>
          </a:pPr>
          <a:r>
            <a:rPr lang="en-US" sz="1400" kern="1200" dirty="0"/>
            <a:t>PSAK 68 Nilai </a:t>
          </a:r>
          <a:r>
            <a:rPr lang="en-US" sz="1400" kern="1200" dirty="0" err="1"/>
            <a:t>Wajar</a:t>
          </a:r>
          <a:endParaRPr lang="en-US" sz="1400" kern="1200" dirty="0"/>
        </a:p>
        <a:p>
          <a:pPr marL="114300" lvl="1" indent="-114300" algn="l" defTabSz="622300">
            <a:lnSpc>
              <a:spcPct val="90000"/>
            </a:lnSpc>
            <a:spcBef>
              <a:spcPct val="0"/>
            </a:spcBef>
            <a:spcAft>
              <a:spcPct val="15000"/>
            </a:spcAft>
            <a:buChar char="•"/>
          </a:pPr>
          <a:r>
            <a:rPr lang="en-US" sz="1400" kern="1200" dirty="0"/>
            <a:t>PSAK 66 </a:t>
          </a:r>
          <a:r>
            <a:rPr lang="en-US" sz="1400" kern="1200" dirty="0" err="1"/>
            <a:t>Pengaturan</a:t>
          </a:r>
          <a:r>
            <a:rPr lang="en-US" sz="1400" kern="1200" dirty="0"/>
            <a:t> Bersama</a:t>
          </a:r>
        </a:p>
        <a:p>
          <a:pPr marL="114300" lvl="1" indent="-114300" algn="l" defTabSz="622300">
            <a:lnSpc>
              <a:spcPct val="90000"/>
            </a:lnSpc>
            <a:spcBef>
              <a:spcPct val="0"/>
            </a:spcBef>
            <a:spcAft>
              <a:spcPct val="15000"/>
            </a:spcAft>
            <a:buChar char="•"/>
          </a:pPr>
          <a:r>
            <a:rPr lang="en-US" sz="1400" kern="1200" dirty="0"/>
            <a:t>PSAK 73 </a:t>
          </a:r>
          <a:r>
            <a:rPr lang="en-US" sz="1400" kern="1200" dirty="0" err="1"/>
            <a:t>Sewa</a:t>
          </a:r>
          <a:endParaRPr lang="en-US" sz="1400" kern="1200" dirty="0"/>
        </a:p>
      </dsp:txBody>
      <dsp:txXfrm>
        <a:off x="2370687" y="938710"/>
        <a:ext cx="2222152" cy="4040640"/>
      </dsp:txXfrm>
    </dsp:sp>
    <dsp:sp modelId="{F87B40F5-4F5D-4E18-ADDC-DB100E21CC0D}">
      <dsp:nvSpPr>
        <dsp:cNvPr id="0" name=""/>
        <dsp:cNvSpPr/>
      </dsp:nvSpPr>
      <dsp:spPr>
        <a:xfrm>
          <a:off x="4725103" y="49849"/>
          <a:ext cx="3162989" cy="888861"/>
        </a:xfrm>
        <a:prstGeom prst="rect">
          <a:avLst/>
        </a:prstGeom>
        <a:solidFill>
          <a:srgbClr val="990099"/>
        </a:solidFill>
        <a:ln w="25400" cap="flat" cmpd="sng" algn="ctr">
          <a:solidFill>
            <a:srgbClr val="C800C8"/>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err="1"/>
            <a:t>Pengaturan</a:t>
          </a:r>
          <a:r>
            <a:rPr lang="en-US" sz="1600" b="1" kern="1200" dirty="0"/>
            <a:t> </a:t>
          </a:r>
          <a:r>
            <a:rPr lang="en-US" sz="1600" b="1" kern="1200" dirty="0" err="1"/>
            <a:t>komponen</a:t>
          </a:r>
          <a:r>
            <a:rPr lang="en-US" sz="1600" b="1" kern="1200" dirty="0"/>
            <a:t> LK</a:t>
          </a:r>
        </a:p>
      </dsp:txBody>
      <dsp:txXfrm>
        <a:off x="4725103" y="49849"/>
        <a:ext cx="3162989" cy="888861"/>
      </dsp:txXfrm>
    </dsp:sp>
    <dsp:sp modelId="{9E2A3FC1-54DE-4546-8575-14F503E69B6A}">
      <dsp:nvSpPr>
        <dsp:cNvPr id="0" name=""/>
        <dsp:cNvSpPr/>
      </dsp:nvSpPr>
      <dsp:spPr>
        <a:xfrm>
          <a:off x="4725169" y="938710"/>
          <a:ext cx="3162989" cy="4040640"/>
        </a:xfrm>
        <a:prstGeom prst="rect">
          <a:avLst/>
        </a:prstGeom>
        <a:solidFill>
          <a:srgbClr val="E9D7FD">
            <a:alpha val="90000"/>
          </a:srgbClr>
        </a:solidFill>
        <a:ln w="25400" cap="flat" cmpd="sng" algn="ctr">
          <a:solidFill>
            <a:srgbClr val="C800C8">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PSAK 13 </a:t>
          </a:r>
          <a:r>
            <a:rPr lang="en-US" sz="1400" kern="1200" dirty="0" err="1"/>
            <a:t>Properti</a:t>
          </a:r>
          <a:r>
            <a:rPr lang="en-US" sz="1400" kern="1200" dirty="0"/>
            <a:t> </a:t>
          </a:r>
          <a:r>
            <a:rPr lang="en-US" sz="1400" kern="1200" dirty="0" err="1"/>
            <a:t>Investasi</a:t>
          </a:r>
          <a:endParaRPr lang="en-US" sz="1400" kern="1200" dirty="0"/>
        </a:p>
        <a:p>
          <a:pPr marL="114300" lvl="1" indent="-114300" algn="l" defTabSz="622300">
            <a:lnSpc>
              <a:spcPct val="90000"/>
            </a:lnSpc>
            <a:spcBef>
              <a:spcPct val="0"/>
            </a:spcBef>
            <a:spcAft>
              <a:spcPct val="15000"/>
            </a:spcAft>
            <a:buChar char="•"/>
          </a:pPr>
          <a:r>
            <a:rPr lang="en-US" sz="1400" kern="1200" dirty="0"/>
            <a:t>PSAK 14 </a:t>
          </a:r>
          <a:r>
            <a:rPr lang="en-US" sz="1400" kern="1200" dirty="0" err="1"/>
            <a:t>Persediaan</a:t>
          </a:r>
          <a:endParaRPr lang="en-US" sz="1400" kern="1200" dirty="0"/>
        </a:p>
        <a:p>
          <a:pPr marL="114300" lvl="1" indent="-114300" algn="l" defTabSz="622300">
            <a:lnSpc>
              <a:spcPct val="90000"/>
            </a:lnSpc>
            <a:spcBef>
              <a:spcPct val="0"/>
            </a:spcBef>
            <a:spcAft>
              <a:spcPct val="15000"/>
            </a:spcAft>
            <a:buChar char="•"/>
          </a:pPr>
          <a:r>
            <a:rPr lang="en-US" sz="1400" kern="1200" dirty="0"/>
            <a:t>PSAK 16 </a:t>
          </a:r>
          <a:r>
            <a:rPr lang="en-US" sz="1400" kern="1200" dirty="0" err="1"/>
            <a:t>Aset</a:t>
          </a:r>
          <a:r>
            <a:rPr lang="en-US" sz="1400" kern="1200" dirty="0"/>
            <a:t> </a:t>
          </a:r>
          <a:r>
            <a:rPr lang="en-US" sz="1400" kern="1200" dirty="0" err="1"/>
            <a:t>Tetap</a:t>
          </a:r>
          <a:endParaRPr lang="en-US" sz="1400" kern="1200" dirty="0"/>
        </a:p>
        <a:p>
          <a:pPr marL="114300" lvl="1" indent="-114300" algn="l" defTabSz="622300">
            <a:lnSpc>
              <a:spcPct val="90000"/>
            </a:lnSpc>
            <a:spcBef>
              <a:spcPct val="0"/>
            </a:spcBef>
            <a:spcAft>
              <a:spcPct val="15000"/>
            </a:spcAft>
            <a:buChar char="•"/>
          </a:pPr>
          <a:r>
            <a:rPr lang="en-US" sz="1400" kern="1200" dirty="0"/>
            <a:t>PSAK 19 </a:t>
          </a:r>
          <a:r>
            <a:rPr lang="en-US" sz="1400" kern="1200" dirty="0" err="1"/>
            <a:t>Aset</a:t>
          </a:r>
          <a:r>
            <a:rPr lang="en-US" sz="1400" kern="1200" dirty="0"/>
            <a:t> </a:t>
          </a:r>
          <a:r>
            <a:rPr lang="en-US" sz="1400" kern="1200" dirty="0" err="1"/>
            <a:t>Tak</a:t>
          </a:r>
          <a:r>
            <a:rPr lang="en-US" sz="1400" kern="1200" dirty="0"/>
            <a:t> </a:t>
          </a:r>
          <a:r>
            <a:rPr lang="en-US" sz="1400" kern="1200" dirty="0" err="1"/>
            <a:t>Berwujus</a:t>
          </a:r>
          <a:endParaRPr lang="en-US" sz="1400" kern="1200" dirty="0"/>
        </a:p>
        <a:p>
          <a:pPr marL="114300" lvl="1" indent="-114300" algn="l" defTabSz="622300">
            <a:lnSpc>
              <a:spcPct val="90000"/>
            </a:lnSpc>
            <a:spcBef>
              <a:spcPct val="0"/>
            </a:spcBef>
            <a:spcAft>
              <a:spcPct val="15000"/>
            </a:spcAft>
            <a:buChar char="•"/>
          </a:pPr>
          <a:r>
            <a:rPr lang="en-US" sz="1400" kern="1200" dirty="0"/>
            <a:t>PSAK 24 </a:t>
          </a:r>
          <a:r>
            <a:rPr lang="en-US" sz="1400" kern="1200" dirty="0" err="1"/>
            <a:t>Imbalan</a:t>
          </a:r>
          <a:r>
            <a:rPr lang="en-US" sz="1400" kern="1200" dirty="0"/>
            <a:t> </a:t>
          </a:r>
          <a:r>
            <a:rPr lang="en-US" sz="1400" kern="1200" dirty="0" err="1"/>
            <a:t>Kerja</a:t>
          </a:r>
          <a:endParaRPr lang="en-US" sz="1400" kern="1200" dirty="0"/>
        </a:p>
        <a:p>
          <a:pPr marL="114300" lvl="1" indent="-114300" algn="l" defTabSz="622300">
            <a:lnSpc>
              <a:spcPct val="90000"/>
            </a:lnSpc>
            <a:spcBef>
              <a:spcPct val="0"/>
            </a:spcBef>
            <a:spcAft>
              <a:spcPct val="15000"/>
            </a:spcAft>
            <a:buChar char="•"/>
          </a:pPr>
          <a:r>
            <a:rPr lang="en-US" sz="1400" kern="1200" dirty="0"/>
            <a:t>PSAK 57 </a:t>
          </a:r>
          <a:r>
            <a:rPr lang="en-US" sz="1400" kern="1200" dirty="0" err="1"/>
            <a:t>Kontijensi</a:t>
          </a:r>
          <a:endParaRPr lang="en-US" sz="1400" kern="1200" dirty="0"/>
        </a:p>
        <a:p>
          <a:pPr marL="114300" lvl="1" indent="-114300" algn="l" defTabSz="622300">
            <a:lnSpc>
              <a:spcPct val="90000"/>
            </a:lnSpc>
            <a:spcBef>
              <a:spcPct val="0"/>
            </a:spcBef>
            <a:spcAft>
              <a:spcPct val="15000"/>
            </a:spcAft>
            <a:buChar char="•"/>
          </a:pPr>
          <a:r>
            <a:rPr lang="en-US" sz="1400" kern="1200" dirty="0"/>
            <a:t>PSAK 55, 60, 71 </a:t>
          </a:r>
          <a:r>
            <a:rPr lang="en-US" sz="1400" kern="1200" dirty="0" err="1"/>
            <a:t>Instrumen</a:t>
          </a:r>
          <a:r>
            <a:rPr lang="en-US" sz="1400" kern="1200" dirty="0"/>
            <a:t> </a:t>
          </a:r>
          <a:r>
            <a:rPr lang="en-US" sz="1400" kern="1200" dirty="0" err="1"/>
            <a:t>Keuangan</a:t>
          </a:r>
          <a:endParaRPr lang="en-US" sz="1400" kern="1200" dirty="0"/>
        </a:p>
        <a:p>
          <a:pPr marL="114300" lvl="1" indent="-114300" algn="l" defTabSz="622300">
            <a:lnSpc>
              <a:spcPct val="90000"/>
            </a:lnSpc>
            <a:spcBef>
              <a:spcPct val="0"/>
            </a:spcBef>
            <a:spcAft>
              <a:spcPct val="15000"/>
            </a:spcAft>
            <a:buChar char="•"/>
          </a:pPr>
          <a:r>
            <a:rPr lang="en-US" sz="1400" kern="1200" dirty="0"/>
            <a:t>PSAK 69 </a:t>
          </a:r>
          <a:r>
            <a:rPr lang="en-US" sz="1400" kern="1200" dirty="0" err="1"/>
            <a:t>Agrikultur</a:t>
          </a:r>
          <a:endParaRPr lang="en-US" sz="1400" kern="1200" dirty="0"/>
        </a:p>
        <a:p>
          <a:pPr marL="114300" lvl="1" indent="-114300" algn="l" defTabSz="622300">
            <a:lnSpc>
              <a:spcPct val="90000"/>
            </a:lnSpc>
            <a:spcBef>
              <a:spcPct val="0"/>
            </a:spcBef>
            <a:spcAft>
              <a:spcPct val="15000"/>
            </a:spcAft>
            <a:buChar char="•"/>
          </a:pPr>
          <a:r>
            <a:rPr lang="en-US" sz="1400" kern="1200" dirty="0"/>
            <a:t>PSAK 15 </a:t>
          </a:r>
          <a:r>
            <a:rPr lang="en-US" sz="1400" kern="1200" dirty="0" err="1"/>
            <a:t>Investasi</a:t>
          </a:r>
          <a:r>
            <a:rPr lang="en-US" sz="1400" kern="1200" dirty="0"/>
            <a:t> </a:t>
          </a:r>
          <a:r>
            <a:rPr lang="en-US" sz="1400" kern="1200" dirty="0" err="1"/>
            <a:t>Asosiasi</a:t>
          </a:r>
          <a:r>
            <a:rPr lang="en-US" sz="1400" kern="1200" dirty="0"/>
            <a:t> dan Ventura Bersama</a:t>
          </a:r>
        </a:p>
        <a:p>
          <a:pPr marL="114300" lvl="1" indent="-114300" algn="l" defTabSz="622300">
            <a:lnSpc>
              <a:spcPct val="90000"/>
            </a:lnSpc>
            <a:spcBef>
              <a:spcPct val="0"/>
            </a:spcBef>
            <a:spcAft>
              <a:spcPct val="15000"/>
            </a:spcAft>
            <a:buChar char="•"/>
          </a:pPr>
          <a:r>
            <a:rPr lang="en-US" sz="1400" kern="1200" dirty="0"/>
            <a:t>PSAK 72 </a:t>
          </a:r>
          <a:r>
            <a:rPr lang="en-US" sz="1400" kern="1200" dirty="0" err="1"/>
            <a:t>Pendapatan</a:t>
          </a:r>
          <a:r>
            <a:rPr lang="en-US" sz="1400" kern="1200" dirty="0"/>
            <a:t> </a:t>
          </a:r>
          <a:r>
            <a:rPr lang="en-US" sz="1400" kern="1200" dirty="0" err="1"/>
            <a:t>dari</a:t>
          </a:r>
          <a:r>
            <a:rPr lang="en-US" sz="1400" kern="1200" dirty="0"/>
            <a:t> </a:t>
          </a:r>
          <a:r>
            <a:rPr lang="en-US" sz="1400" kern="1200" dirty="0" err="1"/>
            <a:t>Kontrak</a:t>
          </a:r>
          <a:r>
            <a:rPr lang="en-US" sz="1400" kern="1200" dirty="0"/>
            <a:t> </a:t>
          </a:r>
          <a:r>
            <a:rPr lang="en-US" sz="1400" kern="1200" dirty="0" err="1"/>
            <a:t>Pelanggan</a:t>
          </a:r>
          <a:endParaRPr lang="en-US" sz="1400" kern="1200" dirty="0"/>
        </a:p>
        <a:p>
          <a:pPr marL="114300" lvl="1" indent="-114300" algn="l" defTabSz="622300">
            <a:lnSpc>
              <a:spcPct val="90000"/>
            </a:lnSpc>
            <a:spcBef>
              <a:spcPct val="0"/>
            </a:spcBef>
            <a:spcAft>
              <a:spcPct val="15000"/>
            </a:spcAft>
            <a:buChar char="•"/>
          </a:pPr>
          <a:r>
            <a:rPr lang="en-US" sz="1400" kern="1200" dirty="0"/>
            <a:t>PSAK 53 </a:t>
          </a:r>
          <a:r>
            <a:rPr lang="en-US" sz="1400" kern="1200" dirty="0" err="1"/>
            <a:t>Imbalan</a:t>
          </a:r>
          <a:r>
            <a:rPr lang="en-US" sz="1400" kern="1200" dirty="0"/>
            <a:t> </a:t>
          </a:r>
          <a:r>
            <a:rPr lang="en-US" sz="1400" kern="1200" dirty="0" err="1"/>
            <a:t>Berbasis</a:t>
          </a:r>
          <a:r>
            <a:rPr lang="en-US" sz="1400" kern="1200" dirty="0"/>
            <a:t> </a:t>
          </a:r>
          <a:r>
            <a:rPr lang="en-US" sz="1400" kern="1200" dirty="0" err="1"/>
            <a:t>Saham</a:t>
          </a:r>
          <a:endParaRPr lang="en-US" sz="1400" kern="1200" dirty="0"/>
        </a:p>
        <a:p>
          <a:pPr marL="114300" lvl="1" indent="-114300" algn="l" defTabSz="622300">
            <a:lnSpc>
              <a:spcPct val="90000"/>
            </a:lnSpc>
            <a:spcBef>
              <a:spcPct val="0"/>
            </a:spcBef>
            <a:spcAft>
              <a:spcPct val="15000"/>
            </a:spcAft>
            <a:buChar char="•"/>
          </a:pPr>
          <a:r>
            <a:rPr lang="en-US" sz="1400" kern="1200" dirty="0" err="1"/>
            <a:t>dll</a:t>
          </a:r>
          <a:endParaRPr lang="en-US" sz="1400" kern="1200" dirty="0"/>
        </a:p>
      </dsp:txBody>
      <dsp:txXfrm>
        <a:off x="4725169" y="938710"/>
        <a:ext cx="3162989" cy="40406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B655E6-A22A-48E8-AEFD-C025E0DE8F2A}">
      <dsp:nvSpPr>
        <dsp:cNvPr id="0" name=""/>
        <dsp:cNvSpPr/>
      </dsp:nvSpPr>
      <dsp:spPr>
        <a:xfrm>
          <a:off x="0" y="217705"/>
          <a:ext cx="8114607" cy="1228500"/>
        </a:xfrm>
        <a:prstGeom prst="rect">
          <a:avLst/>
        </a:prstGeom>
        <a:solidFill>
          <a:sysClr val="window" lastClr="FFFFFF">
            <a:alpha val="90000"/>
            <a:hueOff val="0"/>
            <a:satOff val="0"/>
            <a:lumOff val="0"/>
            <a:alphaOff val="0"/>
          </a:sysClr>
        </a:solidFill>
        <a:ln w="25400" cap="flat" cmpd="sng" algn="ctr">
          <a:solidFill>
            <a:srgbClr val="C0504D">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9784" tIns="208280" rIns="629784" bIns="113792" numCol="1" spcCol="1270" anchor="t" anchorCtr="0">
          <a:noAutofit/>
        </a:bodyPr>
        <a:lstStyle/>
        <a:p>
          <a:pPr marL="171450" lvl="1" indent="-171450" algn="l" defTabSz="711200">
            <a:lnSpc>
              <a:spcPct val="90000"/>
            </a:lnSpc>
            <a:spcBef>
              <a:spcPct val="0"/>
            </a:spcBef>
            <a:spcAft>
              <a:spcPts val="0"/>
            </a:spcAft>
            <a:buChar char="•"/>
          </a:pPr>
          <a:r>
            <a:rPr lang="sv-SE" sz="1600" kern="1200" dirty="0">
              <a:solidFill>
                <a:sysClr val="windowText" lastClr="000000">
                  <a:hueOff val="0"/>
                  <a:satOff val="0"/>
                  <a:lumOff val="0"/>
                  <a:alphaOff val="0"/>
                </a:sysClr>
              </a:solidFill>
              <a:latin typeface="Calibri"/>
              <a:ea typeface="+mn-ea"/>
              <a:cs typeface="+mn-cs"/>
            </a:rPr>
            <a:t>PSAK yang terkait dengan pengaturan baru misal PSAK 69, PSAK 70</a:t>
          </a:r>
          <a:endParaRPr lang="id-ID" sz="1600" kern="1200" dirty="0">
            <a:solidFill>
              <a:sysClr val="windowText" lastClr="000000">
                <a:hueOff val="0"/>
                <a:satOff val="0"/>
                <a:lumOff val="0"/>
                <a:alphaOff val="0"/>
              </a:sysClr>
            </a:solidFill>
            <a:latin typeface="Calibri"/>
            <a:ea typeface="+mn-ea"/>
            <a:cs typeface="+mn-cs"/>
          </a:endParaRPr>
        </a:p>
        <a:p>
          <a:pPr marL="171450" lvl="1" indent="-171450" algn="l" defTabSz="711200">
            <a:lnSpc>
              <a:spcPct val="90000"/>
            </a:lnSpc>
            <a:spcBef>
              <a:spcPct val="0"/>
            </a:spcBef>
            <a:spcAft>
              <a:spcPts val="0"/>
            </a:spcAft>
            <a:buChar char="•"/>
          </a:pPr>
          <a:r>
            <a:rPr lang="en-US" sz="1600" kern="1200" dirty="0">
              <a:solidFill>
                <a:sysClr val="windowText" lastClr="000000">
                  <a:hueOff val="0"/>
                  <a:satOff val="0"/>
                  <a:lumOff val="0"/>
                  <a:alphaOff val="0"/>
                </a:sysClr>
              </a:solidFill>
              <a:latin typeface="Calibri"/>
              <a:ea typeface="+mn-ea"/>
              <a:cs typeface="+mn-cs"/>
            </a:rPr>
            <a:t>PSAK yang </a:t>
          </a:r>
          <a:r>
            <a:rPr lang="en-US" sz="1600" kern="1200" dirty="0" err="1">
              <a:solidFill>
                <a:sysClr val="windowText" lastClr="000000">
                  <a:hueOff val="0"/>
                  <a:satOff val="0"/>
                  <a:lumOff val="0"/>
                  <a:alphaOff val="0"/>
                </a:sysClr>
              </a:solidFill>
              <a:latin typeface="Calibri"/>
              <a:ea typeface="+mn-ea"/>
              <a:cs typeface="+mn-cs"/>
            </a:rPr>
            <a:t>merubah</a:t>
          </a:r>
          <a:r>
            <a:rPr lang="en-US" sz="1600" kern="1200" dirty="0">
              <a:solidFill>
                <a:sysClr val="windowText" lastClr="000000">
                  <a:hueOff val="0"/>
                  <a:satOff val="0"/>
                  <a:lumOff val="0"/>
                  <a:alphaOff val="0"/>
                </a:sysClr>
              </a:solidFill>
              <a:latin typeface="Calibri"/>
              <a:ea typeface="+mn-ea"/>
              <a:cs typeface="+mn-cs"/>
            </a:rPr>
            <a:t> pengaturan lama </a:t>
          </a:r>
          <a:r>
            <a:rPr lang="en-US" sz="1600" kern="1200" dirty="0" err="1">
              <a:solidFill>
                <a:sysClr val="windowText" lastClr="000000">
                  <a:hueOff val="0"/>
                  <a:satOff val="0"/>
                  <a:lumOff val="0"/>
                  <a:alphaOff val="0"/>
                </a:sysClr>
              </a:solidFill>
              <a:latin typeface="Calibri"/>
              <a:ea typeface="+mn-ea"/>
              <a:cs typeface="+mn-cs"/>
            </a:rPr>
            <a:t>namun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berbeda</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sangat</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substansial</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misal</a:t>
          </a:r>
          <a:r>
            <a:rPr lang="en-US" sz="1600" kern="1200" dirty="0">
              <a:solidFill>
                <a:sysClr val="windowText" lastClr="000000">
                  <a:hueOff val="0"/>
                  <a:satOff val="0"/>
                  <a:lumOff val="0"/>
                  <a:alphaOff val="0"/>
                </a:sysClr>
              </a:solidFill>
              <a:latin typeface="Calibri"/>
              <a:ea typeface="+mn-ea"/>
              <a:cs typeface="+mn-cs"/>
            </a:rPr>
            <a:t> PSAK 72 </a:t>
          </a:r>
          <a:r>
            <a:rPr lang="en-US" sz="1600" kern="1200" dirty="0" err="1">
              <a:solidFill>
                <a:sysClr val="windowText" lastClr="000000">
                  <a:hueOff val="0"/>
                  <a:satOff val="0"/>
                  <a:lumOff val="0"/>
                  <a:alphaOff val="0"/>
                </a:sysClr>
              </a:solidFill>
              <a:latin typeface="Calibri"/>
              <a:ea typeface="+mn-ea"/>
              <a:cs typeface="+mn-cs"/>
            </a:rPr>
            <a:t>Pendapatan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dari</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Kontrak</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Pelanggan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menggantikan</a:t>
          </a:r>
          <a:r>
            <a:rPr lang="en-US" sz="1600" kern="1200" dirty="0">
              <a:solidFill>
                <a:sysClr val="windowText" lastClr="000000">
                  <a:hueOff val="0"/>
                  <a:satOff val="0"/>
                  <a:lumOff val="0"/>
                  <a:alphaOff val="0"/>
                </a:sysClr>
              </a:solidFill>
              <a:latin typeface="Calibri"/>
              <a:ea typeface="+mn-ea"/>
              <a:cs typeface="+mn-cs"/>
            </a:rPr>
            <a:t> PSAK 23 </a:t>
          </a:r>
          <a:r>
            <a:rPr lang="en-US" sz="1600" kern="1200" dirty="0" err="1">
              <a:solidFill>
                <a:sysClr val="windowText" lastClr="000000">
                  <a:hueOff val="0"/>
                  <a:satOff val="0"/>
                  <a:lumOff val="0"/>
                  <a:alphaOff val="0"/>
                </a:sysClr>
              </a:solidFill>
              <a:latin typeface="Calibri"/>
              <a:ea typeface="+mn-ea"/>
              <a:cs typeface="+mn-cs"/>
            </a:rPr>
            <a:t>Pendapatan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Sewa</a:t>
          </a:r>
          <a:r>
            <a:rPr lang="en-US" sz="1600" kern="1200" dirty="0">
              <a:solidFill>
                <a:sysClr val="windowText" lastClr="000000">
                  <a:hueOff val="0"/>
                  <a:satOff val="0"/>
                  <a:lumOff val="0"/>
                  <a:alphaOff val="0"/>
                </a:sysClr>
              </a:solidFill>
              <a:latin typeface="Calibri"/>
              <a:ea typeface="+mn-ea"/>
              <a:cs typeface="+mn-cs"/>
            </a:rPr>
            <a:t> dan PSAK 73 </a:t>
          </a:r>
          <a:r>
            <a:rPr lang="en-US" sz="1600" kern="1200" dirty="0" err="1">
              <a:solidFill>
                <a:sysClr val="windowText" lastClr="000000">
                  <a:hueOff val="0"/>
                  <a:satOff val="0"/>
                  <a:lumOff val="0"/>
                  <a:alphaOff val="0"/>
                </a:sysClr>
              </a:solidFill>
              <a:latin typeface="Calibri"/>
              <a:ea typeface="+mn-ea"/>
              <a:cs typeface="+mn-cs"/>
            </a:rPr>
            <a:t>Sewa</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menggantikan</a:t>
          </a:r>
          <a:r>
            <a:rPr lang="en-US" sz="1600" kern="1200" dirty="0">
              <a:solidFill>
                <a:sysClr val="windowText" lastClr="000000">
                  <a:hueOff val="0"/>
                  <a:satOff val="0"/>
                  <a:lumOff val="0"/>
                  <a:alphaOff val="0"/>
                </a:sysClr>
              </a:solidFill>
              <a:latin typeface="Calibri"/>
              <a:ea typeface="+mn-ea"/>
              <a:cs typeface="+mn-cs"/>
            </a:rPr>
            <a:t> PSAK 30 </a:t>
          </a:r>
          <a:r>
            <a:rPr lang="en-US" sz="1600" kern="1200" dirty="0" err="1">
              <a:solidFill>
                <a:sysClr val="windowText" lastClr="000000">
                  <a:hueOff val="0"/>
                  <a:satOff val="0"/>
                  <a:lumOff val="0"/>
                  <a:alphaOff val="0"/>
                </a:sysClr>
              </a:solidFill>
              <a:latin typeface="Calibri"/>
              <a:ea typeface="+mn-ea"/>
              <a:cs typeface="+mn-cs"/>
            </a:rPr>
            <a:t>Sewa</a:t>
          </a:r>
          <a:endParaRPr lang="id-ID" sz="1600" kern="1200" dirty="0">
            <a:solidFill>
              <a:sysClr val="windowText" lastClr="000000">
                <a:hueOff val="0"/>
                <a:satOff val="0"/>
                <a:lumOff val="0"/>
                <a:alphaOff val="0"/>
              </a:sysClr>
            </a:solidFill>
            <a:latin typeface="Calibri"/>
            <a:ea typeface="+mn-ea"/>
            <a:cs typeface="+mn-cs"/>
          </a:endParaRPr>
        </a:p>
      </dsp:txBody>
      <dsp:txXfrm>
        <a:off x="0" y="217705"/>
        <a:ext cx="8114607" cy="1228500"/>
      </dsp:txXfrm>
    </dsp:sp>
    <dsp:sp modelId="{B9DCB8F9-6F6B-4BC0-89B3-D99FACDF16CE}">
      <dsp:nvSpPr>
        <dsp:cNvPr id="0" name=""/>
        <dsp:cNvSpPr/>
      </dsp:nvSpPr>
      <dsp:spPr>
        <a:xfrm>
          <a:off x="405730" y="70105"/>
          <a:ext cx="5680224" cy="295200"/>
        </a:xfrm>
        <a:prstGeom prst="roundRect">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699" tIns="0" rIns="214699" bIns="0" numCol="1" spcCol="1270" anchor="ctr" anchorCtr="0">
          <a:noAutofit/>
        </a:bodyPr>
        <a:lstStyle/>
        <a:p>
          <a:pPr marL="0" lvl="0" indent="0" algn="l" defTabSz="800100">
            <a:lnSpc>
              <a:spcPct val="90000"/>
            </a:lnSpc>
            <a:spcBef>
              <a:spcPct val="0"/>
            </a:spcBef>
            <a:spcAft>
              <a:spcPts val="0"/>
            </a:spcAft>
            <a:buNone/>
          </a:pPr>
          <a:r>
            <a:rPr lang="en-US" sz="1800" b="1" kern="1200" dirty="0">
              <a:solidFill>
                <a:sysClr val="window" lastClr="FFFFFF"/>
              </a:solidFill>
              <a:latin typeface="Calibri"/>
              <a:ea typeface="+mn-ea"/>
              <a:cs typeface="+mn-cs"/>
            </a:rPr>
            <a:t>PSAK </a:t>
          </a:r>
          <a:r>
            <a:rPr lang="en-US" sz="1800" b="1" kern="1200" dirty="0" err="1">
              <a:solidFill>
                <a:sysClr val="window" lastClr="FFFFFF"/>
              </a:solidFill>
              <a:latin typeface="Calibri"/>
              <a:ea typeface="+mn-ea"/>
              <a:cs typeface="+mn-cs"/>
            </a:rPr>
            <a:t>Baru</a:t>
          </a:r>
          <a:endParaRPr lang="id-ID" sz="1800" b="1" kern="1200" dirty="0">
            <a:solidFill>
              <a:sysClr val="window" lastClr="FFFFFF"/>
            </a:solidFill>
            <a:latin typeface="Calibri"/>
            <a:ea typeface="+mn-ea"/>
            <a:cs typeface="+mn-cs"/>
          </a:endParaRPr>
        </a:p>
      </dsp:txBody>
      <dsp:txXfrm>
        <a:off x="420140" y="84515"/>
        <a:ext cx="5651404" cy="266380"/>
      </dsp:txXfrm>
    </dsp:sp>
    <dsp:sp modelId="{33CA56C5-9324-45D4-9EED-C7BECF51AC6F}">
      <dsp:nvSpPr>
        <dsp:cNvPr id="0" name=""/>
        <dsp:cNvSpPr/>
      </dsp:nvSpPr>
      <dsp:spPr>
        <a:xfrm>
          <a:off x="0" y="1572609"/>
          <a:ext cx="8114607" cy="897750"/>
        </a:xfrm>
        <a:prstGeom prst="roundRect">
          <a:avLst/>
        </a:prstGeom>
        <a:noFill/>
        <a:ln w="2540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629784" tIns="208280" rIns="629784"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solidFill>
                <a:sysClr val="windowText" lastClr="000000">
                  <a:hueOff val="0"/>
                  <a:satOff val="0"/>
                  <a:lumOff val="0"/>
                  <a:alphaOff val="0"/>
                </a:sysClr>
              </a:solidFill>
              <a:latin typeface="Calibri"/>
              <a:ea typeface="+mn-ea"/>
              <a:cs typeface="+mn-cs"/>
            </a:rPr>
            <a:t>Perubahan</a:t>
          </a:r>
          <a:r>
            <a:rPr lang="en-US" sz="1600" kern="1200" dirty="0">
              <a:solidFill>
                <a:sysClr val="windowText" lastClr="000000">
                  <a:hueOff val="0"/>
                  <a:satOff val="0"/>
                  <a:lumOff val="0"/>
                  <a:alphaOff val="0"/>
                </a:sysClr>
              </a:solidFill>
              <a:latin typeface="Calibri"/>
              <a:ea typeface="+mn-ea"/>
              <a:cs typeface="+mn-cs"/>
            </a:rPr>
            <a:t> PSAK pada </a:t>
          </a:r>
          <a:r>
            <a:rPr lang="en-US" sz="1600" kern="1200" dirty="0" err="1">
              <a:solidFill>
                <a:sysClr val="windowText" lastClr="000000">
                  <a:hueOff val="0"/>
                  <a:satOff val="0"/>
                  <a:lumOff val="0"/>
                  <a:alphaOff val="0"/>
                </a:sysClr>
              </a:solidFill>
              <a:latin typeface="Calibri"/>
              <a:ea typeface="+mn-ea"/>
              <a:cs typeface="+mn-cs"/>
            </a:rPr>
            <a:t>pengukuran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penyajian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atau</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pengungkapan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signifikan</a:t>
          </a:r>
          <a:r>
            <a:rPr lang="en-US" sz="1600" kern="1200" dirty="0">
              <a:solidFill>
                <a:sysClr val="windowText" lastClr="000000">
                  <a:hueOff val="0"/>
                  <a:satOff val="0"/>
                  <a:lumOff val="0"/>
                  <a:alphaOff val="0"/>
                </a:sysClr>
              </a:solidFill>
              <a:latin typeface="Calibri"/>
              <a:ea typeface="+mn-ea"/>
              <a:cs typeface="+mn-cs"/>
            </a:rPr>
            <a:t>.</a:t>
          </a:r>
          <a:endParaRPr lang="id-ID" sz="1600" kern="1200" dirty="0">
            <a:solidFill>
              <a:sysClr val="windowText" lastClr="000000">
                <a:hueOff val="0"/>
                <a:satOff val="0"/>
                <a:lumOff val="0"/>
                <a:alphaOff val="0"/>
              </a:sysClr>
            </a:solidFill>
            <a:latin typeface="Calibri"/>
            <a:ea typeface="+mn-ea"/>
            <a:cs typeface="+mn-cs"/>
          </a:endParaRPr>
        </a:p>
        <a:p>
          <a:pPr marL="171450" lvl="1" indent="-171450" algn="l" defTabSz="711200">
            <a:lnSpc>
              <a:spcPct val="90000"/>
            </a:lnSpc>
            <a:spcBef>
              <a:spcPct val="0"/>
            </a:spcBef>
            <a:spcAft>
              <a:spcPct val="15000"/>
            </a:spcAft>
            <a:buChar char="•"/>
          </a:pPr>
          <a:r>
            <a:rPr lang="en-US" sz="1600" kern="1200" dirty="0">
              <a:solidFill>
                <a:sysClr val="windowText" lastClr="000000">
                  <a:hueOff val="0"/>
                  <a:satOff val="0"/>
                  <a:lumOff val="0"/>
                  <a:alphaOff val="0"/>
                </a:sysClr>
              </a:solidFill>
              <a:latin typeface="Calibri"/>
              <a:ea typeface="+mn-ea"/>
              <a:cs typeface="+mn-cs"/>
            </a:rPr>
            <a:t>PSAK 24 (</a:t>
          </a:r>
          <a:r>
            <a:rPr lang="en-US" sz="1600" kern="1200" dirty="0" err="1">
              <a:solidFill>
                <a:sysClr val="windowText" lastClr="000000">
                  <a:hueOff val="0"/>
                  <a:satOff val="0"/>
                  <a:lumOff val="0"/>
                  <a:alphaOff val="0"/>
                </a:sysClr>
              </a:solidFill>
              <a:latin typeface="Calibri"/>
              <a:ea typeface="+mn-ea"/>
              <a:cs typeface="+mn-cs"/>
            </a:rPr>
            <a:t>Revisi</a:t>
          </a:r>
          <a:r>
            <a:rPr lang="en-US" sz="1600" kern="1200" dirty="0">
              <a:solidFill>
                <a:sysClr val="windowText" lastClr="000000">
                  <a:hueOff val="0"/>
                  <a:satOff val="0"/>
                  <a:lumOff val="0"/>
                  <a:alphaOff val="0"/>
                </a:sysClr>
              </a:solidFill>
              <a:latin typeface="Calibri"/>
              <a:ea typeface="+mn-ea"/>
              <a:cs typeface="+mn-cs"/>
            </a:rPr>
            <a:t> 2015) gain loss </a:t>
          </a:r>
          <a:r>
            <a:rPr lang="en-US" sz="1600" kern="1200" dirty="0" err="1">
              <a:solidFill>
                <a:sysClr val="windowText" lastClr="000000">
                  <a:hueOff val="0"/>
                  <a:satOff val="0"/>
                  <a:lumOff val="0"/>
                  <a:alphaOff val="0"/>
                </a:sysClr>
              </a:solidFill>
              <a:latin typeface="Calibri"/>
              <a:ea typeface="+mn-ea"/>
              <a:cs typeface="+mn-cs"/>
            </a:rPr>
            <a:t>aktuaria</a:t>
          </a:r>
          <a:r>
            <a:rPr lang="en-US" sz="1600" kern="1200" dirty="0">
              <a:solidFill>
                <a:sysClr val="windowText" lastClr="000000">
                  <a:hueOff val="0"/>
                  <a:satOff val="0"/>
                  <a:lumOff val="0"/>
                  <a:alphaOff val="0"/>
                </a:sysClr>
              </a:solidFill>
              <a:latin typeface="Calibri"/>
              <a:ea typeface="+mn-ea"/>
              <a:cs typeface="+mn-cs"/>
            </a:rPr>
            <a:t> </a:t>
          </a:r>
          <a:r>
            <a:rPr lang="en-US" sz="1600" kern="1200" dirty="0">
              <a:solidFill>
                <a:sysClr val="windowText" lastClr="000000">
                  <a:hueOff val="0"/>
                  <a:satOff val="0"/>
                  <a:lumOff val="0"/>
                  <a:alphaOff val="0"/>
                </a:sysClr>
              </a:solidFill>
              <a:latin typeface="Calibri"/>
              <a:ea typeface="+mn-ea"/>
              <a:cs typeface="+mn-cs"/>
              <a:sym typeface="Wingdings" panose="05000000000000000000" pitchFamily="2" charset="2"/>
            </a:rPr>
            <a:t> OCI</a:t>
          </a:r>
          <a:endParaRPr lang="id-ID" sz="1600" kern="1200" dirty="0">
            <a:solidFill>
              <a:sysClr val="windowText" lastClr="000000">
                <a:hueOff val="0"/>
                <a:satOff val="0"/>
                <a:lumOff val="0"/>
                <a:alphaOff val="0"/>
              </a:sysClr>
            </a:solidFill>
            <a:latin typeface="Calibri"/>
            <a:ea typeface="+mn-ea"/>
            <a:cs typeface="+mn-cs"/>
          </a:endParaRPr>
        </a:p>
      </dsp:txBody>
      <dsp:txXfrm>
        <a:off x="43825" y="1616434"/>
        <a:ext cx="8026957" cy="810100"/>
      </dsp:txXfrm>
    </dsp:sp>
    <dsp:sp modelId="{092481F8-995B-42F8-93E6-64942BCE20E3}">
      <dsp:nvSpPr>
        <dsp:cNvPr id="0" name=""/>
        <dsp:cNvSpPr/>
      </dsp:nvSpPr>
      <dsp:spPr>
        <a:xfrm>
          <a:off x="405730" y="1500205"/>
          <a:ext cx="5680224" cy="295200"/>
        </a:xfrm>
        <a:prstGeom prst="roundRect">
          <a:avLst/>
        </a:prstGeom>
        <a:solidFill>
          <a:srgbClr val="990099"/>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699" tIns="0" rIns="214699" bIns="0" numCol="1" spcCol="1270" anchor="ctr" anchorCtr="0">
          <a:noAutofit/>
        </a:bodyPr>
        <a:lstStyle/>
        <a:p>
          <a:pPr marL="0" lvl="0" indent="0" algn="l" defTabSz="800100">
            <a:lnSpc>
              <a:spcPct val="90000"/>
            </a:lnSpc>
            <a:spcBef>
              <a:spcPct val="0"/>
            </a:spcBef>
            <a:spcAft>
              <a:spcPts val="0"/>
            </a:spcAft>
            <a:buNone/>
          </a:pPr>
          <a:r>
            <a:rPr lang="en-US" sz="1800" b="1" kern="1200" dirty="0">
              <a:solidFill>
                <a:sysClr val="window" lastClr="FFFFFF"/>
              </a:solidFill>
              <a:latin typeface="Calibri"/>
              <a:ea typeface="+mn-ea"/>
              <a:cs typeface="+mn-cs"/>
            </a:rPr>
            <a:t>PSAK </a:t>
          </a:r>
          <a:r>
            <a:rPr lang="en-US" sz="1800" b="1" kern="1200" dirty="0" err="1">
              <a:solidFill>
                <a:sysClr val="window" lastClr="FFFFFF"/>
              </a:solidFill>
              <a:latin typeface="Calibri"/>
              <a:ea typeface="+mn-ea"/>
              <a:cs typeface="+mn-cs"/>
            </a:rPr>
            <a:t>Revisi</a:t>
          </a:r>
          <a:endParaRPr lang="id-ID" sz="1800" b="1" kern="1200" dirty="0">
            <a:solidFill>
              <a:sysClr val="window" lastClr="FFFFFF"/>
            </a:solidFill>
            <a:latin typeface="Calibri"/>
            <a:ea typeface="+mn-ea"/>
            <a:cs typeface="+mn-cs"/>
          </a:endParaRPr>
        </a:p>
      </dsp:txBody>
      <dsp:txXfrm>
        <a:off x="420140" y="1514615"/>
        <a:ext cx="5651404" cy="266380"/>
      </dsp:txXfrm>
    </dsp:sp>
    <dsp:sp modelId="{F0ECCCD0-8F2B-4722-B155-76AA7A1A7897}">
      <dsp:nvSpPr>
        <dsp:cNvPr id="0" name=""/>
        <dsp:cNvSpPr/>
      </dsp:nvSpPr>
      <dsp:spPr>
        <a:xfrm>
          <a:off x="0" y="2747155"/>
          <a:ext cx="8114607" cy="771750"/>
        </a:xfrm>
        <a:prstGeom prst="rect">
          <a:avLst/>
        </a:prstGeom>
        <a:solidFill>
          <a:sysClr val="window" lastClr="FFFFFF">
            <a:alpha val="90000"/>
            <a:hueOff val="0"/>
            <a:satOff val="0"/>
            <a:lumOff val="0"/>
            <a:alphaOff val="0"/>
          </a:sysClr>
        </a:solidFill>
        <a:ln w="25400" cap="flat" cmpd="sng" algn="ctr">
          <a:solidFill>
            <a:srgbClr val="9BBB59">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9784" tIns="208280" rIns="629784" bIns="113792" numCol="1" spcCol="1270" anchor="t" anchorCtr="0">
          <a:noAutofit/>
        </a:bodyPr>
        <a:lstStyle/>
        <a:p>
          <a:pPr marL="171450" lvl="1" indent="-171450" algn="l" defTabSz="711200">
            <a:lnSpc>
              <a:spcPct val="90000"/>
            </a:lnSpc>
            <a:spcBef>
              <a:spcPct val="0"/>
            </a:spcBef>
            <a:spcAft>
              <a:spcPts val="0"/>
            </a:spcAft>
            <a:buChar char="•"/>
          </a:pPr>
          <a:r>
            <a:rPr lang="en-US" sz="1600" kern="1200" dirty="0" err="1">
              <a:solidFill>
                <a:sysClr val="windowText" lastClr="000000">
                  <a:hueOff val="0"/>
                  <a:satOff val="0"/>
                  <a:lumOff val="0"/>
                  <a:alphaOff val="0"/>
                </a:sysClr>
              </a:solidFill>
              <a:latin typeface="Calibri"/>
              <a:ea typeface="+mn-ea"/>
              <a:cs typeface="+mn-cs"/>
            </a:rPr>
            <a:t>Perubahan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pengaturan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atau</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klarifikasi</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pengaturan</a:t>
          </a:r>
          <a:endParaRPr lang="id-ID" sz="1600" kern="1200" dirty="0">
            <a:solidFill>
              <a:sysClr val="windowText" lastClr="000000">
                <a:hueOff val="0"/>
                <a:satOff val="0"/>
                <a:lumOff val="0"/>
                <a:alphaOff val="0"/>
              </a:sysClr>
            </a:solidFill>
            <a:latin typeface="Calibri"/>
            <a:ea typeface="+mn-ea"/>
            <a:cs typeface="+mn-cs"/>
          </a:endParaRPr>
        </a:p>
        <a:p>
          <a:pPr marL="171450" lvl="1" indent="-171450" algn="l" defTabSz="711200">
            <a:lnSpc>
              <a:spcPct val="90000"/>
            </a:lnSpc>
            <a:spcBef>
              <a:spcPct val="0"/>
            </a:spcBef>
            <a:spcAft>
              <a:spcPts val="0"/>
            </a:spcAft>
            <a:buChar char="•"/>
          </a:pPr>
          <a:r>
            <a:rPr lang="en-US" sz="1600" kern="1200" dirty="0">
              <a:solidFill>
                <a:sysClr val="windowText" lastClr="000000">
                  <a:hueOff val="0"/>
                  <a:satOff val="0"/>
                  <a:lumOff val="0"/>
                  <a:alphaOff val="0"/>
                </a:sysClr>
              </a:solidFill>
              <a:latin typeface="Calibri"/>
              <a:ea typeface="+mn-ea"/>
              <a:cs typeface="+mn-cs"/>
            </a:rPr>
            <a:t>PSAK 16 (</a:t>
          </a:r>
          <a:r>
            <a:rPr lang="en-US" sz="1600" kern="1200" dirty="0" err="1">
              <a:solidFill>
                <a:sysClr val="windowText" lastClr="000000">
                  <a:hueOff val="0"/>
                  <a:satOff val="0"/>
                  <a:lumOff val="0"/>
                  <a:alphaOff val="0"/>
                </a:sysClr>
              </a:solidFill>
              <a:latin typeface="Calibri"/>
              <a:ea typeface="+mn-ea"/>
              <a:cs typeface="+mn-cs"/>
            </a:rPr>
            <a:t>Amandemen</a:t>
          </a:r>
          <a:r>
            <a:rPr lang="en-US" sz="1600" kern="1200" dirty="0">
              <a:solidFill>
                <a:sysClr val="windowText" lastClr="000000">
                  <a:hueOff val="0"/>
                  <a:satOff val="0"/>
                  <a:lumOff val="0"/>
                  <a:alphaOff val="0"/>
                </a:sysClr>
              </a:solidFill>
              <a:latin typeface="Calibri"/>
              <a:ea typeface="+mn-ea"/>
              <a:cs typeface="+mn-cs"/>
            </a:rPr>
            <a:t> 2016), PSAK 46 (</a:t>
          </a:r>
          <a:r>
            <a:rPr lang="en-US" sz="1600" kern="1200" dirty="0" err="1">
              <a:solidFill>
                <a:sysClr val="windowText" lastClr="000000">
                  <a:hueOff val="0"/>
                  <a:satOff val="0"/>
                  <a:lumOff val="0"/>
                  <a:alphaOff val="0"/>
                </a:sysClr>
              </a:solidFill>
              <a:latin typeface="Calibri"/>
              <a:ea typeface="+mn-ea"/>
              <a:cs typeface="+mn-cs"/>
            </a:rPr>
            <a:t>Amandemen</a:t>
          </a:r>
          <a:r>
            <a:rPr lang="en-US" sz="1600" kern="1200" dirty="0">
              <a:solidFill>
                <a:sysClr val="windowText" lastClr="000000">
                  <a:hueOff val="0"/>
                  <a:satOff val="0"/>
                  <a:lumOff val="0"/>
                  <a:alphaOff val="0"/>
                </a:sysClr>
              </a:solidFill>
              <a:latin typeface="Calibri"/>
              <a:ea typeface="+mn-ea"/>
              <a:cs typeface="+mn-cs"/>
            </a:rPr>
            <a:t> (2016)</a:t>
          </a:r>
          <a:endParaRPr lang="id-ID" sz="1600" kern="1200" dirty="0">
            <a:solidFill>
              <a:sysClr val="windowText" lastClr="000000">
                <a:hueOff val="0"/>
                <a:satOff val="0"/>
                <a:lumOff val="0"/>
                <a:alphaOff val="0"/>
              </a:sysClr>
            </a:solidFill>
            <a:latin typeface="Calibri"/>
            <a:ea typeface="+mn-ea"/>
            <a:cs typeface="+mn-cs"/>
          </a:endParaRPr>
        </a:p>
      </dsp:txBody>
      <dsp:txXfrm>
        <a:off x="0" y="2747155"/>
        <a:ext cx="8114607" cy="771750"/>
      </dsp:txXfrm>
    </dsp:sp>
    <dsp:sp modelId="{219C18F5-0C0D-4E4F-BD0D-5A6E0F8C4DC1}">
      <dsp:nvSpPr>
        <dsp:cNvPr id="0" name=""/>
        <dsp:cNvSpPr/>
      </dsp:nvSpPr>
      <dsp:spPr>
        <a:xfrm>
          <a:off x="405730" y="2599555"/>
          <a:ext cx="5680224" cy="295200"/>
        </a:xfrm>
        <a:prstGeom prst="roundRect">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699" tIns="0" rIns="214699" bIns="0" numCol="1" spcCol="1270" anchor="ctr" anchorCtr="0">
          <a:noAutofit/>
        </a:bodyPr>
        <a:lstStyle/>
        <a:p>
          <a:pPr marL="0" lvl="0" indent="0" algn="l" defTabSz="800100">
            <a:lnSpc>
              <a:spcPct val="90000"/>
            </a:lnSpc>
            <a:spcBef>
              <a:spcPct val="0"/>
            </a:spcBef>
            <a:spcAft>
              <a:spcPts val="0"/>
            </a:spcAft>
            <a:buNone/>
          </a:pPr>
          <a:r>
            <a:rPr lang="en-US" sz="1800" b="1" kern="1200">
              <a:solidFill>
                <a:sysClr val="window" lastClr="FFFFFF"/>
              </a:solidFill>
              <a:latin typeface="Calibri"/>
              <a:ea typeface="+mn-ea"/>
              <a:cs typeface="+mn-cs"/>
            </a:rPr>
            <a:t>PSAK </a:t>
          </a:r>
          <a:r>
            <a:rPr lang="en-US" sz="1800" b="1" kern="1200" dirty="0" err="1">
              <a:solidFill>
                <a:sysClr val="window" lastClr="FFFFFF"/>
              </a:solidFill>
              <a:latin typeface="Calibri"/>
              <a:ea typeface="+mn-ea"/>
              <a:cs typeface="+mn-cs"/>
            </a:rPr>
            <a:t>Revisi</a:t>
          </a:r>
          <a:r>
            <a:rPr lang="en-US" sz="1800" b="1" kern="1200" dirty="0">
              <a:solidFill>
                <a:sysClr val="window" lastClr="FFFFFF"/>
              </a:solidFill>
              <a:latin typeface="Calibri"/>
              <a:ea typeface="+mn-ea"/>
              <a:cs typeface="+mn-cs"/>
            </a:rPr>
            <a:t> / </a:t>
          </a:r>
          <a:r>
            <a:rPr lang="en-US" sz="1800" b="1" kern="1200" dirty="0" err="1">
              <a:solidFill>
                <a:sysClr val="window" lastClr="FFFFFF"/>
              </a:solidFill>
              <a:latin typeface="Calibri"/>
              <a:ea typeface="+mn-ea"/>
              <a:cs typeface="+mn-cs"/>
            </a:rPr>
            <a:t>Amandemen</a:t>
          </a:r>
          <a:endParaRPr lang="id-ID" sz="1800" b="1" kern="1200" dirty="0">
            <a:solidFill>
              <a:sysClr val="window" lastClr="FFFFFF"/>
            </a:solidFill>
            <a:latin typeface="Calibri"/>
            <a:ea typeface="+mn-ea"/>
            <a:cs typeface="+mn-cs"/>
          </a:endParaRPr>
        </a:p>
      </dsp:txBody>
      <dsp:txXfrm>
        <a:off x="420140" y="2613965"/>
        <a:ext cx="5651404" cy="266380"/>
      </dsp:txXfrm>
    </dsp:sp>
    <dsp:sp modelId="{0E49043F-C3A1-4E01-B1A3-4385579CCD89}">
      <dsp:nvSpPr>
        <dsp:cNvPr id="0" name=""/>
        <dsp:cNvSpPr/>
      </dsp:nvSpPr>
      <dsp:spPr>
        <a:xfrm>
          <a:off x="0" y="3730594"/>
          <a:ext cx="8114607" cy="1228500"/>
        </a:xfrm>
        <a:prstGeom prst="rect">
          <a:avLst/>
        </a:prstGeom>
        <a:solidFill>
          <a:sysClr val="window" lastClr="FFFFFF">
            <a:alpha val="90000"/>
            <a:hueOff val="0"/>
            <a:satOff val="0"/>
            <a:lumOff val="0"/>
            <a:alphaOff val="0"/>
          </a:sysClr>
        </a:solidFill>
        <a:ln w="25400" cap="flat" cmpd="sng" algn="ctr">
          <a:solidFill>
            <a:srgbClr val="4BACC6">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9784" tIns="208280" rIns="629784" bIns="113792" numCol="1" spcCol="1270" anchor="t" anchorCtr="0">
          <a:noAutofit/>
        </a:bodyPr>
        <a:lstStyle/>
        <a:p>
          <a:pPr marL="171450" lvl="1" indent="-171450" algn="l" defTabSz="711200">
            <a:lnSpc>
              <a:spcPct val="90000"/>
            </a:lnSpc>
            <a:spcBef>
              <a:spcPct val="0"/>
            </a:spcBef>
            <a:spcAft>
              <a:spcPts val="0"/>
            </a:spcAft>
            <a:buChar char="•"/>
          </a:pPr>
          <a:r>
            <a:rPr lang="en-US" sz="1600" kern="1200" dirty="0" err="1">
              <a:solidFill>
                <a:sysClr val="windowText" lastClr="000000">
                  <a:hueOff val="0"/>
                  <a:satOff val="0"/>
                  <a:lumOff val="0"/>
                  <a:alphaOff val="0"/>
                </a:sysClr>
              </a:solidFill>
              <a:latin typeface="Calibri"/>
              <a:ea typeface="+mn-ea"/>
              <a:cs typeface="+mn-cs"/>
            </a:rPr>
            <a:t>Merupakan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kumpulan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amandemen</a:t>
          </a:r>
          <a:r>
            <a:rPr lang="en-US" sz="1600" kern="1200" dirty="0">
              <a:solidFill>
                <a:sysClr val="windowText" lastClr="000000">
                  <a:hueOff val="0"/>
                  <a:satOff val="0"/>
                  <a:lumOff val="0"/>
                  <a:alphaOff val="0"/>
                </a:sysClr>
              </a:solidFill>
              <a:latin typeface="Calibri"/>
              <a:ea typeface="+mn-ea"/>
              <a:cs typeface="+mn-cs"/>
            </a:rPr>
            <a:t> dengan </a:t>
          </a:r>
          <a:r>
            <a:rPr lang="en-US" sz="1600" kern="1200" dirty="0" err="1">
              <a:solidFill>
                <a:sysClr val="windowText" lastClr="000000">
                  <a:hueOff val="0"/>
                  <a:satOff val="0"/>
                  <a:lumOff val="0"/>
                  <a:alphaOff val="0"/>
                </a:sysClr>
              </a:solidFill>
              <a:latin typeface="Calibri"/>
              <a:ea typeface="+mn-ea"/>
              <a:cs typeface="+mn-cs"/>
            </a:rPr>
            <a:t>ruang</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lingkup</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sempit</a:t>
          </a:r>
          <a:r>
            <a:rPr lang="en-US" sz="1600" kern="1200" dirty="0">
              <a:solidFill>
                <a:sysClr val="windowText" lastClr="000000">
                  <a:hueOff val="0"/>
                  <a:satOff val="0"/>
                  <a:lumOff val="0"/>
                  <a:alphaOff val="0"/>
                </a:sysClr>
              </a:solidFill>
              <a:latin typeface="Calibri"/>
              <a:ea typeface="+mn-ea"/>
              <a:cs typeface="+mn-cs"/>
            </a:rPr>
            <a:t> (</a:t>
          </a:r>
          <a:r>
            <a:rPr lang="en-US" sz="1600" i="1" kern="1200" dirty="0">
              <a:solidFill>
                <a:sysClr val="windowText" lastClr="000000">
                  <a:hueOff val="0"/>
                  <a:satOff val="0"/>
                  <a:lumOff val="0"/>
                  <a:alphaOff val="0"/>
                </a:sysClr>
              </a:solidFill>
              <a:latin typeface="Calibri"/>
              <a:ea typeface="+mn-ea"/>
              <a:cs typeface="+mn-cs"/>
            </a:rPr>
            <a:t>narrow-scope</a:t>
          </a:r>
          <a:r>
            <a:rPr lang="en-US" sz="1600" kern="1200" dirty="0">
              <a:solidFill>
                <a:sysClr val="windowText" lastClr="000000">
                  <a:hueOff val="0"/>
                  <a:satOff val="0"/>
                  <a:lumOff val="0"/>
                  <a:alphaOff val="0"/>
                </a:sysClr>
              </a:solidFill>
              <a:latin typeface="Calibri"/>
              <a:ea typeface="+mn-ea"/>
              <a:cs typeface="+mn-cs"/>
            </a:rPr>
            <a:t>) yang </a:t>
          </a:r>
          <a:r>
            <a:rPr lang="en-US" sz="1600" kern="1200" dirty="0" err="1">
              <a:solidFill>
                <a:sysClr val="windowText" lastClr="000000">
                  <a:hueOff val="0"/>
                  <a:satOff val="0"/>
                  <a:lumOff val="0"/>
                  <a:alphaOff val="0"/>
                </a:sysClr>
              </a:solidFill>
              <a:latin typeface="Calibri"/>
              <a:ea typeface="+mn-ea"/>
              <a:cs typeface="+mn-cs"/>
            </a:rPr>
            <a:t>hanya</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bersifat</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mengklarifikasi</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sehingga</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tidak</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terdapat</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usulan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prisip</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baru</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ataupun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perubahan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signifikan</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pada</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prinsip-prinsip</a:t>
          </a:r>
          <a:r>
            <a:rPr lang="en-US" sz="1600" kern="1200" dirty="0">
              <a:solidFill>
                <a:sysClr val="windowText" lastClr="000000">
                  <a:hueOff val="0"/>
                  <a:satOff val="0"/>
                  <a:lumOff val="0"/>
                  <a:alphaOff val="0"/>
                </a:sysClr>
              </a:solidFill>
              <a:latin typeface="Calibri"/>
              <a:ea typeface="+mn-ea"/>
              <a:cs typeface="+mn-cs"/>
            </a:rPr>
            <a:t> yang </a:t>
          </a:r>
          <a:r>
            <a:rPr lang="en-US" sz="1600" kern="1200" dirty="0" err="1">
              <a:solidFill>
                <a:sysClr val="windowText" lastClr="000000">
                  <a:hueOff val="0"/>
                  <a:satOff val="0"/>
                  <a:lumOff val="0"/>
                  <a:alphaOff val="0"/>
                </a:sysClr>
              </a:solidFill>
              <a:latin typeface="Calibri"/>
              <a:ea typeface="+mn-ea"/>
              <a:cs typeface="+mn-cs"/>
            </a:rPr>
            <a:t>telah</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ada</a:t>
          </a:r>
          <a:r>
            <a:rPr lang="en-US" sz="1600" kern="1200" dirty="0">
              <a:solidFill>
                <a:sysClr val="windowText" lastClr="000000">
                  <a:hueOff val="0"/>
                  <a:satOff val="0"/>
                  <a:lumOff val="0"/>
                  <a:alphaOff val="0"/>
                </a:sysClr>
              </a:solidFill>
              <a:latin typeface="Calibri"/>
              <a:ea typeface="+mn-ea"/>
              <a:cs typeface="+mn-cs"/>
            </a:rPr>
            <a:t>. </a:t>
          </a:r>
          <a:endParaRPr lang="id-ID" sz="1600" kern="1200" dirty="0">
            <a:solidFill>
              <a:sysClr val="windowText" lastClr="000000">
                <a:hueOff val="0"/>
                <a:satOff val="0"/>
                <a:lumOff val="0"/>
                <a:alphaOff val="0"/>
              </a:sysClr>
            </a:solidFill>
            <a:latin typeface="Calibri"/>
            <a:ea typeface="+mn-ea"/>
            <a:cs typeface="+mn-cs"/>
          </a:endParaRPr>
        </a:p>
        <a:p>
          <a:pPr marL="171450" lvl="1" indent="-171450" algn="l" defTabSz="711200">
            <a:lnSpc>
              <a:spcPct val="90000"/>
            </a:lnSpc>
            <a:spcBef>
              <a:spcPct val="0"/>
            </a:spcBef>
            <a:spcAft>
              <a:spcPts val="0"/>
            </a:spcAft>
            <a:buChar char="•"/>
          </a:pPr>
          <a:r>
            <a:rPr lang="en-US" sz="1600" kern="1200" dirty="0" err="1">
              <a:solidFill>
                <a:sysClr val="windowText" lastClr="000000">
                  <a:hueOff val="0"/>
                  <a:satOff val="0"/>
                  <a:lumOff val="0"/>
                  <a:alphaOff val="0"/>
                </a:sysClr>
              </a:solidFill>
              <a:latin typeface="Calibri"/>
              <a:ea typeface="+mn-ea"/>
              <a:cs typeface="+mn-cs"/>
            </a:rPr>
            <a:t>Dampak</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dari</a:t>
          </a:r>
          <a:r>
            <a:rPr lang="en-US" sz="1600" kern="1200" dirty="0">
              <a:solidFill>
                <a:sysClr val="windowText" lastClr="000000">
                  <a:hueOff val="0"/>
                  <a:satOff val="0"/>
                  <a:lumOff val="0"/>
                  <a:alphaOff val="0"/>
                </a:sysClr>
              </a:solidFill>
              <a:latin typeface="Calibri"/>
              <a:ea typeface="+mn-ea"/>
              <a:cs typeface="+mn-cs"/>
            </a:rPr>
            <a:t> </a:t>
          </a:r>
          <a:r>
            <a:rPr lang="en-US" sz="1600" kern="1200" dirty="0" err="1">
              <a:solidFill>
                <a:sysClr val="windowText" lastClr="000000">
                  <a:hueOff val="0"/>
                  <a:satOff val="0"/>
                  <a:lumOff val="0"/>
                  <a:alphaOff val="0"/>
                </a:sysClr>
              </a:solidFill>
              <a:latin typeface="Calibri"/>
              <a:ea typeface="+mn-ea"/>
              <a:cs typeface="+mn-cs"/>
            </a:rPr>
            <a:t>perubahan</a:t>
          </a:r>
          <a:r>
            <a:rPr lang="en-US" sz="1600" kern="1200" dirty="0">
              <a:solidFill>
                <a:sysClr val="windowText" lastClr="000000">
                  <a:hueOff val="0"/>
                  <a:satOff val="0"/>
                  <a:lumOff val="0"/>
                  <a:alphaOff val="0"/>
                </a:sysClr>
              </a:solidFill>
              <a:latin typeface="Calibri"/>
              <a:ea typeface="+mn-ea"/>
              <a:cs typeface="+mn-cs"/>
            </a:rPr>
            <a:t> PSAK lain 	</a:t>
          </a:r>
          <a:endParaRPr lang="id-ID" sz="1600" kern="1200" dirty="0">
            <a:solidFill>
              <a:sysClr val="windowText" lastClr="000000">
                <a:hueOff val="0"/>
                <a:satOff val="0"/>
                <a:lumOff val="0"/>
                <a:alphaOff val="0"/>
              </a:sysClr>
            </a:solidFill>
            <a:latin typeface="Calibri"/>
            <a:ea typeface="+mn-ea"/>
            <a:cs typeface="+mn-cs"/>
          </a:endParaRPr>
        </a:p>
      </dsp:txBody>
      <dsp:txXfrm>
        <a:off x="0" y="3730594"/>
        <a:ext cx="8114607" cy="1228500"/>
      </dsp:txXfrm>
    </dsp:sp>
    <dsp:sp modelId="{B734743E-664C-41C8-89BD-C937C8E1199E}">
      <dsp:nvSpPr>
        <dsp:cNvPr id="0" name=""/>
        <dsp:cNvSpPr/>
      </dsp:nvSpPr>
      <dsp:spPr>
        <a:xfrm>
          <a:off x="405730" y="3572905"/>
          <a:ext cx="5680224" cy="305289"/>
        </a:xfrm>
        <a:prstGeom prst="roundRect">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4699" tIns="0" rIns="214699" bIns="0" numCol="1" spcCol="1270" anchor="ctr" anchorCtr="0">
          <a:noAutofit/>
        </a:bodyPr>
        <a:lstStyle/>
        <a:p>
          <a:pPr marL="0" lvl="0" indent="0" algn="l" defTabSz="800100">
            <a:lnSpc>
              <a:spcPct val="90000"/>
            </a:lnSpc>
            <a:spcBef>
              <a:spcPct val="0"/>
            </a:spcBef>
            <a:spcAft>
              <a:spcPts val="0"/>
            </a:spcAft>
            <a:buNone/>
          </a:pPr>
          <a:r>
            <a:rPr lang="en-US" sz="1800" b="1" kern="1200" dirty="0">
              <a:solidFill>
                <a:sysClr val="window" lastClr="FFFFFF"/>
              </a:solidFill>
              <a:latin typeface="Calibri"/>
              <a:ea typeface="+mn-ea"/>
              <a:cs typeface="+mn-cs"/>
            </a:rPr>
            <a:t>PSAK </a:t>
          </a:r>
          <a:r>
            <a:rPr lang="en-US" sz="1800" b="1" kern="1200" dirty="0" err="1">
              <a:solidFill>
                <a:sysClr val="window" lastClr="FFFFFF"/>
              </a:solidFill>
              <a:latin typeface="Calibri"/>
              <a:ea typeface="+mn-ea"/>
              <a:cs typeface="+mn-cs"/>
            </a:rPr>
            <a:t>Penyesuaian</a:t>
          </a:r>
          <a:endParaRPr lang="id-ID" sz="1800" b="1" kern="1200" dirty="0">
            <a:solidFill>
              <a:sysClr val="window" lastClr="FFFFFF"/>
            </a:solidFill>
            <a:latin typeface="Calibri"/>
            <a:ea typeface="+mn-ea"/>
            <a:cs typeface="+mn-cs"/>
          </a:endParaRPr>
        </a:p>
      </dsp:txBody>
      <dsp:txXfrm>
        <a:off x="420633" y="3587808"/>
        <a:ext cx="5650418" cy="27548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7250A0-CC17-47E6-B976-B74891CD9EBE}">
      <dsp:nvSpPr>
        <dsp:cNvPr id="0" name=""/>
        <dsp:cNvSpPr/>
      </dsp:nvSpPr>
      <dsp:spPr>
        <a:xfrm>
          <a:off x="397058" y="349929"/>
          <a:ext cx="1717818" cy="1181156"/>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Pra PAI</a:t>
          </a:r>
        </a:p>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1973</a:t>
          </a:r>
        </a:p>
      </dsp:txBody>
      <dsp:txXfrm>
        <a:off x="648627" y="522905"/>
        <a:ext cx="1214680" cy="835204"/>
      </dsp:txXfrm>
    </dsp:sp>
    <dsp:sp modelId="{074CA43C-D69E-4A8B-8BF2-35A2460FAFFC}">
      <dsp:nvSpPr>
        <dsp:cNvPr id="0" name=""/>
        <dsp:cNvSpPr/>
      </dsp:nvSpPr>
      <dsp:spPr>
        <a:xfrm rot="10879064">
          <a:off x="914232" y="1852390"/>
          <a:ext cx="627969" cy="589100"/>
        </a:xfrm>
        <a:prstGeom prst="triangle">
          <a:avLst/>
        </a:prstGeom>
        <a:solidFill>
          <a:srgbClr val="C0504D">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DC860A66-7B10-42A4-9F0A-80AD616921B9}">
      <dsp:nvSpPr>
        <dsp:cNvPr id="0" name=""/>
        <dsp:cNvSpPr/>
      </dsp:nvSpPr>
      <dsp:spPr>
        <a:xfrm>
          <a:off x="343102" y="2729451"/>
          <a:ext cx="1715368" cy="1219898"/>
        </a:xfrm>
        <a:prstGeom prst="ellipse">
          <a:avLst/>
        </a:prstGeom>
        <a:solidFill>
          <a:srgbClr val="9BBB59">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PAI </a:t>
          </a:r>
        </a:p>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1973</a:t>
          </a:r>
        </a:p>
      </dsp:txBody>
      <dsp:txXfrm>
        <a:off x="594312" y="2908101"/>
        <a:ext cx="1212948" cy="862598"/>
      </dsp:txXfrm>
    </dsp:sp>
    <dsp:sp modelId="{D79B0FAD-50CF-4AB5-8263-15466D002291}">
      <dsp:nvSpPr>
        <dsp:cNvPr id="0" name=""/>
        <dsp:cNvSpPr/>
      </dsp:nvSpPr>
      <dsp:spPr>
        <a:xfrm rot="5432646">
          <a:off x="2352114" y="3058765"/>
          <a:ext cx="627969" cy="589100"/>
        </a:xfrm>
        <a:prstGeom prst="triangle">
          <a:avLst/>
        </a:prstGeom>
        <a:solidFill>
          <a:srgbClr val="9BBB59">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C12B8527-BEE8-4BD4-97C0-836FDB5330B8}">
      <dsp:nvSpPr>
        <dsp:cNvPr id="0" name=""/>
        <dsp:cNvSpPr/>
      </dsp:nvSpPr>
      <dsp:spPr>
        <a:xfrm>
          <a:off x="3240361" y="2682318"/>
          <a:ext cx="2017434" cy="1372062"/>
        </a:xfrm>
        <a:prstGeom prst="ellipse">
          <a:avLst/>
        </a:prstGeom>
        <a:solidFill>
          <a:srgbClr val="8064A2">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Harmonisasi IAS 1994-2007</a:t>
          </a:r>
        </a:p>
      </dsp:txBody>
      <dsp:txXfrm>
        <a:off x="3535807" y="2883252"/>
        <a:ext cx="1426542" cy="970194"/>
      </dsp:txXfrm>
    </dsp:sp>
    <dsp:sp modelId="{8FBB6781-A4EE-4862-B8E7-C3F2EC5744E3}">
      <dsp:nvSpPr>
        <dsp:cNvPr id="0" name=""/>
        <dsp:cNvSpPr/>
      </dsp:nvSpPr>
      <dsp:spPr>
        <a:xfrm rot="21567941">
          <a:off x="3923098" y="1787489"/>
          <a:ext cx="627969" cy="589100"/>
        </a:xfrm>
        <a:prstGeom prst="triangle">
          <a:avLst/>
        </a:prstGeom>
        <a:solidFill>
          <a:srgbClr val="8064A2">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E88CF2B2-7DF3-4D24-BFF7-4A47834BB29D}">
      <dsp:nvSpPr>
        <dsp:cNvPr id="0" name=""/>
        <dsp:cNvSpPr/>
      </dsp:nvSpPr>
      <dsp:spPr>
        <a:xfrm>
          <a:off x="3240044" y="281190"/>
          <a:ext cx="1971995" cy="1233912"/>
        </a:xfrm>
        <a:prstGeom prst="ellipse">
          <a:avLst/>
        </a:prstGeom>
        <a:solidFill>
          <a:srgbClr val="4BACC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d-ID" sz="1800" b="1" kern="1200" dirty="0">
              <a:solidFill>
                <a:sysClr val="window" lastClr="FFFFFF"/>
              </a:solidFill>
              <a:latin typeface="Calibri"/>
              <a:ea typeface="+mn-ea"/>
              <a:cs typeface="+mn-cs"/>
            </a:rPr>
            <a:t>Konvergensi </a:t>
          </a:r>
          <a:r>
            <a:rPr lang="en-US" sz="1800" b="1" kern="1200" dirty="0">
              <a:solidFill>
                <a:sysClr val="window" lastClr="FFFFFF"/>
              </a:solidFill>
              <a:latin typeface="Calibri"/>
              <a:ea typeface="+mn-ea"/>
              <a:cs typeface="+mn-cs"/>
            </a:rPr>
            <a:t>IFRS </a:t>
          </a:r>
          <a:r>
            <a:rPr lang="en-US" sz="1800" b="1" kern="1200" dirty="0" err="1">
              <a:solidFill>
                <a:sysClr val="window" lastClr="FFFFFF"/>
              </a:solidFill>
              <a:latin typeface="Calibri"/>
              <a:ea typeface="+mn-ea"/>
              <a:cs typeface="+mn-cs"/>
            </a:rPr>
            <a:t>sd</a:t>
          </a:r>
          <a:r>
            <a:rPr lang="en-US" sz="1800" b="1" kern="1200" dirty="0">
              <a:solidFill>
                <a:sysClr val="window" lastClr="FFFFFF"/>
              </a:solidFill>
              <a:latin typeface="Calibri"/>
              <a:ea typeface="+mn-ea"/>
              <a:cs typeface="+mn-cs"/>
            </a:rPr>
            <a:t> 2010</a:t>
          </a:r>
          <a:endParaRPr lang="id-ID" sz="1800" b="1" kern="1200" dirty="0">
            <a:solidFill>
              <a:sysClr val="window" lastClr="FFFFFF"/>
            </a:solidFill>
            <a:latin typeface="Calibri"/>
            <a:ea typeface="+mn-ea"/>
            <a:cs typeface="+mn-cs"/>
          </a:endParaRPr>
        </a:p>
      </dsp:txBody>
      <dsp:txXfrm>
        <a:off x="3528836" y="461892"/>
        <a:ext cx="1394411" cy="872508"/>
      </dsp:txXfrm>
    </dsp:sp>
    <dsp:sp modelId="{83B27531-6AE0-4DEE-A43E-EC0FE3D958B6}">
      <dsp:nvSpPr>
        <dsp:cNvPr id="0" name=""/>
        <dsp:cNvSpPr/>
      </dsp:nvSpPr>
      <dsp:spPr>
        <a:xfrm rot="5400000">
          <a:off x="5470483" y="603595"/>
          <a:ext cx="627969" cy="589100"/>
        </a:xfrm>
        <a:prstGeom prst="triangle">
          <a:avLst/>
        </a:prstGeom>
        <a:solidFill>
          <a:srgbClr val="4BACC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5DB0C533-410E-4087-8117-50CC51DA92C9}">
      <dsp:nvSpPr>
        <dsp:cNvPr id="0" name=""/>
        <dsp:cNvSpPr/>
      </dsp:nvSpPr>
      <dsp:spPr>
        <a:xfrm>
          <a:off x="6323550" y="324368"/>
          <a:ext cx="1906031" cy="1147556"/>
        </a:xfrm>
        <a:prstGeom prst="ellipse">
          <a:avLst/>
        </a:prstGeom>
        <a:solidFill>
          <a:srgbClr val="F79646">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Update</a:t>
          </a:r>
        </a:p>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PSAK</a:t>
          </a:r>
          <a:r>
            <a:rPr lang="id-ID" sz="1800" b="1" kern="1200" dirty="0">
              <a:solidFill>
                <a:sysClr val="window" lastClr="FFFFFF"/>
              </a:solidFill>
              <a:latin typeface="Calibri"/>
              <a:ea typeface="+mn-ea"/>
              <a:cs typeface="+mn-cs"/>
            </a:rPr>
            <a:t> </a:t>
          </a:r>
          <a:r>
            <a:rPr lang="en-US" sz="1800" b="1" kern="1200" dirty="0" err="1">
              <a:solidFill>
                <a:sysClr val="window" lastClr="FFFFFF"/>
              </a:solidFill>
              <a:latin typeface="Calibri"/>
              <a:ea typeface="+mn-ea"/>
              <a:cs typeface="+mn-cs"/>
            </a:rPr>
            <a:t>sd</a:t>
          </a:r>
          <a:r>
            <a:rPr lang="en-US" sz="1800" b="1" kern="1200" dirty="0">
              <a:solidFill>
                <a:sysClr val="window" lastClr="FFFFFF"/>
              </a:solidFill>
              <a:latin typeface="Calibri"/>
              <a:ea typeface="+mn-ea"/>
              <a:cs typeface="+mn-cs"/>
            </a:rPr>
            <a:t> </a:t>
          </a:r>
          <a:r>
            <a:rPr lang="id-ID" sz="1800" b="1" kern="1200" dirty="0">
              <a:solidFill>
                <a:sysClr val="window" lastClr="FFFFFF"/>
              </a:solidFill>
              <a:latin typeface="Calibri"/>
              <a:ea typeface="+mn-ea"/>
              <a:cs typeface="+mn-cs"/>
            </a:rPr>
            <a:t>201</a:t>
          </a:r>
          <a:r>
            <a:rPr lang="en-US" sz="1800" b="1" kern="1200" dirty="0">
              <a:solidFill>
                <a:sysClr val="window" lastClr="FFFFFF"/>
              </a:solidFill>
              <a:latin typeface="Calibri"/>
              <a:ea typeface="+mn-ea"/>
              <a:cs typeface="+mn-cs"/>
            </a:rPr>
            <a:t>4</a:t>
          </a:r>
          <a:endParaRPr lang="id-ID" sz="1800" b="1" kern="1200" dirty="0">
            <a:solidFill>
              <a:sysClr val="window" lastClr="FFFFFF"/>
            </a:solidFill>
            <a:latin typeface="Calibri"/>
            <a:ea typeface="+mn-ea"/>
            <a:cs typeface="+mn-cs"/>
          </a:endParaRPr>
        </a:p>
      </dsp:txBody>
      <dsp:txXfrm>
        <a:off x="6602682" y="492424"/>
        <a:ext cx="1347767" cy="811444"/>
      </dsp:txXfrm>
    </dsp:sp>
    <dsp:sp modelId="{05A6650C-1D42-43B2-9C71-DF5A0BF5A4F6}">
      <dsp:nvSpPr>
        <dsp:cNvPr id="0" name=""/>
        <dsp:cNvSpPr/>
      </dsp:nvSpPr>
      <dsp:spPr>
        <a:xfrm rot="10799973">
          <a:off x="6962591" y="1799358"/>
          <a:ext cx="627969" cy="589100"/>
        </a:xfrm>
        <a:prstGeom prst="triangle">
          <a:avLst/>
        </a:prstGeom>
        <a:solidFill>
          <a:srgbClr val="F79646">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68652D89-3C79-4E0C-919C-9FF7F21285A1}">
      <dsp:nvSpPr>
        <dsp:cNvPr id="0" name=""/>
        <dsp:cNvSpPr/>
      </dsp:nvSpPr>
      <dsp:spPr>
        <a:xfrm>
          <a:off x="6323570" y="2682547"/>
          <a:ext cx="1906029" cy="1247882"/>
        </a:xfrm>
        <a:prstGeom prst="ellipse">
          <a:avLst/>
        </a:prstGeom>
        <a:solidFill>
          <a:srgbClr val="C0504D">
            <a:hueOff val="0"/>
            <a:satOff val="0"/>
            <a:lumOff val="0"/>
            <a:alphaOff val="0"/>
          </a:srgbClr>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Update </a:t>
          </a:r>
        </a:p>
        <a:p>
          <a:pPr marL="0" lvl="0" indent="0" algn="ctr" defTabSz="800100">
            <a:lnSpc>
              <a:spcPct val="90000"/>
            </a:lnSpc>
            <a:spcBef>
              <a:spcPct val="0"/>
            </a:spcBef>
            <a:spcAft>
              <a:spcPct val="35000"/>
            </a:spcAft>
            <a:buNone/>
          </a:pPr>
          <a:r>
            <a:rPr lang="en-US" sz="1800" b="1" kern="1200" dirty="0">
              <a:solidFill>
                <a:sysClr val="window" lastClr="FFFFFF"/>
              </a:solidFill>
              <a:latin typeface="Calibri"/>
              <a:ea typeface="+mn-ea"/>
              <a:cs typeface="+mn-cs"/>
            </a:rPr>
            <a:t>PSAK </a:t>
          </a:r>
          <a:r>
            <a:rPr lang="en-US" sz="1800" b="1" kern="1200" dirty="0" err="1">
              <a:solidFill>
                <a:sysClr val="window" lastClr="FFFFFF"/>
              </a:solidFill>
              <a:latin typeface="Calibri"/>
              <a:ea typeface="+mn-ea"/>
              <a:cs typeface="+mn-cs"/>
            </a:rPr>
            <a:t>sd</a:t>
          </a:r>
          <a:r>
            <a:rPr lang="en-US" sz="1800" b="1" kern="1200" dirty="0">
              <a:solidFill>
                <a:sysClr val="window" lastClr="FFFFFF"/>
              </a:solidFill>
              <a:latin typeface="Calibri"/>
              <a:ea typeface="+mn-ea"/>
              <a:cs typeface="+mn-cs"/>
            </a:rPr>
            <a:t> 2017</a:t>
          </a:r>
          <a:endParaRPr lang="id-ID" sz="1800" b="1" kern="1200" dirty="0">
            <a:solidFill>
              <a:sysClr val="window" lastClr="FFFFFF"/>
            </a:solidFill>
            <a:latin typeface="Calibri"/>
            <a:ea typeface="+mn-ea"/>
            <a:cs typeface="+mn-cs"/>
          </a:endParaRPr>
        </a:p>
      </dsp:txBody>
      <dsp:txXfrm>
        <a:off x="6602701" y="2865295"/>
        <a:ext cx="1347767" cy="8823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0B5149-ADFB-4211-8B45-1F14CE0FB78E}">
      <dsp:nvSpPr>
        <dsp:cNvPr id="0" name=""/>
        <dsp:cNvSpPr/>
      </dsp:nvSpPr>
      <dsp:spPr>
        <a:xfrm>
          <a:off x="0" y="216368"/>
          <a:ext cx="6477000" cy="410138"/>
        </a:xfrm>
        <a:prstGeom prst="roundRect">
          <a:avLst/>
        </a:prstGeom>
        <a:gradFill rotWithShape="0">
          <a:gsLst>
            <a:gs pos="0">
              <a:schemeClr val="accent2">
                <a:shade val="80000"/>
                <a:hueOff val="0"/>
                <a:satOff val="0"/>
                <a:lumOff val="0"/>
                <a:alphaOff val="0"/>
                <a:tint val="50000"/>
                <a:satMod val="300000"/>
              </a:schemeClr>
            </a:gs>
            <a:gs pos="35000">
              <a:schemeClr val="accent2">
                <a:shade val="80000"/>
                <a:hueOff val="0"/>
                <a:satOff val="0"/>
                <a:lumOff val="0"/>
                <a:alphaOff val="0"/>
                <a:tint val="37000"/>
                <a:satMod val="300000"/>
              </a:schemeClr>
            </a:gs>
            <a:gs pos="100000">
              <a:schemeClr val="accent2">
                <a:shade val="8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b="0" kern="1200" dirty="0">
              <a:latin typeface="Calibri" panose="020F0502020204030204" pitchFamily="34" charset="0"/>
              <a:ea typeface="+mn-ea"/>
              <a:cs typeface="Calibri" panose="020F0502020204030204" pitchFamily="34" charset="0"/>
            </a:rPr>
            <a:t>PSAK 69 </a:t>
          </a:r>
          <a:r>
            <a:rPr lang="en-US" sz="1400" b="0" kern="1200" dirty="0" err="1">
              <a:latin typeface="Calibri" panose="020F0502020204030204" pitchFamily="34" charset="0"/>
              <a:ea typeface="+mn-ea"/>
              <a:cs typeface="Calibri" panose="020F0502020204030204" pitchFamily="34" charset="0"/>
            </a:rPr>
            <a:t>Agrikultur</a:t>
          </a:r>
          <a:r>
            <a:rPr lang="en-US" sz="1400" b="0" kern="1200" dirty="0">
              <a:latin typeface="Calibri" panose="020F0502020204030204" pitchFamily="34" charset="0"/>
              <a:ea typeface="+mn-ea"/>
              <a:cs typeface="Calibri" panose="020F0502020204030204" pitchFamily="34" charset="0"/>
            </a:rPr>
            <a:t> – eff 1 Jan 2018</a:t>
          </a:r>
          <a:endParaRPr lang="id-ID" sz="1400" b="0" kern="1200" dirty="0">
            <a:latin typeface="Calibri" panose="020F0502020204030204" pitchFamily="34" charset="0"/>
            <a:ea typeface="+mn-ea"/>
            <a:cs typeface="Calibri" panose="020F0502020204030204" pitchFamily="34" charset="0"/>
          </a:endParaRPr>
        </a:p>
      </dsp:txBody>
      <dsp:txXfrm>
        <a:off x="20021" y="236389"/>
        <a:ext cx="6436958" cy="370096"/>
      </dsp:txXfrm>
    </dsp:sp>
    <dsp:sp modelId="{9EABA6DA-928A-4410-825A-F8E0B14F4C75}">
      <dsp:nvSpPr>
        <dsp:cNvPr id="0" name=""/>
        <dsp:cNvSpPr/>
      </dsp:nvSpPr>
      <dsp:spPr>
        <a:xfrm>
          <a:off x="0" y="721547"/>
          <a:ext cx="6477000" cy="410138"/>
        </a:xfrm>
        <a:prstGeom prst="roundRect">
          <a:avLst/>
        </a:prstGeom>
        <a:gradFill rotWithShape="0">
          <a:gsLst>
            <a:gs pos="0">
              <a:schemeClr val="accent2">
                <a:shade val="80000"/>
                <a:hueOff val="0"/>
                <a:satOff val="-1583"/>
                <a:lumOff val="4064"/>
                <a:alphaOff val="0"/>
                <a:tint val="50000"/>
                <a:satMod val="300000"/>
              </a:schemeClr>
            </a:gs>
            <a:gs pos="35000">
              <a:schemeClr val="accent2">
                <a:shade val="80000"/>
                <a:hueOff val="0"/>
                <a:satOff val="-1583"/>
                <a:lumOff val="4064"/>
                <a:alphaOff val="0"/>
                <a:tint val="37000"/>
                <a:satMod val="300000"/>
              </a:schemeClr>
            </a:gs>
            <a:gs pos="100000">
              <a:schemeClr val="accent2">
                <a:shade val="80000"/>
                <a:hueOff val="0"/>
                <a:satOff val="-1583"/>
                <a:lumOff val="406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b="0" kern="1200" dirty="0" err="1">
              <a:latin typeface="Calibri" panose="020F0502020204030204" pitchFamily="34" charset="0"/>
              <a:ea typeface="+mn-ea"/>
              <a:cs typeface="Calibri" panose="020F0502020204030204" pitchFamily="34" charset="0"/>
            </a:rPr>
            <a:t>Amandemen</a:t>
          </a:r>
          <a:r>
            <a:rPr lang="en-US" sz="1400" b="0" kern="1200" dirty="0">
              <a:latin typeface="Calibri" panose="020F0502020204030204" pitchFamily="34" charset="0"/>
              <a:ea typeface="+mn-ea"/>
              <a:cs typeface="Calibri" panose="020F0502020204030204" pitchFamily="34" charset="0"/>
            </a:rPr>
            <a:t> PSAK 16 </a:t>
          </a:r>
          <a:r>
            <a:rPr lang="en-US" sz="1400" b="0" kern="1200" dirty="0" err="1">
              <a:latin typeface="Calibri" panose="020F0502020204030204" pitchFamily="34" charset="0"/>
              <a:ea typeface="+mn-ea"/>
              <a:cs typeface="Calibri" panose="020F0502020204030204" pitchFamily="34" charset="0"/>
            </a:rPr>
            <a:t>Aset</a:t>
          </a:r>
          <a:r>
            <a:rPr lang="en-US" sz="1400" b="0" kern="1200" dirty="0">
              <a:latin typeface="Calibri" panose="020F0502020204030204" pitchFamily="34" charset="0"/>
              <a:ea typeface="+mn-ea"/>
              <a:cs typeface="Calibri" panose="020F0502020204030204" pitchFamily="34" charset="0"/>
            </a:rPr>
            <a:t> </a:t>
          </a:r>
          <a:r>
            <a:rPr lang="en-US" sz="1400" b="0" kern="1200" dirty="0" err="1">
              <a:latin typeface="Calibri" panose="020F0502020204030204" pitchFamily="34" charset="0"/>
              <a:ea typeface="+mn-ea"/>
              <a:cs typeface="Calibri" panose="020F0502020204030204" pitchFamily="34" charset="0"/>
            </a:rPr>
            <a:t>Tetap</a:t>
          </a:r>
          <a:r>
            <a:rPr lang="en-US" sz="1400" b="0" kern="1200" dirty="0">
              <a:latin typeface="Calibri" panose="020F0502020204030204" pitchFamily="34" charset="0"/>
              <a:ea typeface="+mn-ea"/>
              <a:cs typeface="Calibri" panose="020F0502020204030204" pitchFamily="34" charset="0"/>
            </a:rPr>
            <a:t> – eff 1 Jan 2018</a:t>
          </a:r>
          <a:endParaRPr lang="id-ID" sz="1400" b="0" kern="1200" dirty="0">
            <a:latin typeface="Calibri" panose="020F0502020204030204" pitchFamily="34" charset="0"/>
            <a:ea typeface="+mn-ea"/>
            <a:cs typeface="Calibri" panose="020F0502020204030204" pitchFamily="34" charset="0"/>
          </a:endParaRPr>
        </a:p>
      </dsp:txBody>
      <dsp:txXfrm>
        <a:off x="20021" y="741568"/>
        <a:ext cx="6436958" cy="370096"/>
      </dsp:txXfrm>
    </dsp:sp>
    <dsp:sp modelId="{C38CFAB3-874C-4730-9B88-1FFA7D7D8772}">
      <dsp:nvSpPr>
        <dsp:cNvPr id="0" name=""/>
        <dsp:cNvSpPr/>
      </dsp:nvSpPr>
      <dsp:spPr>
        <a:xfrm>
          <a:off x="0" y="1226725"/>
          <a:ext cx="6477000" cy="410138"/>
        </a:xfrm>
        <a:prstGeom prst="roundRect">
          <a:avLst/>
        </a:prstGeom>
        <a:gradFill rotWithShape="0">
          <a:gsLst>
            <a:gs pos="0">
              <a:schemeClr val="accent2">
                <a:shade val="80000"/>
                <a:hueOff val="0"/>
                <a:satOff val="-3166"/>
                <a:lumOff val="8128"/>
                <a:alphaOff val="0"/>
                <a:tint val="50000"/>
                <a:satMod val="300000"/>
              </a:schemeClr>
            </a:gs>
            <a:gs pos="35000">
              <a:schemeClr val="accent2">
                <a:shade val="80000"/>
                <a:hueOff val="0"/>
                <a:satOff val="-3166"/>
                <a:lumOff val="8128"/>
                <a:alphaOff val="0"/>
                <a:tint val="37000"/>
                <a:satMod val="300000"/>
              </a:schemeClr>
            </a:gs>
            <a:gs pos="100000">
              <a:schemeClr val="accent2">
                <a:shade val="80000"/>
                <a:hueOff val="0"/>
                <a:satOff val="-3166"/>
                <a:lumOff val="81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b="0" kern="1200" dirty="0" err="1">
              <a:latin typeface="Calibri" panose="020F0502020204030204" pitchFamily="34" charset="0"/>
              <a:ea typeface="+mn-ea"/>
              <a:cs typeface="Calibri" panose="020F0502020204030204" pitchFamily="34" charset="0"/>
            </a:rPr>
            <a:t>Amandemen</a:t>
          </a:r>
          <a:r>
            <a:rPr lang="en-US" sz="1400" b="0" kern="1200" dirty="0">
              <a:latin typeface="Calibri" panose="020F0502020204030204" pitchFamily="34" charset="0"/>
              <a:ea typeface="+mn-ea"/>
              <a:cs typeface="Calibri" panose="020F0502020204030204" pitchFamily="34" charset="0"/>
            </a:rPr>
            <a:t> PSAK 2: </a:t>
          </a:r>
          <a:r>
            <a:rPr lang="en-US" sz="1400" b="0" kern="1200" dirty="0" err="1">
              <a:latin typeface="Calibri" panose="020F0502020204030204" pitchFamily="34" charset="0"/>
              <a:ea typeface="+mn-ea"/>
              <a:cs typeface="Calibri" panose="020F0502020204030204" pitchFamily="34" charset="0"/>
            </a:rPr>
            <a:t>Laporan</a:t>
          </a:r>
          <a:r>
            <a:rPr lang="en-US" sz="1400" b="0" kern="1200" dirty="0">
              <a:latin typeface="Calibri" panose="020F0502020204030204" pitchFamily="34" charset="0"/>
              <a:ea typeface="+mn-ea"/>
              <a:cs typeface="Calibri" panose="020F0502020204030204" pitchFamily="34" charset="0"/>
            </a:rPr>
            <a:t> </a:t>
          </a:r>
          <a:r>
            <a:rPr lang="en-US" sz="1400" b="0" kern="1200" dirty="0" err="1">
              <a:latin typeface="Calibri" panose="020F0502020204030204" pitchFamily="34" charset="0"/>
              <a:ea typeface="+mn-ea"/>
              <a:cs typeface="Calibri" panose="020F0502020204030204" pitchFamily="34" charset="0"/>
            </a:rPr>
            <a:t>Arus</a:t>
          </a:r>
          <a:r>
            <a:rPr lang="en-US" sz="1400" b="0" kern="1200" dirty="0">
              <a:latin typeface="Calibri" panose="020F0502020204030204" pitchFamily="34" charset="0"/>
              <a:ea typeface="+mn-ea"/>
              <a:cs typeface="Calibri" panose="020F0502020204030204" pitchFamily="34" charset="0"/>
            </a:rPr>
            <a:t> </a:t>
          </a:r>
          <a:r>
            <a:rPr lang="en-US" sz="1400" b="0" kern="1200" dirty="0" err="1">
              <a:latin typeface="Calibri" panose="020F0502020204030204" pitchFamily="34" charset="0"/>
              <a:ea typeface="+mn-ea"/>
              <a:cs typeface="Calibri" panose="020F0502020204030204" pitchFamily="34" charset="0"/>
            </a:rPr>
            <a:t>Kas</a:t>
          </a:r>
          <a:r>
            <a:rPr lang="en-US" sz="1400" b="0" kern="1200" dirty="0">
              <a:latin typeface="Calibri" panose="020F0502020204030204" pitchFamily="34" charset="0"/>
              <a:ea typeface="+mn-ea"/>
              <a:cs typeface="Calibri" panose="020F0502020204030204" pitchFamily="34" charset="0"/>
            </a:rPr>
            <a:t> – eff 1 Jan 2018</a:t>
          </a:r>
          <a:endParaRPr lang="id-ID" sz="1400" b="0" kern="1200" dirty="0">
            <a:latin typeface="Calibri" panose="020F0502020204030204" pitchFamily="34" charset="0"/>
            <a:ea typeface="+mn-ea"/>
            <a:cs typeface="Calibri" panose="020F0502020204030204" pitchFamily="34" charset="0"/>
          </a:endParaRPr>
        </a:p>
      </dsp:txBody>
      <dsp:txXfrm>
        <a:off x="20021" y="1246746"/>
        <a:ext cx="6436958" cy="370096"/>
      </dsp:txXfrm>
    </dsp:sp>
    <dsp:sp modelId="{90E3CE1D-C47C-43D8-AFDE-3452B6FF9AE8}">
      <dsp:nvSpPr>
        <dsp:cNvPr id="0" name=""/>
        <dsp:cNvSpPr/>
      </dsp:nvSpPr>
      <dsp:spPr>
        <a:xfrm>
          <a:off x="0" y="1731904"/>
          <a:ext cx="6477000" cy="410138"/>
        </a:xfrm>
        <a:prstGeom prst="roundRect">
          <a:avLst/>
        </a:prstGeom>
        <a:gradFill rotWithShape="0">
          <a:gsLst>
            <a:gs pos="0">
              <a:schemeClr val="accent2">
                <a:shade val="80000"/>
                <a:hueOff val="0"/>
                <a:satOff val="-4749"/>
                <a:lumOff val="12192"/>
                <a:alphaOff val="0"/>
                <a:tint val="50000"/>
                <a:satMod val="300000"/>
              </a:schemeClr>
            </a:gs>
            <a:gs pos="35000">
              <a:schemeClr val="accent2">
                <a:shade val="80000"/>
                <a:hueOff val="0"/>
                <a:satOff val="-4749"/>
                <a:lumOff val="12192"/>
                <a:alphaOff val="0"/>
                <a:tint val="37000"/>
                <a:satMod val="300000"/>
              </a:schemeClr>
            </a:gs>
            <a:gs pos="100000">
              <a:schemeClr val="accent2">
                <a:shade val="80000"/>
                <a:hueOff val="0"/>
                <a:satOff val="-4749"/>
                <a:lumOff val="1219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kern="1200" dirty="0" err="1">
              <a:latin typeface="Calibri" panose="020F0502020204030204" pitchFamily="34" charset="0"/>
              <a:ea typeface="+mn-ea"/>
              <a:cs typeface="Calibri" panose="020F0502020204030204" pitchFamily="34" charset="0"/>
            </a:rPr>
            <a:t>Amandemen</a:t>
          </a:r>
          <a:r>
            <a:rPr lang="en-US" sz="1400" kern="1200" dirty="0">
              <a:latin typeface="Calibri" panose="020F0502020204030204" pitchFamily="34" charset="0"/>
              <a:ea typeface="+mn-ea"/>
              <a:cs typeface="Calibri" panose="020F0502020204030204" pitchFamily="34" charset="0"/>
            </a:rPr>
            <a:t> PSAK 46: </a:t>
          </a:r>
          <a:r>
            <a:rPr lang="en-US" sz="1400" kern="1200" dirty="0" err="1">
              <a:latin typeface="Calibri" panose="020F0502020204030204" pitchFamily="34" charset="0"/>
              <a:ea typeface="+mn-ea"/>
              <a:cs typeface="Calibri" panose="020F0502020204030204" pitchFamily="34" charset="0"/>
            </a:rPr>
            <a:t>Akuntansi</a:t>
          </a:r>
          <a:r>
            <a:rPr lang="en-US" sz="1400" kern="1200" dirty="0">
              <a:latin typeface="Calibri" panose="020F0502020204030204" pitchFamily="34" charset="0"/>
              <a:ea typeface="+mn-ea"/>
              <a:cs typeface="Calibri" panose="020F0502020204030204" pitchFamily="34" charset="0"/>
            </a:rPr>
            <a:t> </a:t>
          </a:r>
          <a:r>
            <a:rPr lang="en-US" sz="1400" kern="1200" dirty="0" err="1">
              <a:latin typeface="Calibri" panose="020F0502020204030204" pitchFamily="34" charset="0"/>
              <a:ea typeface="+mn-ea"/>
              <a:cs typeface="Calibri" panose="020F0502020204030204" pitchFamily="34" charset="0"/>
            </a:rPr>
            <a:t>Pajak</a:t>
          </a:r>
          <a:r>
            <a:rPr lang="en-US" sz="1400" kern="1200" dirty="0">
              <a:latin typeface="Calibri" panose="020F0502020204030204" pitchFamily="34" charset="0"/>
              <a:ea typeface="+mn-ea"/>
              <a:cs typeface="Calibri" panose="020F0502020204030204" pitchFamily="34" charset="0"/>
            </a:rPr>
            <a:t> </a:t>
          </a:r>
          <a:r>
            <a:rPr lang="en-US" sz="1400" kern="1200" dirty="0" err="1">
              <a:latin typeface="Calibri" panose="020F0502020204030204" pitchFamily="34" charset="0"/>
              <a:ea typeface="+mn-ea"/>
              <a:cs typeface="Calibri" panose="020F0502020204030204" pitchFamily="34" charset="0"/>
            </a:rPr>
            <a:t>Penghasilan</a:t>
          </a:r>
          <a:r>
            <a:rPr lang="en-US" sz="1400" kern="1200" dirty="0">
              <a:latin typeface="Calibri" panose="020F0502020204030204" pitchFamily="34" charset="0"/>
              <a:ea typeface="+mn-ea"/>
              <a:cs typeface="Calibri" panose="020F0502020204030204" pitchFamily="34" charset="0"/>
            </a:rPr>
            <a:t> </a:t>
          </a:r>
          <a:r>
            <a:rPr lang="en-US" sz="1400" i="1" kern="1200" dirty="0">
              <a:latin typeface="Calibri" panose="020F0502020204030204" pitchFamily="34" charset="0"/>
              <a:ea typeface="+mn-ea"/>
              <a:cs typeface="Calibri" panose="020F0502020204030204" pitchFamily="34" charset="0"/>
            </a:rPr>
            <a:t>– eff 1 Jan 2018</a:t>
          </a:r>
          <a:endParaRPr lang="id-ID" sz="1400" b="0" kern="1200" dirty="0">
            <a:latin typeface="Calibri" panose="020F0502020204030204" pitchFamily="34" charset="0"/>
            <a:ea typeface="+mn-ea"/>
            <a:cs typeface="Calibri" panose="020F0502020204030204" pitchFamily="34" charset="0"/>
          </a:endParaRPr>
        </a:p>
      </dsp:txBody>
      <dsp:txXfrm>
        <a:off x="20021" y="1751925"/>
        <a:ext cx="6436958" cy="370096"/>
      </dsp:txXfrm>
    </dsp:sp>
    <dsp:sp modelId="{4650523F-13F9-44E8-AD00-FBE9C2C16118}">
      <dsp:nvSpPr>
        <dsp:cNvPr id="0" name=""/>
        <dsp:cNvSpPr/>
      </dsp:nvSpPr>
      <dsp:spPr>
        <a:xfrm>
          <a:off x="0" y="2237083"/>
          <a:ext cx="6477000" cy="333327"/>
        </a:xfrm>
        <a:prstGeom prst="roundRect">
          <a:avLst/>
        </a:prstGeom>
        <a:gradFill rotWithShape="0">
          <a:gsLst>
            <a:gs pos="0">
              <a:schemeClr val="accent2">
                <a:shade val="80000"/>
                <a:hueOff val="0"/>
                <a:satOff val="-6332"/>
                <a:lumOff val="16257"/>
                <a:alphaOff val="0"/>
                <a:tint val="50000"/>
                <a:satMod val="300000"/>
              </a:schemeClr>
            </a:gs>
            <a:gs pos="35000">
              <a:schemeClr val="accent2">
                <a:shade val="80000"/>
                <a:hueOff val="0"/>
                <a:satOff val="-6332"/>
                <a:lumOff val="16257"/>
                <a:alphaOff val="0"/>
                <a:tint val="37000"/>
                <a:satMod val="300000"/>
              </a:schemeClr>
            </a:gs>
            <a:gs pos="100000">
              <a:schemeClr val="accent2">
                <a:shade val="80000"/>
                <a:hueOff val="0"/>
                <a:satOff val="-6332"/>
                <a:lumOff val="16257"/>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kern="1200" dirty="0">
              <a:latin typeface="Calibri" panose="020F0502020204030204" pitchFamily="34" charset="0"/>
              <a:ea typeface="+mn-ea"/>
              <a:cs typeface="Calibri" panose="020F0502020204030204" pitchFamily="34" charset="0"/>
            </a:rPr>
            <a:t>ISAK 32: </a:t>
          </a:r>
          <a:r>
            <a:rPr lang="en-US" sz="1400" i="1" kern="1200" dirty="0" err="1">
              <a:latin typeface="Calibri" panose="020F0502020204030204" pitchFamily="34" charset="0"/>
              <a:ea typeface="+mn-ea"/>
              <a:cs typeface="Calibri" panose="020F0502020204030204" pitchFamily="34" charset="0"/>
            </a:rPr>
            <a:t>Definisi</a:t>
          </a:r>
          <a:r>
            <a:rPr lang="en-US" sz="1400" i="1" kern="1200" dirty="0">
              <a:latin typeface="Calibri" panose="020F0502020204030204" pitchFamily="34" charset="0"/>
              <a:ea typeface="+mn-ea"/>
              <a:cs typeface="Calibri" panose="020F0502020204030204" pitchFamily="34" charset="0"/>
            </a:rPr>
            <a:t> dan </a:t>
          </a:r>
          <a:r>
            <a:rPr lang="en-US" sz="1400" i="1" kern="1200" dirty="0" err="1">
              <a:latin typeface="Calibri" panose="020F0502020204030204" pitchFamily="34" charset="0"/>
              <a:ea typeface="+mn-ea"/>
              <a:cs typeface="Calibri" panose="020F0502020204030204" pitchFamily="34" charset="0"/>
            </a:rPr>
            <a:t>Hierarki</a:t>
          </a:r>
          <a:r>
            <a:rPr lang="en-US" sz="1400" i="1" kern="1200" dirty="0">
              <a:latin typeface="Calibri" panose="020F0502020204030204" pitchFamily="34" charset="0"/>
              <a:ea typeface="+mn-ea"/>
              <a:cs typeface="Calibri" panose="020F0502020204030204" pitchFamily="34" charset="0"/>
            </a:rPr>
            <a:t> </a:t>
          </a:r>
          <a:r>
            <a:rPr lang="en-US" sz="1400" i="1" kern="1200" dirty="0" err="1">
              <a:latin typeface="Calibri" panose="020F0502020204030204" pitchFamily="34" charset="0"/>
              <a:ea typeface="+mn-ea"/>
              <a:cs typeface="Calibri" panose="020F0502020204030204" pitchFamily="34" charset="0"/>
            </a:rPr>
            <a:t>Standar</a:t>
          </a:r>
          <a:r>
            <a:rPr lang="en-US" sz="1400" i="1" kern="1200" dirty="0">
              <a:latin typeface="Calibri" panose="020F0502020204030204" pitchFamily="34" charset="0"/>
              <a:ea typeface="+mn-ea"/>
              <a:cs typeface="Calibri" panose="020F0502020204030204" pitchFamily="34" charset="0"/>
            </a:rPr>
            <a:t> </a:t>
          </a:r>
          <a:r>
            <a:rPr lang="en-US" sz="1400" i="1" kern="1200" dirty="0" err="1">
              <a:latin typeface="Calibri" panose="020F0502020204030204" pitchFamily="34" charset="0"/>
              <a:ea typeface="+mn-ea"/>
              <a:cs typeface="Calibri" panose="020F0502020204030204" pitchFamily="34" charset="0"/>
            </a:rPr>
            <a:t>Akuntansi</a:t>
          </a:r>
          <a:r>
            <a:rPr lang="en-US" sz="1400" i="1" kern="1200" dirty="0">
              <a:latin typeface="Calibri" panose="020F0502020204030204" pitchFamily="34" charset="0"/>
              <a:ea typeface="+mn-ea"/>
              <a:cs typeface="Calibri" panose="020F0502020204030204" pitchFamily="34" charset="0"/>
            </a:rPr>
            <a:t> </a:t>
          </a:r>
          <a:r>
            <a:rPr lang="en-US" sz="1400" i="1" kern="1200" dirty="0" err="1">
              <a:latin typeface="Calibri" panose="020F0502020204030204" pitchFamily="34" charset="0"/>
              <a:ea typeface="+mn-ea"/>
              <a:cs typeface="Calibri" panose="020F0502020204030204" pitchFamily="34" charset="0"/>
            </a:rPr>
            <a:t>Keuangan</a:t>
          </a:r>
          <a:r>
            <a:rPr lang="en-US" sz="1400" i="1" kern="1200" dirty="0">
              <a:latin typeface="Calibri" panose="020F0502020204030204" pitchFamily="34" charset="0"/>
              <a:ea typeface="+mn-ea"/>
              <a:cs typeface="Calibri" panose="020F0502020204030204" pitchFamily="34" charset="0"/>
            </a:rPr>
            <a:t> – eff 1 Jan 2017</a:t>
          </a:r>
          <a:endParaRPr lang="en-US" sz="1400" kern="1200" dirty="0">
            <a:latin typeface="Calibri" panose="020F0502020204030204" pitchFamily="34" charset="0"/>
            <a:ea typeface="+mn-ea"/>
            <a:cs typeface="Calibri" panose="020F0502020204030204" pitchFamily="34" charset="0"/>
          </a:endParaRPr>
        </a:p>
      </dsp:txBody>
      <dsp:txXfrm>
        <a:off x="16272" y="2253355"/>
        <a:ext cx="6444456" cy="300783"/>
      </dsp:txXfrm>
    </dsp:sp>
    <dsp:sp modelId="{EC720D85-D77E-4397-BAA4-A80A8F62B0B6}">
      <dsp:nvSpPr>
        <dsp:cNvPr id="0" name=""/>
        <dsp:cNvSpPr/>
      </dsp:nvSpPr>
      <dsp:spPr>
        <a:xfrm>
          <a:off x="0" y="2665450"/>
          <a:ext cx="6477000" cy="657536"/>
        </a:xfrm>
        <a:prstGeom prst="roundRect">
          <a:avLst/>
        </a:prstGeom>
        <a:gradFill rotWithShape="0">
          <a:gsLst>
            <a:gs pos="0">
              <a:schemeClr val="accent2">
                <a:shade val="80000"/>
                <a:hueOff val="0"/>
                <a:satOff val="-7915"/>
                <a:lumOff val="20321"/>
                <a:alphaOff val="0"/>
                <a:tint val="50000"/>
                <a:satMod val="300000"/>
              </a:schemeClr>
            </a:gs>
            <a:gs pos="35000">
              <a:schemeClr val="accent2">
                <a:shade val="80000"/>
                <a:hueOff val="0"/>
                <a:satOff val="-7915"/>
                <a:lumOff val="20321"/>
                <a:alphaOff val="0"/>
                <a:tint val="37000"/>
                <a:satMod val="300000"/>
              </a:schemeClr>
            </a:gs>
            <a:gs pos="100000">
              <a:schemeClr val="accent2">
                <a:shade val="80000"/>
                <a:hueOff val="0"/>
                <a:satOff val="-7915"/>
                <a:lumOff val="20321"/>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kern="1200" dirty="0">
              <a:latin typeface="Calibri" panose="020F0502020204030204" pitchFamily="34" charset="0"/>
              <a:cs typeface="Calibri" panose="020F0502020204030204" pitchFamily="34" charset="0"/>
            </a:rPr>
            <a:t>ISAK 33 </a:t>
          </a:r>
          <a:r>
            <a:rPr lang="en-US" sz="1400" kern="1200" dirty="0" err="1">
              <a:latin typeface="Calibri" panose="020F0502020204030204" pitchFamily="34" charset="0"/>
              <a:cs typeface="Calibri" panose="020F0502020204030204" pitchFamily="34" charset="0"/>
            </a:rPr>
            <a:t>mengklarifikasi</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penggunaan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tanggal</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transaksi</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untuk</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menentukan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kurs</a:t>
          </a:r>
          <a:r>
            <a:rPr lang="en-US" sz="1400" kern="1200" dirty="0">
              <a:latin typeface="Calibri" panose="020F0502020204030204" pitchFamily="34" charset="0"/>
              <a:cs typeface="Calibri" panose="020F0502020204030204" pitchFamily="34" charset="0"/>
            </a:rPr>
            <a:t> yang </a:t>
          </a:r>
          <a:r>
            <a:rPr lang="en-US" sz="1400" kern="1200" dirty="0" err="1">
              <a:latin typeface="Calibri" panose="020F0502020204030204" pitchFamily="34" charset="0"/>
              <a:cs typeface="Calibri" panose="020F0502020204030204" pitchFamily="34" charset="0"/>
            </a:rPr>
            <a:t>digunakan</a:t>
          </a:r>
          <a:r>
            <a:rPr lang="en-US" sz="1400" kern="1200" dirty="0">
              <a:latin typeface="Calibri" panose="020F0502020204030204" pitchFamily="34" charset="0"/>
              <a:cs typeface="Calibri" panose="020F0502020204030204" pitchFamily="34" charset="0"/>
            </a:rPr>
            <a:t> pada </a:t>
          </a:r>
          <a:r>
            <a:rPr lang="en-US" sz="1400" kern="1200" dirty="0" err="1">
              <a:latin typeface="Calibri" panose="020F0502020204030204" pitchFamily="34" charset="0"/>
              <a:cs typeface="Calibri" panose="020F0502020204030204" pitchFamily="34" charset="0"/>
            </a:rPr>
            <a:t>pengakuan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awal</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aset</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beban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atau</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penghasilan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terkait</a:t>
          </a:r>
          <a:r>
            <a:rPr lang="en-US" sz="1400" kern="1200" dirty="0">
              <a:latin typeface="Calibri" panose="020F0502020204030204" pitchFamily="34" charset="0"/>
              <a:cs typeface="Calibri" panose="020F0502020204030204" pitchFamily="34" charset="0"/>
            </a:rPr>
            <a:t> pada </a:t>
          </a:r>
          <a:r>
            <a:rPr lang="en-US" sz="1400" kern="1200" dirty="0" err="1">
              <a:latin typeface="Calibri" panose="020F0502020204030204" pitchFamily="34" charset="0"/>
              <a:cs typeface="Calibri" panose="020F0502020204030204" pitchFamily="34" charset="0"/>
            </a:rPr>
            <a:t>saat</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entitas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telah</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menerima</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atau</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membayar</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imbalan</a:t>
          </a:r>
          <a:r>
            <a:rPr lang="en-US" sz="1400" kern="1200" dirty="0">
              <a:latin typeface="Calibri" panose="020F0502020204030204" pitchFamily="34" charset="0"/>
              <a:cs typeface="Calibri" panose="020F0502020204030204" pitchFamily="34" charset="0"/>
            </a:rPr>
            <a:t> di </a:t>
          </a:r>
          <a:r>
            <a:rPr lang="en-US" sz="1400" kern="1200" dirty="0" err="1">
              <a:latin typeface="Calibri" panose="020F0502020204030204" pitchFamily="34" charset="0"/>
              <a:cs typeface="Calibri" panose="020F0502020204030204" pitchFamily="34" charset="0"/>
            </a:rPr>
            <a:t>muka</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dalam</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valuta</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asing</a:t>
          </a:r>
          <a:r>
            <a:rPr lang="en-US" sz="1400" kern="1200" dirty="0">
              <a:latin typeface="Calibri" panose="020F0502020204030204" pitchFamily="34" charset="0"/>
              <a:cs typeface="Calibri" panose="020F0502020204030204" pitchFamily="34" charset="0"/>
            </a:rPr>
            <a:t>. </a:t>
          </a:r>
          <a:r>
            <a:rPr lang="en-US" sz="1400" i="1" kern="1200" dirty="0">
              <a:latin typeface="Calibri" panose="020F0502020204030204" pitchFamily="34" charset="0"/>
              <a:cs typeface="Calibri" panose="020F0502020204030204" pitchFamily="34" charset="0"/>
            </a:rPr>
            <a:t>Eff 1 Jan 2019</a:t>
          </a:r>
          <a:endParaRPr lang="en-US" sz="1400" i="1" kern="1200" dirty="0">
            <a:latin typeface="Calibri" panose="020F0502020204030204" pitchFamily="34" charset="0"/>
            <a:ea typeface="+mn-ea"/>
            <a:cs typeface="Calibri" panose="020F0502020204030204" pitchFamily="34" charset="0"/>
          </a:endParaRPr>
        </a:p>
      </dsp:txBody>
      <dsp:txXfrm>
        <a:off x="32098" y="2697548"/>
        <a:ext cx="6412804" cy="593340"/>
      </dsp:txXfrm>
    </dsp:sp>
    <dsp:sp modelId="{3E749DC8-768E-4B08-A518-6817499D1DC0}">
      <dsp:nvSpPr>
        <dsp:cNvPr id="0" name=""/>
        <dsp:cNvSpPr/>
      </dsp:nvSpPr>
      <dsp:spPr>
        <a:xfrm>
          <a:off x="0" y="3418026"/>
          <a:ext cx="6477000" cy="577636"/>
        </a:xfrm>
        <a:prstGeom prst="roundRect">
          <a:avLst/>
        </a:prstGeom>
        <a:gradFill rotWithShape="0">
          <a:gsLst>
            <a:gs pos="0">
              <a:schemeClr val="accent2">
                <a:shade val="80000"/>
                <a:hueOff val="0"/>
                <a:satOff val="-9498"/>
                <a:lumOff val="24385"/>
                <a:alphaOff val="0"/>
                <a:tint val="50000"/>
                <a:satMod val="300000"/>
              </a:schemeClr>
            </a:gs>
            <a:gs pos="35000">
              <a:schemeClr val="accent2">
                <a:shade val="80000"/>
                <a:hueOff val="0"/>
                <a:satOff val="-9498"/>
                <a:lumOff val="24385"/>
                <a:alphaOff val="0"/>
                <a:tint val="37000"/>
                <a:satMod val="300000"/>
              </a:schemeClr>
            </a:gs>
            <a:gs pos="100000">
              <a:schemeClr val="accent2">
                <a:shade val="80000"/>
                <a:hueOff val="0"/>
                <a:satOff val="-9498"/>
                <a:lumOff val="24385"/>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en-US" sz="1400" kern="1200" dirty="0" err="1">
              <a:latin typeface="Calibri" panose="020F0502020204030204" pitchFamily="34" charset="0"/>
              <a:cs typeface="Calibri" panose="020F0502020204030204" pitchFamily="34" charset="0"/>
            </a:rPr>
            <a:t>Amendemen</a:t>
          </a:r>
          <a:r>
            <a:rPr lang="en-US" sz="1400" kern="1200" dirty="0">
              <a:latin typeface="Calibri" panose="020F0502020204030204" pitchFamily="34" charset="0"/>
              <a:cs typeface="Calibri" panose="020F0502020204030204" pitchFamily="34" charset="0"/>
            </a:rPr>
            <a:t> PSAK 53.: </a:t>
          </a:r>
          <a:r>
            <a:rPr lang="en-US" sz="1400" kern="1200" dirty="0" err="1">
              <a:latin typeface="Calibri" panose="020F0502020204030204" pitchFamily="34" charset="0"/>
              <a:cs typeface="Calibri" panose="020F0502020204030204" pitchFamily="34" charset="0"/>
            </a:rPr>
            <a:t>Imbalan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berbasis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Saham</a:t>
          </a:r>
          <a:r>
            <a:rPr lang="en-US" sz="1400" kern="1200" dirty="0">
              <a:latin typeface="Calibri" panose="020F0502020204030204" pitchFamily="34" charset="0"/>
              <a:cs typeface="Calibri" panose="020F0502020204030204" pitchFamily="34" charset="0"/>
            </a:rPr>
            <a:t> </a:t>
          </a:r>
          <a:r>
            <a:rPr lang="en-US" sz="1400" kern="1200" dirty="0">
              <a:latin typeface="Calibri" panose="020F0502020204030204" pitchFamily="34" charset="0"/>
              <a:cs typeface="Calibri" panose="020F0502020204030204" pitchFamily="34" charset="0"/>
              <a:sym typeface="Wingdings" panose="05000000000000000000" pitchFamily="2" charset="2"/>
            </a:rPr>
            <a:t> </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untuk</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memperjelas</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perlakuan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akuntansi</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terkait</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klasifikasi</a:t>
          </a:r>
          <a:r>
            <a:rPr lang="en-US" sz="1400" kern="1200" dirty="0">
              <a:latin typeface="Calibri" panose="020F0502020204030204" pitchFamily="34" charset="0"/>
              <a:cs typeface="Calibri" panose="020F0502020204030204" pitchFamily="34" charset="0"/>
            </a:rPr>
            <a:t> dan </a:t>
          </a:r>
          <a:r>
            <a:rPr lang="en-US" sz="1400" kern="1200" dirty="0" err="1">
              <a:latin typeface="Calibri" panose="020F0502020204030204" pitchFamily="34" charset="0"/>
              <a:cs typeface="Calibri" panose="020F0502020204030204" pitchFamily="34" charset="0"/>
            </a:rPr>
            <a:t>pengukuran</a:t>
          </a:r>
          <a:r>
            <a:rPr lang="en-US" sz="1400" kern="1200" dirty="0">
              <a:latin typeface="Calibri" panose="020F0502020204030204" pitchFamily="34" charset="0"/>
              <a:cs typeface="Calibri" panose="020F0502020204030204" pitchFamily="34" charset="0"/>
            </a:rPr>
            <a:t> </a:t>
          </a:r>
          <a:r>
            <a:rPr lang="en-US" sz="1400" kern="1200" dirty="0" err="1">
              <a:latin typeface="Calibri" panose="020F0502020204030204" pitchFamily="34" charset="0"/>
              <a:cs typeface="Calibri" panose="020F0502020204030204" pitchFamily="34" charset="0"/>
            </a:rPr>
            <a:t>transaksi</a:t>
          </a:r>
          <a:r>
            <a:rPr lang="en-US" sz="1400" kern="1200" dirty="0">
              <a:latin typeface="Calibri" panose="020F0502020204030204" pitchFamily="34" charset="0"/>
              <a:cs typeface="Calibri" panose="020F0502020204030204" pitchFamily="34" charset="0"/>
            </a:rPr>
            <a:t> .</a:t>
          </a:r>
          <a:endParaRPr lang="en-US" sz="1400" kern="1200" dirty="0">
            <a:latin typeface="Calibri" panose="020F0502020204030204" pitchFamily="34" charset="0"/>
            <a:ea typeface="+mn-ea"/>
            <a:cs typeface="Calibri" panose="020F0502020204030204" pitchFamily="34" charset="0"/>
          </a:endParaRPr>
        </a:p>
      </dsp:txBody>
      <dsp:txXfrm>
        <a:off x="28198" y="3446224"/>
        <a:ext cx="6420604" cy="521240"/>
      </dsp:txXfrm>
    </dsp:sp>
    <dsp:sp modelId="{1743B35E-3AD4-45C2-BB3E-D1B351724EBA}">
      <dsp:nvSpPr>
        <dsp:cNvPr id="0" name=""/>
        <dsp:cNvSpPr/>
      </dsp:nvSpPr>
      <dsp:spPr>
        <a:xfrm>
          <a:off x="0" y="4090703"/>
          <a:ext cx="6477000" cy="417327"/>
        </a:xfrm>
        <a:prstGeom prst="roundRect">
          <a:avLst/>
        </a:prstGeom>
        <a:gradFill rotWithShape="0">
          <a:gsLst>
            <a:gs pos="0">
              <a:schemeClr val="accent2">
                <a:shade val="80000"/>
                <a:hueOff val="0"/>
                <a:satOff val="-11081"/>
                <a:lumOff val="28449"/>
                <a:alphaOff val="0"/>
                <a:tint val="50000"/>
                <a:satMod val="300000"/>
              </a:schemeClr>
            </a:gs>
            <a:gs pos="35000">
              <a:schemeClr val="accent2">
                <a:shade val="80000"/>
                <a:hueOff val="0"/>
                <a:satOff val="-11081"/>
                <a:lumOff val="28449"/>
                <a:alphaOff val="0"/>
                <a:tint val="37000"/>
                <a:satMod val="300000"/>
              </a:schemeClr>
            </a:gs>
            <a:gs pos="100000">
              <a:schemeClr val="accent2">
                <a:shade val="80000"/>
                <a:hueOff val="0"/>
                <a:satOff val="-11081"/>
                <a:lumOff val="28449"/>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ts val="0"/>
            </a:spcAft>
            <a:buNone/>
          </a:pPr>
          <a:r>
            <a:rPr lang="it-IT" sz="1400" kern="1200" dirty="0">
              <a:latin typeface="Calibri" panose="020F0502020204030204" pitchFamily="34" charset="0"/>
              <a:cs typeface="Calibri" panose="020F0502020204030204" pitchFamily="34" charset="0"/>
            </a:rPr>
            <a:t>Amendemen PSAK 13: </a:t>
          </a:r>
          <a:r>
            <a:rPr lang="it-IT" sz="1400" i="1" kern="1200" dirty="0">
              <a:latin typeface="Calibri" panose="020F0502020204030204" pitchFamily="34" charset="0"/>
              <a:cs typeface="Calibri" panose="020F0502020204030204" pitchFamily="34" charset="0"/>
            </a:rPr>
            <a:t>Properti Investasi</a:t>
          </a:r>
          <a:r>
            <a:rPr lang="it-IT" sz="1400" kern="1200" dirty="0">
              <a:latin typeface="Calibri" panose="020F0502020204030204" pitchFamily="34" charset="0"/>
              <a:cs typeface="Calibri" panose="020F0502020204030204" pitchFamily="34" charset="0"/>
            </a:rPr>
            <a:t> tentang </a:t>
          </a:r>
          <a:r>
            <a:rPr lang="it-IT" sz="1400" i="1" kern="1200" dirty="0">
              <a:latin typeface="Calibri" panose="020F0502020204030204" pitchFamily="34" charset="0"/>
              <a:cs typeface="Calibri" panose="020F0502020204030204" pitchFamily="34" charset="0"/>
            </a:rPr>
            <a:t>Pengalihan Properti Investasi</a:t>
          </a:r>
          <a:r>
            <a:rPr lang="it-IT" sz="1400" kern="1200" dirty="0">
              <a:latin typeface="Calibri" panose="020F0502020204030204" pitchFamily="34" charset="0"/>
              <a:cs typeface="Calibri" panose="020F0502020204030204" pitchFamily="34" charset="0"/>
            </a:rPr>
            <a:t> </a:t>
          </a:r>
          <a:r>
            <a:rPr lang="en-US" sz="1400" i="1" kern="1200" dirty="0" err="1">
              <a:latin typeface="Calibri" panose="020F0502020204030204" pitchFamily="34" charset="0"/>
              <a:cs typeface="Calibri" panose="020F0502020204030204" pitchFamily="34" charset="0"/>
            </a:rPr>
            <a:t>Imbalan</a:t>
          </a:r>
          <a:r>
            <a:rPr lang="en-US" sz="1400" i="1" kern="1200" dirty="0">
              <a:latin typeface="Calibri" panose="020F0502020204030204" pitchFamily="34" charset="0"/>
              <a:cs typeface="Calibri" panose="020F0502020204030204" pitchFamily="34" charset="0"/>
            </a:rPr>
            <a:t> di </a:t>
          </a:r>
          <a:r>
            <a:rPr lang="en-US" sz="1400" i="1" kern="1200" dirty="0" err="1">
              <a:latin typeface="Calibri" panose="020F0502020204030204" pitchFamily="34" charset="0"/>
              <a:cs typeface="Calibri" panose="020F0502020204030204" pitchFamily="34" charset="0"/>
            </a:rPr>
            <a:t>Muka</a:t>
          </a:r>
          <a:r>
            <a:rPr lang="en-US" sz="1400" i="1" kern="1200" dirty="0">
              <a:latin typeface="Calibri" panose="020F0502020204030204" pitchFamily="34" charset="0"/>
              <a:cs typeface="Calibri" panose="020F0502020204030204" pitchFamily="34" charset="0"/>
            </a:rPr>
            <a:t> – eff 1 </a:t>
          </a:r>
          <a:r>
            <a:rPr lang="en-US" sz="1400" i="1" kern="1200" dirty="0" err="1">
              <a:latin typeface="Calibri" panose="020F0502020204030204" pitchFamily="34" charset="0"/>
              <a:cs typeface="Calibri" panose="020F0502020204030204" pitchFamily="34" charset="0"/>
            </a:rPr>
            <a:t>Januari</a:t>
          </a:r>
          <a:r>
            <a:rPr lang="en-US" sz="1400" i="1" kern="1200" dirty="0">
              <a:latin typeface="Calibri" panose="020F0502020204030204" pitchFamily="34" charset="0"/>
              <a:cs typeface="Calibri" panose="020F0502020204030204" pitchFamily="34" charset="0"/>
            </a:rPr>
            <a:t> 2018</a:t>
          </a:r>
          <a:endParaRPr lang="en-US" sz="1400" kern="1200" dirty="0">
            <a:latin typeface="Calibri" panose="020F0502020204030204" pitchFamily="34" charset="0"/>
            <a:ea typeface="+mn-ea"/>
            <a:cs typeface="Calibri" panose="020F0502020204030204" pitchFamily="34" charset="0"/>
          </a:endParaRPr>
        </a:p>
      </dsp:txBody>
      <dsp:txXfrm>
        <a:off x="20372" y="4111075"/>
        <a:ext cx="6436256" cy="376583"/>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1" y="0"/>
            <a:ext cx="4305967" cy="339753"/>
          </a:xfrm>
          <a:prstGeom prst="rect">
            <a:avLst/>
          </a:prstGeom>
          <a:noFill/>
          <a:ln w="9525">
            <a:noFill/>
            <a:miter lim="800000"/>
            <a:headEnd/>
            <a:tailEnd/>
          </a:ln>
          <a:effectLst/>
        </p:spPr>
        <p:txBody>
          <a:bodyPr vert="horz" wrap="square" lIns="95625" tIns="47813" rIns="95625" bIns="47813" numCol="1" anchor="t" anchorCtr="0" compatLnSpc="1">
            <a:prstTxWarp prst="textNoShape">
              <a:avLst/>
            </a:prstTxWarp>
          </a:bodyPr>
          <a:lstStyle>
            <a:lvl1pPr defTabSz="956523" eaLnBrk="1" hangingPunct="1">
              <a:spcBef>
                <a:spcPct val="0"/>
              </a:spcBef>
              <a:buFontTx/>
              <a:buNone/>
              <a:defRPr sz="1300">
                <a:latin typeface="Times New Roman" pitchFamily="18" charset="0"/>
              </a:defRPr>
            </a:lvl1pPr>
          </a:lstStyle>
          <a:p>
            <a:pPr>
              <a:defRPr/>
            </a:pPr>
            <a:endParaRPr lang="id-ID"/>
          </a:p>
        </p:txBody>
      </p:sp>
      <p:sp>
        <p:nvSpPr>
          <p:cNvPr id="23555" name="Rectangle 3"/>
          <p:cNvSpPr>
            <a:spLocks noGrp="1" noChangeArrowheads="1"/>
          </p:cNvSpPr>
          <p:nvPr>
            <p:ph type="dt" sz="quarter" idx="1"/>
          </p:nvPr>
        </p:nvSpPr>
        <p:spPr bwMode="auto">
          <a:xfrm>
            <a:off x="5630197" y="0"/>
            <a:ext cx="4305967" cy="339753"/>
          </a:xfrm>
          <a:prstGeom prst="rect">
            <a:avLst/>
          </a:prstGeom>
          <a:noFill/>
          <a:ln w="9525">
            <a:noFill/>
            <a:miter lim="800000"/>
            <a:headEnd/>
            <a:tailEnd/>
          </a:ln>
          <a:effectLst/>
        </p:spPr>
        <p:txBody>
          <a:bodyPr vert="horz" wrap="square" lIns="95625" tIns="47813" rIns="95625" bIns="47813" numCol="1" anchor="t" anchorCtr="0" compatLnSpc="1">
            <a:prstTxWarp prst="textNoShape">
              <a:avLst/>
            </a:prstTxWarp>
          </a:bodyPr>
          <a:lstStyle>
            <a:lvl1pPr algn="r" defTabSz="956523" eaLnBrk="1" hangingPunct="1">
              <a:spcBef>
                <a:spcPct val="0"/>
              </a:spcBef>
              <a:buFontTx/>
              <a:buNone/>
              <a:defRPr sz="1300">
                <a:latin typeface="Times New Roman" pitchFamily="18" charset="0"/>
              </a:defRPr>
            </a:lvl1pPr>
          </a:lstStyle>
          <a:p>
            <a:pPr>
              <a:defRPr/>
            </a:pPr>
            <a:endParaRPr lang="id-ID"/>
          </a:p>
        </p:txBody>
      </p:sp>
      <p:sp>
        <p:nvSpPr>
          <p:cNvPr id="23556" name="Rectangle 4"/>
          <p:cNvSpPr>
            <a:spLocks noGrp="1" noChangeArrowheads="1"/>
          </p:cNvSpPr>
          <p:nvPr>
            <p:ph type="ftr" sz="quarter" idx="2"/>
          </p:nvPr>
        </p:nvSpPr>
        <p:spPr bwMode="auto">
          <a:xfrm>
            <a:off x="1" y="6462686"/>
            <a:ext cx="4305967" cy="339753"/>
          </a:xfrm>
          <a:prstGeom prst="rect">
            <a:avLst/>
          </a:prstGeom>
          <a:noFill/>
          <a:ln w="9525">
            <a:noFill/>
            <a:miter lim="800000"/>
            <a:headEnd/>
            <a:tailEnd/>
          </a:ln>
          <a:effectLst/>
        </p:spPr>
        <p:txBody>
          <a:bodyPr vert="horz" wrap="square" lIns="95625" tIns="47813" rIns="95625" bIns="47813" numCol="1" anchor="b" anchorCtr="0" compatLnSpc="1">
            <a:prstTxWarp prst="textNoShape">
              <a:avLst/>
            </a:prstTxWarp>
          </a:bodyPr>
          <a:lstStyle>
            <a:lvl1pPr defTabSz="956523" eaLnBrk="1" hangingPunct="1">
              <a:spcBef>
                <a:spcPct val="0"/>
              </a:spcBef>
              <a:buFontTx/>
              <a:buNone/>
              <a:defRPr sz="1300">
                <a:latin typeface="Times New Roman" pitchFamily="18" charset="0"/>
              </a:defRPr>
            </a:lvl1pPr>
          </a:lstStyle>
          <a:p>
            <a:pPr>
              <a:defRPr/>
            </a:pPr>
            <a:endParaRPr lang="id-ID"/>
          </a:p>
        </p:txBody>
      </p:sp>
      <p:sp>
        <p:nvSpPr>
          <p:cNvPr id="23557" name="Rectangle 5"/>
          <p:cNvSpPr>
            <a:spLocks noGrp="1" noChangeArrowheads="1"/>
          </p:cNvSpPr>
          <p:nvPr>
            <p:ph type="sldNum" sz="quarter" idx="3"/>
          </p:nvPr>
        </p:nvSpPr>
        <p:spPr bwMode="auto">
          <a:xfrm>
            <a:off x="5630197" y="6462686"/>
            <a:ext cx="4305967" cy="339753"/>
          </a:xfrm>
          <a:prstGeom prst="rect">
            <a:avLst/>
          </a:prstGeom>
          <a:noFill/>
          <a:ln w="9525">
            <a:noFill/>
            <a:miter lim="800000"/>
            <a:headEnd/>
            <a:tailEnd/>
          </a:ln>
          <a:effectLst/>
        </p:spPr>
        <p:txBody>
          <a:bodyPr vert="horz" wrap="square" lIns="95625" tIns="47813" rIns="95625" bIns="47813" numCol="1" anchor="b" anchorCtr="0" compatLnSpc="1">
            <a:prstTxWarp prst="textNoShape">
              <a:avLst/>
            </a:prstTxWarp>
          </a:bodyPr>
          <a:lstStyle>
            <a:lvl1pPr algn="r" defTabSz="956523" eaLnBrk="1" hangingPunct="1">
              <a:spcBef>
                <a:spcPct val="0"/>
              </a:spcBef>
              <a:buFontTx/>
              <a:buNone/>
              <a:defRPr sz="1300">
                <a:latin typeface="Times New Roman" panose="02020603050405020304" pitchFamily="18" charset="0"/>
              </a:defRPr>
            </a:lvl1pPr>
          </a:lstStyle>
          <a:p>
            <a:pPr>
              <a:defRPr/>
            </a:pPr>
            <a:fld id="{229F0516-BCF0-4D98-8733-D3C2801EEE39}"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1" y="0"/>
            <a:ext cx="4305967" cy="339753"/>
          </a:xfrm>
          <a:prstGeom prst="rect">
            <a:avLst/>
          </a:prstGeom>
          <a:noFill/>
          <a:ln w="9525">
            <a:noFill/>
            <a:miter lim="800000"/>
            <a:headEnd/>
            <a:tailEnd/>
          </a:ln>
          <a:effectLst/>
        </p:spPr>
        <p:txBody>
          <a:bodyPr vert="horz" wrap="square" lIns="95625" tIns="47813" rIns="95625" bIns="47813" numCol="1" anchor="t" anchorCtr="0" compatLnSpc="1">
            <a:prstTxWarp prst="textNoShape">
              <a:avLst/>
            </a:prstTxWarp>
          </a:bodyPr>
          <a:lstStyle>
            <a:lvl1pPr defTabSz="956523" eaLnBrk="1" hangingPunct="1">
              <a:spcBef>
                <a:spcPct val="0"/>
              </a:spcBef>
              <a:buFontTx/>
              <a:buNone/>
              <a:defRPr sz="1300">
                <a:latin typeface="Times New Roman" pitchFamily="18" charset="0"/>
              </a:defRPr>
            </a:lvl1pPr>
          </a:lstStyle>
          <a:p>
            <a:pPr>
              <a:defRPr/>
            </a:pPr>
            <a:endParaRPr lang="id-ID"/>
          </a:p>
        </p:txBody>
      </p:sp>
      <p:sp>
        <p:nvSpPr>
          <p:cNvPr id="28675" name="Rectangle 3"/>
          <p:cNvSpPr>
            <a:spLocks noGrp="1" noChangeArrowheads="1"/>
          </p:cNvSpPr>
          <p:nvPr>
            <p:ph type="dt" idx="1"/>
          </p:nvPr>
        </p:nvSpPr>
        <p:spPr bwMode="auto">
          <a:xfrm>
            <a:off x="5630197" y="0"/>
            <a:ext cx="4305967" cy="339753"/>
          </a:xfrm>
          <a:prstGeom prst="rect">
            <a:avLst/>
          </a:prstGeom>
          <a:noFill/>
          <a:ln w="9525">
            <a:noFill/>
            <a:miter lim="800000"/>
            <a:headEnd/>
            <a:tailEnd/>
          </a:ln>
          <a:effectLst/>
        </p:spPr>
        <p:txBody>
          <a:bodyPr vert="horz" wrap="square" lIns="95625" tIns="47813" rIns="95625" bIns="47813" numCol="1" anchor="t" anchorCtr="0" compatLnSpc="1">
            <a:prstTxWarp prst="textNoShape">
              <a:avLst/>
            </a:prstTxWarp>
          </a:bodyPr>
          <a:lstStyle>
            <a:lvl1pPr algn="r" defTabSz="956523" eaLnBrk="1" hangingPunct="1">
              <a:spcBef>
                <a:spcPct val="0"/>
              </a:spcBef>
              <a:buFontTx/>
              <a:buNone/>
              <a:defRPr sz="1300">
                <a:latin typeface="Times New Roman" pitchFamily="18" charset="0"/>
              </a:defRPr>
            </a:lvl1pPr>
          </a:lstStyle>
          <a:p>
            <a:pPr>
              <a:defRPr/>
            </a:pPr>
            <a:endParaRPr lang="id-ID"/>
          </a:p>
        </p:txBody>
      </p:sp>
      <p:sp>
        <p:nvSpPr>
          <p:cNvPr id="13316" name="Rectangle 4"/>
          <p:cNvSpPr>
            <a:spLocks noGrp="1" noRot="1" noChangeAspect="1" noChangeArrowheads="1" noTextEdit="1"/>
          </p:cNvSpPr>
          <p:nvPr>
            <p:ph type="sldImg" idx="2"/>
          </p:nvPr>
        </p:nvSpPr>
        <p:spPr bwMode="auto">
          <a:xfrm>
            <a:off x="3268663" y="511175"/>
            <a:ext cx="3398837" cy="2549525"/>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8677" name="Rectangle 5"/>
          <p:cNvSpPr>
            <a:spLocks noGrp="1" noChangeArrowheads="1"/>
          </p:cNvSpPr>
          <p:nvPr>
            <p:ph type="body" sz="quarter" idx="3"/>
          </p:nvPr>
        </p:nvSpPr>
        <p:spPr bwMode="auto">
          <a:xfrm>
            <a:off x="1322008" y="3230815"/>
            <a:ext cx="7292149" cy="3060939"/>
          </a:xfrm>
          <a:prstGeom prst="rect">
            <a:avLst/>
          </a:prstGeom>
          <a:noFill/>
          <a:ln w="9525">
            <a:noFill/>
            <a:miter lim="800000"/>
            <a:headEnd/>
            <a:tailEnd/>
          </a:ln>
          <a:effectLst/>
        </p:spPr>
        <p:txBody>
          <a:bodyPr vert="horz" wrap="square" lIns="95625" tIns="47813" rIns="95625" bIns="4781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678" name="Rectangle 6"/>
          <p:cNvSpPr>
            <a:spLocks noGrp="1" noChangeArrowheads="1"/>
          </p:cNvSpPr>
          <p:nvPr>
            <p:ph type="ftr" sz="quarter" idx="4"/>
          </p:nvPr>
        </p:nvSpPr>
        <p:spPr bwMode="auto">
          <a:xfrm>
            <a:off x="1" y="6462686"/>
            <a:ext cx="4305967" cy="339753"/>
          </a:xfrm>
          <a:prstGeom prst="rect">
            <a:avLst/>
          </a:prstGeom>
          <a:noFill/>
          <a:ln w="9525">
            <a:noFill/>
            <a:miter lim="800000"/>
            <a:headEnd/>
            <a:tailEnd/>
          </a:ln>
          <a:effectLst/>
        </p:spPr>
        <p:txBody>
          <a:bodyPr vert="horz" wrap="square" lIns="95625" tIns="47813" rIns="95625" bIns="47813" numCol="1" anchor="b" anchorCtr="0" compatLnSpc="1">
            <a:prstTxWarp prst="textNoShape">
              <a:avLst/>
            </a:prstTxWarp>
          </a:bodyPr>
          <a:lstStyle>
            <a:lvl1pPr defTabSz="956523" eaLnBrk="1" hangingPunct="1">
              <a:spcBef>
                <a:spcPct val="0"/>
              </a:spcBef>
              <a:buFontTx/>
              <a:buNone/>
              <a:defRPr sz="1300">
                <a:latin typeface="Times New Roman" pitchFamily="18" charset="0"/>
              </a:defRPr>
            </a:lvl1pPr>
          </a:lstStyle>
          <a:p>
            <a:pPr>
              <a:defRPr/>
            </a:pPr>
            <a:endParaRPr lang="id-ID"/>
          </a:p>
        </p:txBody>
      </p:sp>
      <p:sp>
        <p:nvSpPr>
          <p:cNvPr id="28679" name="Rectangle 7"/>
          <p:cNvSpPr>
            <a:spLocks noGrp="1" noChangeArrowheads="1"/>
          </p:cNvSpPr>
          <p:nvPr>
            <p:ph type="sldNum" sz="quarter" idx="5"/>
          </p:nvPr>
        </p:nvSpPr>
        <p:spPr bwMode="auto">
          <a:xfrm>
            <a:off x="5630197" y="6462686"/>
            <a:ext cx="4305967" cy="339753"/>
          </a:xfrm>
          <a:prstGeom prst="rect">
            <a:avLst/>
          </a:prstGeom>
          <a:noFill/>
          <a:ln w="9525">
            <a:noFill/>
            <a:miter lim="800000"/>
            <a:headEnd/>
            <a:tailEnd/>
          </a:ln>
          <a:effectLst/>
        </p:spPr>
        <p:txBody>
          <a:bodyPr vert="horz" wrap="square" lIns="95625" tIns="47813" rIns="95625" bIns="47813" numCol="1" anchor="b" anchorCtr="0" compatLnSpc="1">
            <a:prstTxWarp prst="textNoShape">
              <a:avLst/>
            </a:prstTxWarp>
          </a:bodyPr>
          <a:lstStyle>
            <a:lvl1pPr algn="r" defTabSz="956523" eaLnBrk="1" hangingPunct="1">
              <a:spcBef>
                <a:spcPct val="0"/>
              </a:spcBef>
              <a:buFontTx/>
              <a:buNone/>
              <a:defRPr sz="1300">
                <a:latin typeface="Times New Roman" panose="02020603050405020304" pitchFamily="18" charset="0"/>
              </a:defRPr>
            </a:lvl1pPr>
          </a:lstStyle>
          <a:p>
            <a:pPr>
              <a:defRPr/>
            </a:pPr>
            <a:fld id="{66A51CDF-1F43-432E-9E42-326184CF1E8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0938" y="692150"/>
            <a:ext cx="4556125" cy="3416300"/>
          </a:xfrm>
          <a:ln/>
        </p:spPr>
      </p:sp>
      <p:sp>
        <p:nvSpPr>
          <p:cNvPr id="34819" name="Rectangle 3"/>
          <p:cNvSpPr>
            <a:spLocks noGrp="1" noChangeArrowheads="1"/>
          </p:cNvSpPr>
          <p:nvPr>
            <p:ph type="body" idx="1"/>
          </p:nvPr>
        </p:nvSpPr>
        <p:spPr>
          <a:xfrm>
            <a:off x="685800" y="4343400"/>
            <a:ext cx="5486400" cy="4114800"/>
          </a:xfrm>
          <a:prstGeom prst="rect">
            <a:avLst/>
          </a:prstGeom>
          <a:noFill/>
          <a:ln w="9525"/>
        </p:spPr>
        <p:txBody>
          <a:bodyPr/>
          <a:lstStyle/>
          <a:p>
            <a:pPr>
              <a:buFontTx/>
              <a:buNone/>
            </a:pPr>
            <a:endParaRPr lang="en-US" sz="1100" b="1" dirty="0"/>
          </a:p>
        </p:txBody>
      </p:sp>
    </p:spTree>
    <p:extLst>
      <p:ext uri="{BB962C8B-B14F-4D97-AF65-F5344CB8AC3E}">
        <p14:creationId xmlns:p14="http://schemas.microsoft.com/office/powerpoint/2010/main" xmlns="" val="39334754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A51CDF-1F43-432E-9E42-326184CF1E84}" type="slidenum">
              <a:rPr lang="en-US" altLang="en-US" smtClean="0"/>
              <a:pPr>
                <a:defRPr/>
              </a:pPr>
              <a:t>18</a:t>
            </a:fld>
            <a:endParaRPr lang="en-US" altLang="en-US"/>
          </a:p>
        </p:txBody>
      </p:sp>
    </p:spTree>
    <p:extLst>
      <p:ext uri="{BB962C8B-B14F-4D97-AF65-F5344CB8AC3E}">
        <p14:creationId xmlns:p14="http://schemas.microsoft.com/office/powerpoint/2010/main" xmlns="" val="3312062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19</a:t>
            </a:fld>
            <a:endParaRPr lang="en-US"/>
          </a:p>
        </p:txBody>
      </p:sp>
    </p:spTree>
    <p:extLst>
      <p:ext uri="{BB962C8B-B14F-4D97-AF65-F5344CB8AC3E}">
        <p14:creationId xmlns:p14="http://schemas.microsoft.com/office/powerpoint/2010/main" xmlns="" val="36033932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A51CDF-1F43-432E-9E42-326184CF1E84}" type="slidenum">
              <a:rPr lang="en-US" altLang="en-US" smtClean="0"/>
              <a:pPr>
                <a:defRPr/>
              </a:pPr>
              <a:t>21</a:t>
            </a:fld>
            <a:endParaRPr lang="en-US" altLang="en-US"/>
          </a:p>
        </p:txBody>
      </p:sp>
    </p:spTree>
    <p:extLst>
      <p:ext uri="{BB962C8B-B14F-4D97-AF65-F5344CB8AC3E}">
        <p14:creationId xmlns:p14="http://schemas.microsoft.com/office/powerpoint/2010/main" xmlns="" val="4230573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24</a:t>
            </a:fld>
            <a:endParaRPr lang="en-US"/>
          </a:p>
        </p:txBody>
      </p:sp>
    </p:spTree>
    <p:extLst>
      <p:ext uri="{BB962C8B-B14F-4D97-AF65-F5344CB8AC3E}">
        <p14:creationId xmlns:p14="http://schemas.microsoft.com/office/powerpoint/2010/main" xmlns="" val="3657179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28</a:t>
            </a:fld>
            <a:endParaRPr lang="en-US"/>
          </a:p>
        </p:txBody>
      </p:sp>
    </p:spTree>
    <p:extLst>
      <p:ext uri="{BB962C8B-B14F-4D97-AF65-F5344CB8AC3E}">
        <p14:creationId xmlns:p14="http://schemas.microsoft.com/office/powerpoint/2010/main" xmlns="" val="2454738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A51CDF-1F43-432E-9E42-326184CF1E84}" type="slidenum">
              <a:rPr lang="en-US" altLang="en-US" smtClean="0"/>
              <a:pPr>
                <a:defRPr/>
              </a:pPr>
              <a:t>31</a:t>
            </a:fld>
            <a:endParaRPr lang="en-US" altLang="en-US"/>
          </a:p>
        </p:txBody>
      </p:sp>
    </p:spTree>
    <p:extLst>
      <p:ext uri="{BB962C8B-B14F-4D97-AF65-F5344CB8AC3E}">
        <p14:creationId xmlns:p14="http://schemas.microsoft.com/office/powerpoint/2010/main" xmlns="" val="2292514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35</a:t>
            </a:fld>
            <a:endParaRPr lang="en-US"/>
          </a:p>
        </p:txBody>
      </p:sp>
    </p:spTree>
    <p:extLst>
      <p:ext uri="{BB962C8B-B14F-4D97-AF65-F5344CB8AC3E}">
        <p14:creationId xmlns:p14="http://schemas.microsoft.com/office/powerpoint/2010/main" xmlns="" val="25130304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36</a:t>
            </a:fld>
            <a:endParaRPr lang="en-US"/>
          </a:p>
        </p:txBody>
      </p:sp>
    </p:spTree>
    <p:extLst>
      <p:ext uri="{BB962C8B-B14F-4D97-AF65-F5344CB8AC3E}">
        <p14:creationId xmlns:p14="http://schemas.microsoft.com/office/powerpoint/2010/main" xmlns="" val="491583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C1328F5-271E-4E9F-807F-44D8C876902A}" type="slidenum">
              <a:rPr lang="en-US" smtClean="0"/>
              <a:pPr/>
              <a:t>37</a:t>
            </a:fld>
            <a:endParaRPr lang="en-US"/>
          </a:p>
        </p:txBody>
      </p:sp>
    </p:spTree>
    <p:extLst>
      <p:ext uri="{BB962C8B-B14F-4D97-AF65-F5344CB8AC3E}">
        <p14:creationId xmlns:p14="http://schemas.microsoft.com/office/powerpoint/2010/main" xmlns="" val="2166245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38</a:t>
            </a:fld>
            <a:endParaRPr lang="en-US"/>
          </a:p>
        </p:txBody>
      </p:sp>
    </p:spTree>
    <p:extLst>
      <p:ext uri="{BB962C8B-B14F-4D97-AF65-F5344CB8AC3E}">
        <p14:creationId xmlns:p14="http://schemas.microsoft.com/office/powerpoint/2010/main" xmlns="" val="2471653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150938" y="692150"/>
            <a:ext cx="4556125" cy="3416300"/>
          </a:xfrm>
          <a:ln/>
        </p:spPr>
      </p:sp>
      <p:sp>
        <p:nvSpPr>
          <p:cNvPr id="34819" name="Rectangle 3"/>
          <p:cNvSpPr>
            <a:spLocks noGrp="1" noChangeArrowheads="1"/>
          </p:cNvSpPr>
          <p:nvPr>
            <p:ph type="body" idx="1"/>
          </p:nvPr>
        </p:nvSpPr>
        <p:spPr>
          <a:xfrm>
            <a:off x="685800" y="4343400"/>
            <a:ext cx="5486400" cy="4114800"/>
          </a:xfrm>
          <a:prstGeom prst="rect">
            <a:avLst/>
          </a:prstGeom>
          <a:noFill/>
          <a:ln w="9525"/>
        </p:spPr>
        <p:txBody>
          <a:bodyPr/>
          <a:lstStyle/>
          <a:p>
            <a:pPr>
              <a:buFontTx/>
              <a:buNone/>
            </a:pPr>
            <a:endParaRPr lang="en-US" sz="1100" b="1" dirty="0"/>
          </a:p>
        </p:txBody>
      </p:sp>
    </p:spTree>
    <p:extLst>
      <p:ext uri="{BB962C8B-B14F-4D97-AF65-F5344CB8AC3E}">
        <p14:creationId xmlns:p14="http://schemas.microsoft.com/office/powerpoint/2010/main" xmlns="" val="17455487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39</a:t>
            </a:fld>
            <a:endParaRPr lang="en-US"/>
          </a:p>
        </p:txBody>
      </p:sp>
    </p:spTree>
    <p:extLst>
      <p:ext uri="{BB962C8B-B14F-4D97-AF65-F5344CB8AC3E}">
        <p14:creationId xmlns:p14="http://schemas.microsoft.com/office/powerpoint/2010/main" xmlns="" val="6186147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45</a:t>
            </a:fld>
            <a:endParaRPr lang="en-US"/>
          </a:p>
        </p:txBody>
      </p:sp>
    </p:spTree>
    <p:extLst>
      <p:ext uri="{BB962C8B-B14F-4D97-AF65-F5344CB8AC3E}">
        <p14:creationId xmlns:p14="http://schemas.microsoft.com/office/powerpoint/2010/main" xmlns="" val="1629142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11E36A34-0997-4F6F-8E2B-8E18B456F106}" type="slidenum">
              <a:rPr lang="en-US" smtClean="0"/>
              <a:pPr/>
              <a:t>46</a:t>
            </a:fld>
            <a:endParaRPr lang="en-US"/>
          </a:p>
        </p:txBody>
      </p:sp>
    </p:spTree>
    <p:extLst>
      <p:ext uri="{BB962C8B-B14F-4D97-AF65-F5344CB8AC3E}">
        <p14:creationId xmlns:p14="http://schemas.microsoft.com/office/powerpoint/2010/main" xmlns="" val="1029529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3232103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30224510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360488" y="749300"/>
            <a:ext cx="4926012" cy="3694113"/>
          </a:xfrm>
          <a:ln/>
        </p:spPr>
      </p:sp>
      <p:sp>
        <p:nvSpPr>
          <p:cNvPr id="34819" name="Rectangle 3"/>
          <p:cNvSpPr>
            <a:spLocks noGrp="1" noChangeArrowheads="1"/>
          </p:cNvSpPr>
          <p:nvPr>
            <p:ph type="body" idx="1"/>
          </p:nvPr>
        </p:nvSpPr>
        <p:spPr>
          <a:noFill/>
          <a:ln w="9525"/>
        </p:spPr>
        <p:txBody>
          <a:bodyPr/>
          <a:lstStyle/>
          <a:p>
            <a:r>
              <a:rPr lang="en-US" sz="1400" b="1" dirty="0"/>
              <a:t>1.  On the topic, “Challenges Facing Financial Accounting,” what did the AICPA Special Committee on Financial Reporting suggest should be included in future financial statements?</a:t>
            </a:r>
          </a:p>
          <a:p>
            <a:pPr>
              <a:buFontTx/>
              <a:buChar char="•"/>
            </a:pPr>
            <a:r>
              <a:rPr lang="en-US" sz="1400" b="1" dirty="0"/>
              <a:t>Non-financial</a:t>
            </a:r>
            <a:r>
              <a:rPr lang="en-US" sz="1100" b="1" dirty="0"/>
              <a:t> </a:t>
            </a:r>
            <a:r>
              <a:rPr lang="en-US" sz="1400" b="1" dirty="0"/>
              <a:t>Measurements</a:t>
            </a:r>
            <a:r>
              <a:rPr lang="en-US" sz="1100" b="1" dirty="0"/>
              <a:t> (customer satisfaction indexes, backlog information, and reject rates on goods purchases).</a:t>
            </a:r>
          </a:p>
          <a:p>
            <a:pPr>
              <a:buFontTx/>
              <a:buChar char="•"/>
            </a:pPr>
            <a:r>
              <a:rPr lang="en-US" sz="1400" b="1" dirty="0"/>
              <a:t>Forward-looking Information</a:t>
            </a:r>
            <a:r>
              <a:rPr lang="en-US" sz="1100" b="1" dirty="0"/>
              <a:t> </a:t>
            </a:r>
          </a:p>
          <a:p>
            <a:pPr>
              <a:buFontTx/>
              <a:buChar char="•"/>
            </a:pPr>
            <a:r>
              <a:rPr lang="en-US" sz="1400" b="1" dirty="0"/>
              <a:t>Soft Assets</a:t>
            </a:r>
            <a:r>
              <a:rPr lang="en-US" sz="1100" b="1" dirty="0"/>
              <a:t> (a company’s know-how, market dominance, marketing setup, well-trained employees, and brand image).</a:t>
            </a:r>
          </a:p>
          <a:p>
            <a:pPr>
              <a:buFontTx/>
              <a:buChar char="•"/>
            </a:pPr>
            <a:r>
              <a:rPr lang="en-US" sz="1400" b="1" dirty="0"/>
              <a:t>Timeliness</a:t>
            </a:r>
            <a:r>
              <a:rPr lang="en-US" sz="1100" b="1" dirty="0"/>
              <a:t> (no real time financial information)</a:t>
            </a:r>
          </a:p>
          <a:p>
            <a:pPr>
              <a:buFontTx/>
              <a:buChar char="•"/>
            </a:pPr>
            <a:endParaRPr lang="en-US" sz="1100" b="1" dirty="0"/>
          </a:p>
        </p:txBody>
      </p:sp>
      <p:sp>
        <p:nvSpPr>
          <p:cNvPr id="2" name="Slide Number Placeholder 1"/>
          <p:cNvSpPr>
            <a:spLocks noGrp="1"/>
          </p:cNvSpPr>
          <p:nvPr>
            <p:ph type="sldNum" sz="quarter" idx="10"/>
          </p:nvPr>
        </p:nvSpPr>
        <p:spPr/>
        <p:txBody>
          <a:bodyPr/>
          <a:lstStyle/>
          <a:p>
            <a:fld id="{5E823B87-B168-44D7-9F24-E192ED0E2990}" type="slidenum">
              <a:rPr lang="en-US" smtClean="0"/>
              <a:pPr/>
              <a:t>49</a:t>
            </a:fld>
            <a:endParaRPr lang="en-US"/>
          </a:p>
        </p:txBody>
      </p:sp>
    </p:spTree>
    <p:extLst>
      <p:ext uri="{BB962C8B-B14F-4D97-AF65-F5344CB8AC3E}">
        <p14:creationId xmlns:p14="http://schemas.microsoft.com/office/powerpoint/2010/main" xmlns="" val="1164297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50</a:t>
            </a:fld>
            <a:endParaRPr lang="en-US"/>
          </a:p>
        </p:txBody>
      </p:sp>
    </p:spTree>
    <p:extLst>
      <p:ext uri="{BB962C8B-B14F-4D97-AF65-F5344CB8AC3E}">
        <p14:creationId xmlns:p14="http://schemas.microsoft.com/office/powerpoint/2010/main" xmlns="" val="770448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360488" y="749300"/>
            <a:ext cx="4926012" cy="3694113"/>
          </a:xfrm>
          <a:ln/>
        </p:spPr>
      </p:sp>
      <p:sp>
        <p:nvSpPr>
          <p:cNvPr id="34819" name="Rectangle 3"/>
          <p:cNvSpPr>
            <a:spLocks noGrp="1" noChangeArrowheads="1"/>
          </p:cNvSpPr>
          <p:nvPr>
            <p:ph type="body" idx="1"/>
          </p:nvPr>
        </p:nvSpPr>
        <p:spPr>
          <a:noFill/>
          <a:ln w="9525"/>
        </p:spPr>
        <p:txBody>
          <a:bodyPr/>
          <a:lstStyle/>
          <a:p>
            <a:r>
              <a:rPr lang="en-US" sz="1400" b="1" dirty="0"/>
              <a:t>1.  On the topic, “Challenges Facing Financial Accounting,” what did the AICPA Special Committee on Financial Reporting suggest should be included in future financial statements?</a:t>
            </a:r>
          </a:p>
          <a:p>
            <a:pPr>
              <a:buFontTx/>
              <a:buChar char="•"/>
            </a:pPr>
            <a:r>
              <a:rPr lang="en-US" sz="1400" b="1" dirty="0"/>
              <a:t>Non-financial</a:t>
            </a:r>
            <a:r>
              <a:rPr lang="en-US" sz="1100" b="1" dirty="0"/>
              <a:t> </a:t>
            </a:r>
            <a:r>
              <a:rPr lang="en-US" sz="1400" b="1" dirty="0"/>
              <a:t>Measurements</a:t>
            </a:r>
            <a:r>
              <a:rPr lang="en-US" sz="1100" b="1" dirty="0"/>
              <a:t> (customer satisfaction indexes, backlog information, and reject rates on goods purchases).</a:t>
            </a:r>
          </a:p>
          <a:p>
            <a:pPr>
              <a:buFontTx/>
              <a:buChar char="•"/>
            </a:pPr>
            <a:r>
              <a:rPr lang="en-US" sz="1400" b="1" dirty="0"/>
              <a:t>Forward-looking Information</a:t>
            </a:r>
            <a:r>
              <a:rPr lang="en-US" sz="1100" b="1" dirty="0"/>
              <a:t> </a:t>
            </a:r>
          </a:p>
          <a:p>
            <a:pPr>
              <a:buFontTx/>
              <a:buChar char="•"/>
            </a:pPr>
            <a:r>
              <a:rPr lang="en-US" sz="1400" b="1" dirty="0"/>
              <a:t>Soft Assets</a:t>
            </a:r>
            <a:r>
              <a:rPr lang="en-US" sz="1100" b="1" dirty="0"/>
              <a:t> (a company’s know-how, market dominance, marketing setup, well-trained employees, and brand image).</a:t>
            </a:r>
          </a:p>
          <a:p>
            <a:pPr>
              <a:buFontTx/>
              <a:buChar char="•"/>
            </a:pPr>
            <a:r>
              <a:rPr lang="en-US" sz="1400" b="1" dirty="0"/>
              <a:t>Timeliness</a:t>
            </a:r>
            <a:r>
              <a:rPr lang="en-US" sz="1100" b="1" dirty="0"/>
              <a:t> (no real time financial information)</a:t>
            </a:r>
          </a:p>
          <a:p>
            <a:pPr>
              <a:buFontTx/>
              <a:buChar char="•"/>
            </a:pPr>
            <a:endParaRPr lang="en-US" sz="1100" b="1" dirty="0"/>
          </a:p>
        </p:txBody>
      </p:sp>
      <p:sp>
        <p:nvSpPr>
          <p:cNvPr id="2" name="Slide Number Placeholder 1"/>
          <p:cNvSpPr>
            <a:spLocks noGrp="1"/>
          </p:cNvSpPr>
          <p:nvPr>
            <p:ph type="sldNum" sz="quarter" idx="10"/>
          </p:nvPr>
        </p:nvSpPr>
        <p:spPr/>
        <p:txBody>
          <a:bodyPr/>
          <a:lstStyle/>
          <a:p>
            <a:fld id="{5E823B87-B168-44D7-9F24-E192ED0E2990}" type="slidenum">
              <a:rPr lang="en-US" smtClean="0"/>
              <a:pPr/>
              <a:t>51</a:t>
            </a:fld>
            <a:endParaRPr lang="en-US"/>
          </a:p>
        </p:txBody>
      </p:sp>
    </p:spTree>
    <p:extLst>
      <p:ext uri="{BB962C8B-B14F-4D97-AF65-F5344CB8AC3E}">
        <p14:creationId xmlns:p14="http://schemas.microsoft.com/office/powerpoint/2010/main" xmlns="" val="14134507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52</a:t>
            </a:fld>
            <a:endParaRPr lang="en-US"/>
          </a:p>
        </p:txBody>
      </p:sp>
    </p:spTree>
    <p:extLst>
      <p:ext uri="{BB962C8B-B14F-4D97-AF65-F5344CB8AC3E}">
        <p14:creationId xmlns:p14="http://schemas.microsoft.com/office/powerpoint/2010/main" xmlns="" val="30890532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53</a:t>
            </a:fld>
            <a:endParaRPr lang="en-US"/>
          </a:p>
        </p:txBody>
      </p:sp>
    </p:spTree>
    <p:extLst>
      <p:ext uri="{BB962C8B-B14F-4D97-AF65-F5344CB8AC3E}">
        <p14:creationId xmlns:p14="http://schemas.microsoft.com/office/powerpoint/2010/main" xmlns="" val="2384474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dirty="0"/>
          </a:p>
        </p:txBody>
      </p:sp>
      <p:sp>
        <p:nvSpPr>
          <p:cNvPr id="4" name="Slide Number Placeholder 3"/>
          <p:cNvSpPr>
            <a:spLocks noGrp="1"/>
          </p:cNvSpPr>
          <p:nvPr>
            <p:ph type="sldNum" sz="quarter" idx="10"/>
          </p:nvPr>
        </p:nvSpPr>
        <p:spPr/>
        <p:txBody>
          <a:bodyPr/>
          <a:lstStyle/>
          <a:p>
            <a:fld id="{B1BB3CBC-82B5-4C95-9F63-F5994F78698B}" type="slidenum">
              <a:rPr lang="en-US" smtClean="0"/>
              <a:pPr/>
              <a:t>5</a:t>
            </a:fld>
            <a:endParaRPr lang="en-US"/>
          </a:p>
        </p:txBody>
      </p:sp>
    </p:spTree>
    <p:extLst>
      <p:ext uri="{BB962C8B-B14F-4D97-AF65-F5344CB8AC3E}">
        <p14:creationId xmlns:p14="http://schemas.microsoft.com/office/powerpoint/2010/main" xmlns="" val="14422933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360488" y="749300"/>
            <a:ext cx="4926012" cy="3694113"/>
          </a:xfrm>
          <a:ln/>
        </p:spPr>
      </p:sp>
      <p:sp>
        <p:nvSpPr>
          <p:cNvPr id="34819" name="Rectangle 3"/>
          <p:cNvSpPr>
            <a:spLocks noGrp="1" noChangeArrowheads="1"/>
          </p:cNvSpPr>
          <p:nvPr>
            <p:ph type="body" idx="1"/>
          </p:nvPr>
        </p:nvSpPr>
        <p:spPr>
          <a:noFill/>
          <a:ln w="9525"/>
        </p:spPr>
        <p:txBody>
          <a:bodyPr/>
          <a:lstStyle/>
          <a:p>
            <a:r>
              <a:rPr lang="en-US" sz="1400" b="1" dirty="0"/>
              <a:t>1.  On the topic, “Challenges Facing Financial Accounting,” what did the AICPA Special Committee on Financial Reporting suggest should be included in future financial statements?</a:t>
            </a:r>
          </a:p>
          <a:p>
            <a:pPr>
              <a:buFontTx/>
              <a:buChar char="•"/>
            </a:pPr>
            <a:r>
              <a:rPr lang="en-US" sz="1400" b="1" dirty="0"/>
              <a:t>Non-financial</a:t>
            </a:r>
            <a:r>
              <a:rPr lang="en-US" sz="1100" b="1" dirty="0"/>
              <a:t> </a:t>
            </a:r>
            <a:r>
              <a:rPr lang="en-US" sz="1400" b="1" dirty="0"/>
              <a:t>Measurements</a:t>
            </a:r>
            <a:r>
              <a:rPr lang="en-US" sz="1100" b="1" dirty="0"/>
              <a:t> (customer satisfaction indexes, backlog information, and reject rates on goods purchases).</a:t>
            </a:r>
          </a:p>
          <a:p>
            <a:pPr>
              <a:buFontTx/>
              <a:buChar char="•"/>
            </a:pPr>
            <a:r>
              <a:rPr lang="en-US" sz="1400" b="1" dirty="0"/>
              <a:t>Forward-looking Information</a:t>
            </a:r>
            <a:r>
              <a:rPr lang="en-US" sz="1100" b="1" dirty="0"/>
              <a:t> </a:t>
            </a:r>
          </a:p>
          <a:p>
            <a:pPr>
              <a:buFontTx/>
              <a:buChar char="•"/>
            </a:pPr>
            <a:r>
              <a:rPr lang="en-US" sz="1400" b="1" dirty="0"/>
              <a:t>Soft Assets</a:t>
            </a:r>
            <a:r>
              <a:rPr lang="en-US" sz="1100" b="1" dirty="0"/>
              <a:t> (a company’s know-how, market dominance, marketing setup, well-trained employees, and brand image).</a:t>
            </a:r>
          </a:p>
          <a:p>
            <a:pPr>
              <a:buFontTx/>
              <a:buChar char="•"/>
            </a:pPr>
            <a:r>
              <a:rPr lang="en-US" sz="1400" b="1" dirty="0"/>
              <a:t>Timeliness</a:t>
            </a:r>
            <a:r>
              <a:rPr lang="en-US" sz="1100" b="1" dirty="0"/>
              <a:t> (no real time financial information)</a:t>
            </a:r>
          </a:p>
          <a:p>
            <a:pPr>
              <a:buFontTx/>
              <a:buChar char="•"/>
            </a:pPr>
            <a:endParaRPr lang="en-US" sz="1100" b="1" dirty="0"/>
          </a:p>
        </p:txBody>
      </p:sp>
      <p:sp>
        <p:nvSpPr>
          <p:cNvPr id="2" name="Slide Number Placeholder 1"/>
          <p:cNvSpPr>
            <a:spLocks noGrp="1"/>
          </p:cNvSpPr>
          <p:nvPr>
            <p:ph type="sldNum" sz="quarter" idx="10"/>
          </p:nvPr>
        </p:nvSpPr>
        <p:spPr/>
        <p:txBody>
          <a:bodyPr/>
          <a:lstStyle/>
          <a:p>
            <a:fld id="{5E823B87-B168-44D7-9F24-E192ED0E2990}" type="slidenum">
              <a:rPr lang="en-US" smtClean="0"/>
              <a:pPr/>
              <a:t>56</a:t>
            </a:fld>
            <a:endParaRPr lang="en-US"/>
          </a:p>
        </p:txBody>
      </p:sp>
    </p:spTree>
    <p:extLst>
      <p:ext uri="{BB962C8B-B14F-4D97-AF65-F5344CB8AC3E}">
        <p14:creationId xmlns:p14="http://schemas.microsoft.com/office/powerpoint/2010/main" xmlns="" val="2947613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360488" y="749300"/>
            <a:ext cx="4926012" cy="3694113"/>
          </a:xfrm>
          <a:ln/>
        </p:spPr>
      </p:sp>
      <p:sp>
        <p:nvSpPr>
          <p:cNvPr id="34819" name="Rectangle 3"/>
          <p:cNvSpPr>
            <a:spLocks noGrp="1" noChangeArrowheads="1"/>
          </p:cNvSpPr>
          <p:nvPr>
            <p:ph type="body" idx="1"/>
          </p:nvPr>
        </p:nvSpPr>
        <p:spPr>
          <a:noFill/>
          <a:ln w="9525"/>
        </p:spPr>
        <p:txBody>
          <a:bodyPr/>
          <a:lstStyle/>
          <a:p>
            <a:r>
              <a:rPr lang="en-US" sz="1400" b="1" dirty="0"/>
              <a:t>1.  On the topic, “Challenges Facing Financial Accounting,” what did the AICPA Special Committee on Financial Reporting suggest should be included in future financial statements?</a:t>
            </a:r>
          </a:p>
          <a:p>
            <a:pPr>
              <a:buFontTx/>
              <a:buChar char="•"/>
            </a:pPr>
            <a:r>
              <a:rPr lang="en-US" sz="1400" b="1" dirty="0"/>
              <a:t>Non-financial</a:t>
            </a:r>
            <a:r>
              <a:rPr lang="en-US" sz="1100" b="1" dirty="0"/>
              <a:t> </a:t>
            </a:r>
            <a:r>
              <a:rPr lang="en-US" sz="1400" b="1" dirty="0"/>
              <a:t>Measurements</a:t>
            </a:r>
            <a:r>
              <a:rPr lang="en-US" sz="1100" b="1" dirty="0"/>
              <a:t> (customer satisfaction indexes, backlog information, and reject rates on goods purchases).</a:t>
            </a:r>
          </a:p>
          <a:p>
            <a:pPr>
              <a:buFontTx/>
              <a:buChar char="•"/>
            </a:pPr>
            <a:r>
              <a:rPr lang="en-US" sz="1400" b="1" dirty="0"/>
              <a:t>Forward-looking Information</a:t>
            </a:r>
            <a:r>
              <a:rPr lang="en-US" sz="1100" b="1" dirty="0"/>
              <a:t> </a:t>
            </a:r>
          </a:p>
          <a:p>
            <a:pPr>
              <a:buFontTx/>
              <a:buChar char="•"/>
            </a:pPr>
            <a:r>
              <a:rPr lang="en-US" sz="1400" b="1" dirty="0"/>
              <a:t>Soft Assets</a:t>
            </a:r>
            <a:r>
              <a:rPr lang="en-US" sz="1100" b="1" dirty="0"/>
              <a:t> (a company’s know-how, market dominance, marketing setup, well-trained employees, and brand image).</a:t>
            </a:r>
          </a:p>
          <a:p>
            <a:pPr>
              <a:buFontTx/>
              <a:buChar char="•"/>
            </a:pPr>
            <a:r>
              <a:rPr lang="en-US" sz="1400" b="1" dirty="0"/>
              <a:t>Timeliness</a:t>
            </a:r>
            <a:r>
              <a:rPr lang="en-US" sz="1100" b="1" dirty="0"/>
              <a:t> (no real time financial information)</a:t>
            </a:r>
          </a:p>
          <a:p>
            <a:pPr>
              <a:buFontTx/>
              <a:buChar char="•"/>
            </a:pPr>
            <a:endParaRPr lang="en-US" sz="1100" b="1" dirty="0"/>
          </a:p>
        </p:txBody>
      </p:sp>
      <p:sp>
        <p:nvSpPr>
          <p:cNvPr id="2" name="Slide Number Placeholder 1"/>
          <p:cNvSpPr>
            <a:spLocks noGrp="1"/>
          </p:cNvSpPr>
          <p:nvPr>
            <p:ph type="sldNum" sz="quarter" idx="10"/>
          </p:nvPr>
        </p:nvSpPr>
        <p:spPr/>
        <p:txBody>
          <a:bodyPr/>
          <a:lstStyle/>
          <a:p>
            <a:fld id="{5E823B87-B168-44D7-9F24-E192ED0E2990}" type="slidenum">
              <a:rPr lang="en-US" smtClean="0"/>
              <a:pPr/>
              <a:t>57</a:t>
            </a:fld>
            <a:endParaRPr lang="en-US"/>
          </a:p>
        </p:txBody>
      </p:sp>
    </p:spTree>
    <p:extLst>
      <p:ext uri="{BB962C8B-B14F-4D97-AF65-F5344CB8AC3E}">
        <p14:creationId xmlns:p14="http://schemas.microsoft.com/office/powerpoint/2010/main" xmlns="" val="444517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992615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21420791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13637196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32781699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18253854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7689263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13382091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1224749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6</a:t>
            </a:fld>
            <a:endParaRPr lang="en-US"/>
          </a:p>
        </p:txBody>
      </p:sp>
    </p:spTree>
    <p:extLst>
      <p:ext uri="{BB962C8B-B14F-4D97-AF65-F5344CB8AC3E}">
        <p14:creationId xmlns:p14="http://schemas.microsoft.com/office/powerpoint/2010/main" xmlns="" val="10981062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1266825" y="727075"/>
            <a:ext cx="4781550" cy="3586163"/>
          </a:xfrm>
          <a:ln/>
        </p:spPr>
      </p:sp>
      <p:sp>
        <p:nvSpPr>
          <p:cNvPr id="34819" name="Rectangle 3"/>
          <p:cNvSpPr>
            <a:spLocks noGrp="1" noChangeArrowheads="1"/>
          </p:cNvSpPr>
          <p:nvPr>
            <p:ph type="body" idx="1"/>
          </p:nvPr>
        </p:nvSpPr>
        <p:spPr>
          <a:noFill/>
          <a:ln w="9525"/>
        </p:spPr>
        <p:txBody>
          <a:bodyPr/>
          <a:lstStyle/>
          <a:p>
            <a:r>
              <a:rPr lang="en-US" sz="1300" b="1" dirty="0"/>
              <a:t>1.  On the topic, “Challenges Facing Financial Accounting,” what did the AICPA Special Committee on Financial Reporting suggest should be included in future financial statements?</a:t>
            </a:r>
          </a:p>
          <a:p>
            <a:pPr>
              <a:buFontTx/>
              <a:buChar char="•"/>
            </a:pPr>
            <a:r>
              <a:rPr lang="en-US" sz="1300" b="1" dirty="0"/>
              <a:t>Non-financial</a:t>
            </a:r>
            <a:r>
              <a:rPr lang="en-US" sz="1100" b="1" dirty="0"/>
              <a:t> </a:t>
            </a:r>
            <a:r>
              <a:rPr lang="en-US" sz="1300" b="1" dirty="0"/>
              <a:t>Measurements</a:t>
            </a:r>
            <a:r>
              <a:rPr lang="en-US" sz="1100" b="1" dirty="0"/>
              <a:t> (customer satisfaction indexes, backlog information, and reject rates on goods purchases).</a:t>
            </a:r>
          </a:p>
          <a:p>
            <a:pPr>
              <a:buFontTx/>
              <a:buChar char="•"/>
            </a:pPr>
            <a:r>
              <a:rPr lang="en-US" sz="1300" b="1" dirty="0"/>
              <a:t>Forward-looking Information</a:t>
            </a:r>
            <a:r>
              <a:rPr lang="en-US" sz="1100" b="1" dirty="0"/>
              <a:t> </a:t>
            </a:r>
          </a:p>
          <a:p>
            <a:pPr>
              <a:buFontTx/>
              <a:buChar char="•"/>
            </a:pPr>
            <a:r>
              <a:rPr lang="en-US" sz="1300" b="1" dirty="0"/>
              <a:t>Soft Assets</a:t>
            </a:r>
            <a:r>
              <a:rPr lang="en-US" sz="1100" b="1" dirty="0"/>
              <a:t> (a company’s know-how, market dominance, marketing setup, well-trained employees, and brand image).</a:t>
            </a:r>
          </a:p>
          <a:p>
            <a:pPr>
              <a:buFontTx/>
              <a:buChar char="•"/>
            </a:pPr>
            <a:r>
              <a:rPr lang="en-US" sz="1300" b="1" dirty="0"/>
              <a:t>Timeliness</a:t>
            </a:r>
            <a:r>
              <a:rPr lang="en-US" sz="1100" b="1" dirty="0"/>
              <a:t> (no real time financial information)</a:t>
            </a:r>
          </a:p>
          <a:p>
            <a:pPr>
              <a:buFontTx/>
              <a:buChar char="•"/>
            </a:pPr>
            <a:endParaRPr lang="en-US" sz="1100" b="1" dirty="0"/>
          </a:p>
        </p:txBody>
      </p:sp>
    </p:spTree>
    <p:extLst>
      <p:ext uri="{BB962C8B-B14F-4D97-AF65-F5344CB8AC3E}">
        <p14:creationId xmlns:p14="http://schemas.microsoft.com/office/powerpoint/2010/main" xmlns="" val="41049912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060692" y="8948990"/>
            <a:ext cx="3106503" cy="471086"/>
          </a:xfrm>
          <a:prstGeom prst="rect">
            <a:avLst/>
          </a:prstGeom>
          <a:ln/>
        </p:spPr>
        <p:txBody>
          <a:bodyPr/>
          <a:lstStyle/>
          <a:p>
            <a:fld id="{720A9AE4-252A-4D42-9A7E-393BBF47DAB2}" type="slidenum">
              <a:rPr lang="en-US"/>
              <a:pPr/>
              <a:t>71</a:t>
            </a:fld>
            <a:endParaRPr lang="en-US"/>
          </a:p>
        </p:txBody>
      </p:sp>
      <p:sp>
        <p:nvSpPr>
          <p:cNvPr id="1359874" name="Rectangle 2"/>
          <p:cNvSpPr>
            <a:spLocks noGrp="1" noRot="1" noChangeAspect="1" noChangeArrowheads="1" noTextEdit="1"/>
          </p:cNvSpPr>
          <p:nvPr>
            <p:ph type="sldImg"/>
          </p:nvPr>
        </p:nvSpPr>
        <p:spPr>
          <a:xfrm>
            <a:off x="1228725" y="706438"/>
            <a:ext cx="4713288" cy="3533775"/>
          </a:xfrm>
          <a:ln/>
        </p:spPr>
      </p:sp>
      <p:sp>
        <p:nvSpPr>
          <p:cNvPr id="1359875" name="Rectangle 3"/>
          <p:cNvSpPr>
            <a:spLocks noGrp="1" noChangeArrowheads="1"/>
          </p:cNvSpPr>
          <p:nvPr>
            <p:ph type="body" idx="1"/>
          </p:nvPr>
        </p:nvSpPr>
        <p:spPr>
          <a:xfrm>
            <a:off x="955961" y="4476071"/>
            <a:ext cx="5256935" cy="4239770"/>
          </a:xfrm>
        </p:spPr>
        <p:txBody>
          <a:bodyPr/>
          <a:lstStyle/>
          <a:p>
            <a:endParaRPr lang="id-ID"/>
          </a:p>
        </p:txBody>
      </p:sp>
    </p:spTree>
    <p:extLst>
      <p:ext uri="{BB962C8B-B14F-4D97-AF65-F5344CB8AC3E}">
        <p14:creationId xmlns:p14="http://schemas.microsoft.com/office/powerpoint/2010/main" xmlns="" val="31425698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644" y="9433107"/>
            <a:ext cx="2944283" cy="496570"/>
          </a:xfrm>
          <a:prstGeom prst="rect">
            <a:avLst/>
          </a:prstGeom>
          <a:ln/>
        </p:spPr>
        <p:txBody>
          <a:bodyPr/>
          <a:lstStyle/>
          <a:p>
            <a:fld id="{AF53246D-51F8-4255-A449-7742249DC282}" type="slidenum">
              <a:rPr lang="en-US"/>
              <a:pPr/>
              <a:t>73</a:t>
            </a:fld>
            <a:endParaRPr lang="en-US"/>
          </a:p>
        </p:txBody>
      </p:sp>
      <p:sp>
        <p:nvSpPr>
          <p:cNvPr id="1361922" name="Rectangle 2"/>
          <p:cNvSpPr>
            <a:spLocks noGrp="1" noRot="1" noChangeAspect="1" noChangeArrowheads="1" noTextEdit="1"/>
          </p:cNvSpPr>
          <p:nvPr>
            <p:ph type="sldImg"/>
          </p:nvPr>
        </p:nvSpPr>
        <p:spPr>
          <a:xfrm>
            <a:off x="927100" y="742950"/>
            <a:ext cx="4940300" cy="3705225"/>
          </a:xfrm>
          <a:ln w="12700" cap="flat"/>
        </p:spPr>
      </p:sp>
      <p:sp>
        <p:nvSpPr>
          <p:cNvPr id="1361923" name="Rectangle 3"/>
          <p:cNvSpPr>
            <a:spLocks noGrp="1" noChangeArrowheads="1"/>
          </p:cNvSpPr>
          <p:nvPr>
            <p:ph type="body" idx="1"/>
          </p:nvPr>
        </p:nvSpPr>
        <p:spPr>
          <a:xfrm>
            <a:off x="906040" y="4699055"/>
            <a:ext cx="4982422" cy="4449969"/>
          </a:xfrm>
          <a:ln/>
        </p:spPr>
        <p:txBody>
          <a:bodyPr lIns="97332" tIns="48667" rIns="97332" bIns="48667"/>
          <a:lstStyle/>
          <a:p>
            <a:endParaRPr lang="id-ID"/>
          </a:p>
        </p:txBody>
      </p:sp>
    </p:spTree>
    <p:extLst>
      <p:ext uri="{BB962C8B-B14F-4D97-AF65-F5344CB8AC3E}">
        <p14:creationId xmlns:p14="http://schemas.microsoft.com/office/powerpoint/2010/main" xmlns="" val="2155557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644" y="9433107"/>
            <a:ext cx="2944283" cy="496570"/>
          </a:xfrm>
          <a:prstGeom prst="rect">
            <a:avLst/>
          </a:prstGeom>
          <a:ln/>
        </p:spPr>
        <p:txBody>
          <a:bodyPr/>
          <a:lstStyle/>
          <a:p>
            <a:fld id="{AF53246D-51F8-4255-A449-7742249DC282}" type="slidenum">
              <a:rPr lang="en-US"/>
              <a:pPr/>
              <a:t>74</a:t>
            </a:fld>
            <a:endParaRPr lang="en-US"/>
          </a:p>
        </p:txBody>
      </p:sp>
      <p:sp>
        <p:nvSpPr>
          <p:cNvPr id="1361922" name="Rectangle 2"/>
          <p:cNvSpPr>
            <a:spLocks noGrp="1" noRot="1" noChangeAspect="1" noChangeArrowheads="1" noTextEdit="1"/>
          </p:cNvSpPr>
          <p:nvPr>
            <p:ph type="sldImg"/>
          </p:nvPr>
        </p:nvSpPr>
        <p:spPr>
          <a:xfrm>
            <a:off x="927100" y="742950"/>
            <a:ext cx="4940300" cy="3705225"/>
          </a:xfrm>
          <a:ln w="12700" cap="flat"/>
        </p:spPr>
      </p:sp>
      <p:sp>
        <p:nvSpPr>
          <p:cNvPr id="1361923" name="Rectangle 3"/>
          <p:cNvSpPr>
            <a:spLocks noGrp="1" noChangeArrowheads="1"/>
          </p:cNvSpPr>
          <p:nvPr>
            <p:ph type="body" idx="1"/>
          </p:nvPr>
        </p:nvSpPr>
        <p:spPr>
          <a:xfrm>
            <a:off x="906040" y="4699055"/>
            <a:ext cx="4982422" cy="4449969"/>
          </a:xfrm>
          <a:ln/>
        </p:spPr>
        <p:txBody>
          <a:bodyPr lIns="97332" tIns="48667" rIns="97332" bIns="48667"/>
          <a:lstStyle/>
          <a:p>
            <a:endParaRPr lang="id-ID"/>
          </a:p>
        </p:txBody>
      </p:sp>
    </p:spTree>
    <p:extLst>
      <p:ext uri="{BB962C8B-B14F-4D97-AF65-F5344CB8AC3E}">
        <p14:creationId xmlns:p14="http://schemas.microsoft.com/office/powerpoint/2010/main" xmlns="" val="37374495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644" y="9433107"/>
            <a:ext cx="2944283" cy="496570"/>
          </a:xfrm>
          <a:prstGeom prst="rect">
            <a:avLst/>
          </a:prstGeom>
          <a:ln/>
        </p:spPr>
        <p:txBody>
          <a:bodyPr/>
          <a:lstStyle/>
          <a:p>
            <a:fld id="{AF53246D-51F8-4255-A449-7742249DC282}" type="slidenum">
              <a:rPr lang="en-US"/>
              <a:pPr/>
              <a:t>75</a:t>
            </a:fld>
            <a:endParaRPr lang="en-US"/>
          </a:p>
        </p:txBody>
      </p:sp>
      <p:sp>
        <p:nvSpPr>
          <p:cNvPr id="1361922" name="Rectangle 2"/>
          <p:cNvSpPr>
            <a:spLocks noGrp="1" noRot="1" noChangeAspect="1" noChangeArrowheads="1" noTextEdit="1"/>
          </p:cNvSpPr>
          <p:nvPr>
            <p:ph type="sldImg"/>
          </p:nvPr>
        </p:nvSpPr>
        <p:spPr>
          <a:xfrm>
            <a:off x="927100" y="742950"/>
            <a:ext cx="4940300" cy="3705225"/>
          </a:xfrm>
          <a:ln w="12700" cap="flat"/>
        </p:spPr>
      </p:sp>
      <p:sp>
        <p:nvSpPr>
          <p:cNvPr id="1361923" name="Rectangle 3"/>
          <p:cNvSpPr>
            <a:spLocks noGrp="1" noChangeArrowheads="1"/>
          </p:cNvSpPr>
          <p:nvPr>
            <p:ph type="body" idx="1"/>
          </p:nvPr>
        </p:nvSpPr>
        <p:spPr>
          <a:xfrm>
            <a:off x="906040" y="4699055"/>
            <a:ext cx="4982422" cy="4449969"/>
          </a:xfrm>
          <a:ln/>
        </p:spPr>
        <p:txBody>
          <a:bodyPr lIns="97332" tIns="48667" rIns="97332" bIns="48667"/>
          <a:lstStyle/>
          <a:p>
            <a:endParaRPr lang="id-ID"/>
          </a:p>
        </p:txBody>
      </p:sp>
    </p:spTree>
    <p:extLst>
      <p:ext uri="{BB962C8B-B14F-4D97-AF65-F5344CB8AC3E}">
        <p14:creationId xmlns:p14="http://schemas.microsoft.com/office/powerpoint/2010/main" xmlns="" val="6235130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644" y="9433107"/>
            <a:ext cx="2944283" cy="496570"/>
          </a:xfrm>
          <a:prstGeom prst="rect">
            <a:avLst/>
          </a:prstGeom>
          <a:ln/>
        </p:spPr>
        <p:txBody>
          <a:bodyPr/>
          <a:lstStyle/>
          <a:p>
            <a:fld id="{380D7AEE-F507-4961-BAAD-BB351E3F9478}" type="slidenum">
              <a:rPr lang="en-US"/>
              <a:pPr/>
              <a:t>79</a:t>
            </a:fld>
            <a:endParaRPr lang="en-US"/>
          </a:p>
        </p:txBody>
      </p:sp>
      <p:sp>
        <p:nvSpPr>
          <p:cNvPr id="1366018" name="Rectangle 2"/>
          <p:cNvSpPr>
            <a:spLocks noGrp="1" noRot="1" noChangeAspect="1" noChangeArrowheads="1" noTextEdit="1"/>
          </p:cNvSpPr>
          <p:nvPr>
            <p:ph type="sldImg"/>
          </p:nvPr>
        </p:nvSpPr>
        <p:spPr>
          <a:xfrm>
            <a:off x="927100" y="742950"/>
            <a:ext cx="4940300" cy="3705225"/>
          </a:xfrm>
          <a:ln w="12700" cap="flat"/>
        </p:spPr>
      </p:sp>
      <p:sp>
        <p:nvSpPr>
          <p:cNvPr id="1366019" name="Rectangle 3"/>
          <p:cNvSpPr>
            <a:spLocks noGrp="1" noChangeArrowheads="1"/>
          </p:cNvSpPr>
          <p:nvPr>
            <p:ph type="body" idx="1"/>
          </p:nvPr>
        </p:nvSpPr>
        <p:spPr>
          <a:xfrm>
            <a:off x="906040" y="4699055"/>
            <a:ext cx="4982422" cy="4449969"/>
          </a:xfrm>
          <a:ln/>
        </p:spPr>
        <p:txBody>
          <a:bodyPr lIns="97332" tIns="48667" rIns="97332" bIns="48667"/>
          <a:lstStyle/>
          <a:p>
            <a:endParaRPr lang="id-ID"/>
          </a:p>
        </p:txBody>
      </p:sp>
    </p:spTree>
    <p:extLst>
      <p:ext uri="{BB962C8B-B14F-4D97-AF65-F5344CB8AC3E}">
        <p14:creationId xmlns:p14="http://schemas.microsoft.com/office/powerpoint/2010/main" xmlns="" val="25591209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644" y="9433107"/>
            <a:ext cx="2944283" cy="496570"/>
          </a:xfrm>
          <a:prstGeom prst="rect">
            <a:avLst/>
          </a:prstGeom>
          <a:ln/>
        </p:spPr>
        <p:txBody>
          <a:bodyPr/>
          <a:lstStyle/>
          <a:p>
            <a:fld id="{AF53246D-51F8-4255-A449-7742249DC282}" type="slidenum">
              <a:rPr lang="en-US"/>
              <a:pPr/>
              <a:t>80</a:t>
            </a:fld>
            <a:endParaRPr lang="en-US"/>
          </a:p>
        </p:txBody>
      </p:sp>
      <p:sp>
        <p:nvSpPr>
          <p:cNvPr id="1361922" name="Rectangle 2"/>
          <p:cNvSpPr>
            <a:spLocks noGrp="1" noRot="1" noChangeAspect="1" noChangeArrowheads="1" noTextEdit="1"/>
          </p:cNvSpPr>
          <p:nvPr>
            <p:ph type="sldImg"/>
          </p:nvPr>
        </p:nvSpPr>
        <p:spPr>
          <a:xfrm>
            <a:off x="927100" y="742950"/>
            <a:ext cx="4940300" cy="3705225"/>
          </a:xfrm>
          <a:ln w="12700" cap="flat"/>
        </p:spPr>
      </p:sp>
      <p:sp>
        <p:nvSpPr>
          <p:cNvPr id="1361923" name="Rectangle 3"/>
          <p:cNvSpPr>
            <a:spLocks noGrp="1" noChangeArrowheads="1"/>
          </p:cNvSpPr>
          <p:nvPr>
            <p:ph type="body" idx="1"/>
          </p:nvPr>
        </p:nvSpPr>
        <p:spPr>
          <a:xfrm>
            <a:off x="906040" y="4699055"/>
            <a:ext cx="4982422" cy="4449969"/>
          </a:xfrm>
          <a:ln/>
        </p:spPr>
        <p:txBody>
          <a:bodyPr lIns="97332" tIns="48667" rIns="97332" bIns="48667"/>
          <a:lstStyle/>
          <a:p>
            <a:endParaRPr lang="id-ID"/>
          </a:p>
        </p:txBody>
      </p:sp>
    </p:spTree>
    <p:extLst>
      <p:ext uri="{BB962C8B-B14F-4D97-AF65-F5344CB8AC3E}">
        <p14:creationId xmlns:p14="http://schemas.microsoft.com/office/powerpoint/2010/main" xmlns="" val="13858371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3848644" y="9433107"/>
            <a:ext cx="2944283" cy="496570"/>
          </a:xfrm>
          <a:prstGeom prst="rect">
            <a:avLst/>
          </a:prstGeom>
          <a:ln/>
        </p:spPr>
        <p:txBody>
          <a:bodyPr/>
          <a:lstStyle/>
          <a:p>
            <a:fld id="{AF53246D-51F8-4255-A449-7742249DC282}" type="slidenum">
              <a:rPr lang="en-US"/>
              <a:pPr/>
              <a:t>81</a:t>
            </a:fld>
            <a:endParaRPr lang="en-US"/>
          </a:p>
        </p:txBody>
      </p:sp>
      <p:sp>
        <p:nvSpPr>
          <p:cNvPr id="1361922" name="Rectangle 2"/>
          <p:cNvSpPr>
            <a:spLocks noGrp="1" noRot="1" noChangeAspect="1" noChangeArrowheads="1" noTextEdit="1"/>
          </p:cNvSpPr>
          <p:nvPr>
            <p:ph type="sldImg"/>
          </p:nvPr>
        </p:nvSpPr>
        <p:spPr>
          <a:xfrm>
            <a:off x="927100" y="742950"/>
            <a:ext cx="4940300" cy="3705225"/>
          </a:xfrm>
          <a:ln w="12700" cap="flat"/>
        </p:spPr>
      </p:sp>
      <p:sp>
        <p:nvSpPr>
          <p:cNvPr id="1361923" name="Rectangle 3"/>
          <p:cNvSpPr>
            <a:spLocks noGrp="1" noChangeArrowheads="1"/>
          </p:cNvSpPr>
          <p:nvPr>
            <p:ph type="body" idx="1"/>
          </p:nvPr>
        </p:nvSpPr>
        <p:spPr>
          <a:xfrm>
            <a:off x="906040" y="4699055"/>
            <a:ext cx="4982422" cy="4449969"/>
          </a:xfrm>
          <a:ln/>
        </p:spPr>
        <p:txBody>
          <a:bodyPr lIns="97332" tIns="48667" rIns="97332" bIns="48667"/>
          <a:lstStyle/>
          <a:p>
            <a:endParaRPr lang="id-ID"/>
          </a:p>
        </p:txBody>
      </p:sp>
    </p:spTree>
    <p:extLst>
      <p:ext uri="{BB962C8B-B14F-4D97-AF65-F5344CB8AC3E}">
        <p14:creationId xmlns:p14="http://schemas.microsoft.com/office/powerpoint/2010/main" xmlns="" val="25193027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xfrm>
            <a:off x="4060692" y="8948990"/>
            <a:ext cx="3106503" cy="471086"/>
          </a:xfrm>
          <a:prstGeom prst="rect">
            <a:avLst/>
          </a:prstGeom>
          <a:ln/>
        </p:spPr>
        <p:txBody>
          <a:bodyPr/>
          <a:lstStyle/>
          <a:p>
            <a:fld id="{720A9AE4-252A-4D42-9A7E-393BBF47DAB2}" type="slidenum">
              <a:rPr lang="en-US"/>
              <a:pPr/>
              <a:t>83</a:t>
            </a:fld>
            <a:endParaRPr lang="en-US"/>
          </a:p>
        </p:txBody>
      </p:sp>
      <p:sp>
        <p:nvSpPr>
          <p:cNvPr id="1359874" name="Rectangle 2"/>
          <p:cNvSpPr>
            <a:spLocks noGrp="1" noRot="1" noChangeAspect="1" noChangeArrowheads="1" noTextEdit="1"/>
          </p:cNvSpPr>
          <p:nvPr>
            <p:ph type="sldImg"/>
          </p:nvPr>
        </p:nvSpPr>
        <p:spPr>
          <a:xfrm>
            <a:off x="1228725" y="706438"/>
            <a:ext cx="4713288" cy="3533775"/>
          </a:xfrm>
          <a:ln/>
        </p:spPr>
      </p:sp>
      <p:sp>
        <p:nvSpPr>
          <p:cNvPr id="1359875" name="Rectangle 3"/>
          <p:cNvSpPr>
            <a:spLocks noGrp="1" noChangeArrowheads="1"/>
          </p:cNvSpPr>
          <p:nvPr>
            <p:ph type="body" idx="1"/>
          </p:nvPr>
        </p:nvSpPr>
        <p:spPr>
          <a:xfrm>
            <a:off x="955961" y="4476071"/>
            <a:ext cx="5256935" cy="4239770"/>
          </a:xfrm>
        </p:spPr>
        <p:txBody>
          <a:bodyPr/>
          <a:lstStyle/>
          <a:p>
            <a:endParaRPr lang="id-ID"/>
          </a:p>
        </p:txBody>
      </p:sp>
    </p:spTree>
    <p:extLst>
      <p:ext uri="{BB962C8B-B14F-4D97-AF65-F5344CB8AC3E}">
        <p14:creationId xmlns:p14="http://schemas.microsoft.com/office/powerpoint/2010/main" xmlns="" val="4979326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66A51CDF-1F43-432E-9E42-326184CF1E84}" type="slidenum">
              <a:rPr lang="en-US" altLang="en-US" smtClean="0"/>
              <a:pPr>
                <a:defRPr/>
              </a:pPr>
              <a:t>95</a:t>
            </a:fld>
            <a:endParaRPr lang="en-US" altLang="en-US"/>
          </a:p>
        </p:txBody>
      </p:sp>
    </p:spTree>
    <p:extLst>
      <p:ext uri="{BB962C8B-B14F-4D97-AF65-F5344CB8AC3E}">
        <p14:creationId xmlns:p14="http://schemas.microsoft.com/office/powerpoint/2010/main" xmlns="" val="328893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8</a:t>
            </a:fld>
            <a:endParaRPr lang="en-US"/>
          </a:p>
        </p:txBody>
      </p:sp>
    </p:spTree>
    <p:extLst>
      <p:ext uri="{BB962C8B-B14F-4D97-AF65-F5344CB8AC3E}">
        <p14:creationId xmlns:p14="http://schemas.microsoft.com/office/powerpoint/2010/main" xmlns="" val="519600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9</a:t>
            </a:fld>
            <a:endParaRPr lang="en-US"/>
          </a:p>
        </p:txBody>
      </p:sp>
    </p:spTree>
    <p:extLst>
      <p:ext uri="{BB962C8B-B14F-4D97-AF65-F5344CB8AC3E}">
        <p14:creationId xmlns:p14="http://schemas.microsoft.com/office/powerpoint/2010/main" xmlns="" val="519600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15F8941-38FE-418C-BE89-CFD1BCD2201A}" type="slidenum">
              <a:rPr lang="en-US" smtClean="0"/>
              <a:pPr/>
              <a:t>12</a:t>
            </a:fld>
            <a:endParaRPr lang="en-US"/>
          </a:p>
        </p:txBody>
      </p:sp>
    </p:spTree>
    <p:extLst>
      <p:ext uri="{BB962C8B-B14F-4D97-AF65-F5344CB8AC3E}">
        <p14:creationId xmlns:p14="http://schemas.microsoft.com/office/powerpoint/2010/main" xmlns="" val="1098106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A51CDF-1F43-432E-9E42-326184CF1E84}" type="slidenum">
              <a:rPr lang="en-US" altLang="en-US" smtClean="0"/>
              <a:pPr>
                <a:defRPr/>
              </a:pPr>
              <a:t>13</a:t>
            </a:fld>
            <a:endParaRPr lang="en-US" altLang="en-US"/>
          </a:p>
        </p:txBody>
      </p:sp>
    </p:spTree>
    <p:extLst>
      <p:ext uri="{BB962C8B-B14F-4D97-AF65-F5344CB8AC3E}">
        <p14:creationId xmlns:p14="http://schemas.microsoft.com/office/powerpoint/2010/main" xmlns="" val="1697476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6A51CDF-1F43-432E-9E42-326184CF1E84}" type="slidenum">
              <a:rPr lang="en-US" altLang="en-US" smtClean="0"/>
              <a:pPr>
                <a:defRPr/>
              </a:pPr>
              <a:t>14</a:t>
            </a:fld>
            <a:endParaRPr lang="en-US" altLang="en-US"/>
          </a:p>
        </p:txBody>
      </p:sp>
    </p:spTree>
    <p:extLst>
      <p:ext uri="{BB962C8B-B14F-4D97-AF65-F5344CB8AC3E}">
        <p14:creationId xmlns:p14="http://schemas.microsoft.com/office/powerpoint/2010/main" xmlns="" val="355018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1EF8DEBF-A3FB-4CD0-A67B-EA1526019F77}" type="slidenum">
              <a:rPr lang="en-US" altLang="en-US"/>
              <a:pPr>
                <a:defRPr/>
              </a:pPr>
              <a:t>‹#›</a:t>
            </a:fld>
            <a:endParaRPr lang="en-US" altLang="en-US"/>
          </a:p>
        </p:txBody>
      </p:sp>
    </p:spTree>
    <p:extLst>
      <p:ext uri="{BB962C8B-B14F-4D97-AF65-F5344CB8AC3E}">
        <p14:creationId xmlns:p14="http://schemas.microsoft.com/office/powerpoint/2010/main" xmlns="" val="3851933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1D7D08BF-7C25-4D07-B23E-481766FC49B2}" type="slidenum">
              <a:rPr lang="en-US" altLang="en-US"/>
              <a:pPr>
                <a:defRPr/>
              </a:pPr>
              <a:t>‹#›</a:t>
            </a:fld>
            <a:endParaRPr lang="en-US" altLang="en-US"/>
          </a:p>
        </p:txBody>
      </p:sp>
    </p:spTree>
    <p:extLst>
      <p:ext uri="{BB962C8B-B14F-4D97-AF65-F5344CB8AC3E}">
        <p14:creationId xmlns:p14="http://schemas.microsoft.com/office/powerpoint/2010/main" xmlns="" val="3564438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400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0" y="0"/>
            <a:ext cx="6705600" cy="6400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83DC6CA4-02C0-48C3-B4A9-85C08AC0F9A5}" type="slidenum">
              <a:rPr lang="en-US" altLang="en-US"/>
              <a:pPr>
                <a:defRPr/>
              </a:pPr>
              <a:t>‹#›</a:t>
            </a:fld>
            <a:endParaRPr lang="en-US" altLang="en-US"/>
          </a:p>
        </p:txBody>
      </p:sp>
    </p:spTree>
    <p:extLst>
      <p:ext uri="{BB962C8B-B14F-4D97-AF65-F5344CB8AC3E}">
        <p14:creationId xmlns:p14="http://schemas.microsoft.com/office/powerpoint/2010/main" xmlns="" val="3834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225425" indent="9525">
              <a:defRPr sz="2800"/>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228600" indent="-228600">
              <a:spcBef>
                <a:spcPts val="600"/>
              </a:spcBef>
              <a:defRPr sz="2000"/>
            </a:lvl1pPr>
            <a:lvl2pPr marL="579438" indent="-230188">
              <a:spcBef>
                <a:spcPts val="600"/>
              </a:spcBef>
              <a:defRPr sz="1800"/>
            </a:lvl2pPr>
            <a:lvl3pPr marL="912813" indent="-228600">
              <a:spcBef>
                <a:spcPts val="600"/>
              </a:spcBef>
              <a:defRPr/>
            </a:lvl3pPr>
            <a:lvl4pPr marL="1263650" indent="-228600">
              <a:spcBef>
                <a:spcPts val="600"/>
              </a:spcBef>
              <a:defRPr sz="1800"/>
            </a:lvl4pPr>
            <a:lvl5pPr marL="1600200" indent="-228600">
              <a:spcBef>
                <a:spcPts val="600"/>
              </a:spcBef>
              <a:defRPr sz="18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77F2261C-A3A6-49AD-9868-D49A006EF5B8}" type="slidenum">
              <a:rPr lang="en-US" altLang="en-US"/>
              <a:pPr>
                <a:defRPr/>
              </a:pPr>
              <a:t>‹#›</a:t>
            </a:fld>
            <a:endParaRPr lang="en-US" altLang="en-US"/>
          </a:p>
        </p:txBody>
      </p:sp>
    </p:spTree>
    <p:extLst>
      <p:ext uri="{BB962C8B-B14F-4D97-AF65-F5344CB8AC3E}">
        <p14:creationId xmlns:p14="http://schemas.microsoft.com/office/powerpoint/2010/main" xmlns="" val="366863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8192B81D-410D-4FFC-AA93-11667D4FE73D}" type="slidenum">
              <a:rPr lang="en-US" altLang="en-US"/>
              <a:pPr>
                <a:defRPr/>
              </a:pPr>
              <a:t>‹#›</a:t>
            </a:fld>
            <a:endParaRPr lang="en-US" altLang="en-US"/>
          </a:p>
        </p:txBody>
      </p:sp>
    </p:spTree>
    <p:extLst>
      <p:ext uri="{BB962C8B-B14F-4D97-AF65-F5344CB8AC3E}">
        <p14:creationId xmlns:p14="http://schemas.microsoft.com/office/powerpoint/2010/main" xmlns="" val="203114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04800" y="1371600"/>
            <a:ext cx="41910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371600"/>
            <a:ext cx="41910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7" name="Slide Number Placeholder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07883245-F50E-43B8-92C7-73F724D3A6E6}" type="slidenum">
              <a:rPr lang="en-US" altLang="en-US"/>
              <a:pPr>
                <a:defRPr/>
              </a:pPr>
              <a:t>‹#›</a:t>
            </a:fld>
            <a:endParaRPr lang="en-US" altLang="en-US"/>
          </a:p>
        </p:txBody>
      </p:sp>
    </p:spTree>
    <p:extLst>
      <p:ext uri="{BB962C8B-B14F-4D97-AF65-F5344CB8AC3E}">
        <p14:creationId xmlns:p14="http://schemas.microsoft.com/office/powerpoint/2010/main" xmlns="" val="3529497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9"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B3AFF862-DB0D-4920-9720-F8F6560E83F6}" type="slidenum">
              <a:rPr lang="en-US" altLang="en-US"/>
              <a:pPr>
                <a:defRPr/>
              </a:pPr>
              <a:t>‹#›</a:t>
            </a:fld>
            <a:endParaRPr lang="en-US" altLang="en-US"/>
          </a:p>
        </p:txBody>
      </p:sp>
    </p:spTree>
    <p:extLst>
      <p:ext uri="{BB962C8B-B14F-4D97-AF65-F5344CB8AC3E}">
        <p14:creationId xmlns:p14="http://schemas.microsoft.com/office/powerpoint/2010/main" xmlns="" val="1463985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234950" indent="-6350">
              <a:defRPr/>
            </a:lvl1pPr>
          </a:lstStyle>
          <a:p>
            <a:r>
              <a:rPr lang="en-US" dirty="0"/>
              <a:t>Click to edit Master title style</a:t>
            </a:r>
            <a:endParaRPr lang="en-GB" dirty="0"/>
          </a:p>
        </p:txBody>
      </p:sp>
      <p:sp>
        <p:nvSpPr>
          <p:cNvPr id="3"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4"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5"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AE159B1A-E57C-4D18-A5EC-F7F34A3964FB}" type="slidenum">
              <a:rPr lang="en-US" altLang="en-US"/>
              <a:pPr>
                <a:defRPr/>
              </a:pPr>
              <a:t>‹#›</a:t>
            </a:fld>
            <a:endParaRPr lang="en-US" altLang="en-US"/>
          </a:p>
        </p:txBody>
      </p:sp>
    </p:spTree>
    <p:extLst>
      <p:ext uri="{BB962C8B-B14F-4D97-AF65-F5344CB8AC3E}">
        <p14:creationId xmlns:p14="http://schemas.microsoft.com/office/powerpoint/2010/main" xmlns="" val="2809507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3" name="Rectangle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4" name="Rectangle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1A8009D9-7EE1-4606-B691-099B8462BB97}" type="slidenum">
              <a:rPr lang="en-US" altLang="en-US"/>
              <a:pPr>
                <a:defRPr/>
              </a:pPr>
              <a:t>‹#›</a:t>
            </a:fld>
            <a:endParaRPr lang="en-US" altLang="en-US"/>
          </a:p>
        </p:txBody>
      </p:sp>
    </p:spTree>
    <p:extLst>
      <p:ext uri="{BB962C8B-B14F-4D97-AF65-F5344CB8AC3E}">
        <p14:creationId xmlns:p14="http://schemas.microsoft.com/office/powerpoint/2010/main" xmlns="" val="3159902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7" name="Slide Number Placeholder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B9D49A5A-BF6C-431B-B061-05DE9F4EDC4A}" type="slidenum">
              <a:rPr lang="en-US" altLang="en-US"/>
              <a:pPr>
                <a:defRPr/>
              </a:pPr>
              <a:t>‹#›</a:t>
            </a:fld>
            <a:endParaRPr lang="en-US" altLang="en-US"/>
          </a:p>
        </p:txBody>
      </p:sp>
    </p:spTree>
    <p:extLst>
      <p:ext uri="{BB962C8B-B14F-4D97-AF65-F5344CB8AC3E}">
        <p14:creationId xmlns:p14="http://schemas.microsoft.com/office/powerpoint/2010/main" xmlns="" val="2278116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6" name="Footer Placeholder 5"/>
          <p:cNvSpPr>
            <a:spLocks noGrp="1" noChangeArrowheads="1"/>
          </p:cNvSpPr>
          <p:nvPr>
            <p:ph type="ftr" sz="quarter" idx="11"/>
          </p:nvPr>
        </p:nvSpPr>
        <p:spPr>
          <a:xfrm>
            <a:off x="3124200" y="6248400"/>
            <a:ext cx="28956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endParaRPr lang="id-ID"/>
          </a:p>
        </p:txBody>
      </p:sp>
      <p:sp>
        <p:nvSpPr>
          <p:cNvPr id="7" name="Slide Number Placeholder 6"/>
          <p:cNvSpPr>
            <a:spLocks noGrp="1" noChangeArrowheads="1"/>
          </p:cNvSpPr>
          <p:nvPr>
            <p:ph type="sldNum" sz="quarter" idx="12"/>
          </p:nvPr>
        </p:nvSpPr>
        <p:spPr>
          <a:xfrm>
            <a:off x="6096000" y="6248400"/>
            <a:ext cx="1905000" cy="457200"/>
          </a:xfrm>
          <a:prstGeom prst="rect">
            <a:avLst/>
          </a:prstGeom>
        </p:spPr>
        <p:txBody>
          <a:bodyPr vert="horz" wrap="square" lIns="91440" tIns="45720" rIns="91440" bIns="45720" numCol="1" anchor="t" anchorCtr="0" compatLnSpc="1">
            <a:prstTxWarp prst="textNoShape">
              <a:avLst/>
            </a:prstTxWarp>
          </a:bodyPr>
          <a:lstStyle>
            <a:lvl1pPr eaLnBrk="1" hangingPunct="1">
              <a:spcBef>
                <a:spcPct val="20000"/>
              </a:spcBef>
              <a:buFontTx/>
              <a:buNone/>
              <a:defRPr>
                <a:latin typeface="Arial" panose="020B0604020202020204" pitchFamily="34" charset="0"/>
              </a:defRPr>
            </a:lvl1pPr>
          </a:lstStyle>
          <a:p>
            <a:pPr>
              <a:defRPr/>
            </a:pPr>
            <a:fld id="{411AAAA9-BB46-4229-BA03-12F90BA9030F}" type="slidenum">
              <a:rPr lang="en-US" altLang="en-US"/>
              <a:pPr>
                <a:defRPr/>
              </a:pPr>
              <a:t>‹#›</a:t>
            </a:fld>
            <a:endParaRPr lang="en-US" altLang="en-US"/>
          </a:p>
        </p:txBody>
      </p:sp>
    </p:spTree>
    <p:extLst>
      <p:ext uri="{BB962C8B-B14F-4D97-AF65-F5344CB8AC3E}">
        <p14:creationId xmlns:p14="http://schemas.microsoft.com/office/powerpoint/2010/main" xmlns="" val="3078667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304800" y="1371600"/>
            <a:ext cx="8534400" cy="5029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9" name="Rectangle 12"/>
          <p:cNvSpPr>
            <a:spLocks noChangeArrowheads="1"/>
          </p:cNvSpPr>
          <p:nvPr userDrawn="1"/>
        </p:nvSpPr>
        <p:spPr bwMode="auto">
          <a:xfrm>
            <a:off x="0" y="1066800"/>
            <a:ext cx="9144000" cy="152400"/>
          </a:xfrm>
          <a:prstGeom prst="rect">
            <a:avLst/>
          </a:prstGeom>
          <a:solidFill>
            <a:srgbClr val="9900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a:spcBef>
                <a:spcPct val="20000"/>
              </a:spcBef>
              <a:buChar char="•"/>
              <a:defRPr sz="2000">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defRPr/>
            </a:pPr>
            <a:endParaRPr lang="en-GB" altLang="en-US" sz="240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xStyles>
    <p:titleStyle>
      <a:lvl1pPr marL="234950" indent="-6350" algn="l" rtl="0" eaLnBrk="0" fontAlgn="base" hangingPunct="0">
        <a:spcBef>
          <a:spcPct val="0"/>
        </a:spcBef>
        <a:spcAft>
          <a:spcPct val="0"/>
        </a:spcAft>
        <a:defRPr sz="3600" b="1">
          <a:solidFill>
            <a:srgbClr val="990099"/>
          </a:solidFill>
          <a:latin typeface="+mj-lt"/>
          <a:ea typeface="+mj-ea"/>
          <a:cs typeface="+mj-cs"/>
        </a:defRPr>
      </a:lvl1pPr>
      <a:lvl2pPr marL="234950" indent="-6350" algn="l" rtl="0" eaLnBrk="0" fontAlgn="base" hangingPunct="0">
        <a:spcBef>
          <a:spcPct val="0"/>
        </a:spcBef>
        <a:spcAft>
          <a:spcPct val="0"/>
        </a:spcAft>
        <a:defRPr sz="3600" b="1">
          <a:solidFill>
            <a:srgbClr val="990099"/>
          </a:solidFill>
          <a:latin typeface="Arial" charset="0"/>
        </a:defRPr>
      </a:lvl2pPr>
      <a:lvl3pPr marL="234950" indent="-6350" algn="l" rtl="0" eaLnBrk="0" fontAlgn="base" hangingPunct="0">
        <a:spcBef>
          <a:spcPct val="0"/>
        </a:spcBef>
        <a:spcAft>
          <a:spcPct val="0"/>
        </a:spcAft>
        <a:defRPr sz="3600" b="1">
          <a:solidFill>
            <a:srgbClr val="990099"/>
          </a:solidFill>
          <a:latin typeface="Arial" charset="0"/>
        </a:defRPr>
      </a:lvl3pPr>
      <a:lvl4pPr marL="234950" indent="-6350" algn="l" rtl="0" eaLnBrk="0" fontAlgn="base" hangingPunct="0">
        <a:spcBef>
          <a:spcPct val="0"/>
        </a:spcBef>
        <a:spcAft>
          <a:spcPct val="0"/>
        </a:spcAft>
        <a:defRPr sz="3600" b="1">
          <a:solidFill>
            <a:srgbClr val="990099"/>
          </a:solidFill>
          <a:latin typeface="Arial" charset="0"/>
        </a:defRPr>
      </a:lvl4pPr>
      <a:lvl5pPr marL="234950" indent="-6350" algn="l" rtl="0" eaLnBrk="0" fontAlgn="base" hangingPunct="0">
        <a:spcBef>
          <a:spcPct val="0"/>
        </a:spcBef>
        <a:spcAft>
          <a:spcPct val="0"/>
        </a:spcAft>
        <a:defRPr sz="3600" b="1">
          <a:solidFill>
            <a:srgbClr val="990099"/>
          </a:solidFill>
          <a:latin typeface="Arial" charset="0"/>
        </a:defRPr>
      </a:lvl5pPr>
      <a:lvl6pPr marL="682625" algn="l" rtl="0" fontAlgn="base">
        <a:spcBef>
          <a:spcPct val="0"/>
        </a:spcBef>
        <a:spcAft>
          <a:spcPct val="0"/>
        </a:spcAft>
        <a:defRPr sz="4000" b="1">
          <a:solidFill>
            <a:srgbClr val="FFFF00"/>
          </a:solidFill>
          <a:latin typeface="Arial" charset="0"/>
        </a:defRPr>
      </a:lvl6pPr>
      <a:lvl7pPr marL="1139825" algn="l" rtl="0" fontAlgn="base">
        <a:spcBef>
          <a:spcPct val="0"/>
        </a:spcBef>
        <a:spcAft>
          <a:spcPct val="0"/>
        </a:spcAft>
        <a:defRPr sz="4000" b="1">
          <a:solidFill>
            <a:srgbClr val="FFFF00"/>
          </a:solidFill>
          <a:latin typeface="Arial" charset="0"/>
        </a:defRPr>
      </a:lvl7pPr>
      <a:lvl8pPr marL="1597025" algn="l" rtl="0" fontAlgn="base">
        <a:spcBef>
          <a:spcPct val="0"/>
        </a:spcBef>
        <a:spcAft>
          <a:spcPct val="0"/>
        </a:spcAft>
        <a:defRPr sz="4000" b="1">
          <a:solidFill>
            <a:srgbClr val="FFFF00"/>
          </a:solidFill>
          <a:latin typeface="Arial" charset="0"/>
        </a:defRPr>
      </a:lvl8pPr>
      <a:lvl9pPr marL="2054225" algn="l" rtl="0" fontAlgn="base">
        <a:spcBef>
          <a:spcPct val="0"/>
        </a:spcBef>
        <a:spcAft>
          <a:spcPct val="0"/>
        </a:spcAft>
        <a:defRPr sz="4000" b="1">
          <a:solidFill>
            <a:srgbClr val="FFFF00"/>
          </a:solidFill>
          <a:latin typeface="Arial" charset="0"/>
        </a:defRPr>
      </a:lvl9pPr>
    </p:titleStyle>
    <p:bodyStyle>
      <a:lvl1pPr marL="228600" indent="-228600" algn="l" rtl="0" eaLnBrk="0" fontAlgn="base" hangingPunct="0">
        <a:spcBef>
          <a:spcPts val="600"/>
        </a:spcBef>
        <a:spcAft>
          <a:spcPct val="0"/>
        </a:spcAft>
        <a:buChar char="•"/>
        <a:defRPr sz="2000">
          <a:solidFill>
            <a:schemeClr val="tx1"/>
          </a:solidFill>
          <a:latin typeface="+mn-lt"/>
          <a:ea typeface="+mn-ea"/>
          <a:cs typeface="+mn-cs"/>
        </a:defRPr>
      </a:lvl1pPr>
      <a:lvl2pPr marL="579438" indent="-228600" algn="l" rtl="0" eaLnBrk="0" fontAlgn="base" hangingPunct="0">
        <a:spcBef>
          <a:spcPts val="600"/>
        </a:spcBef>
        <a:spcAft>
          <a:spcPct val="0"/>
        </a:spcAft>
        <a:buChar char="–"/>
        <a:defRPr sz="2800">
          <a:solidFill>
            <a:schemeClr val="tx1"/>
          </a:solidFill>
          <a:latin typeface="+mn-lt"/>
        </a:defRPr>
      </a:lvl2pPr>
      <a:lvl3pPr marL="914400" indent="-228600" algn="l" rtl="0" eaLnBrk="0" fontAlgn="base" hangingPunct="0">
        <a:spcBef>
          <a:spcPts val="600"/>
        </a:spcBef>
        <a:spcAft>
          <a:spcPct val="0"/>
        </a:spcAft>
        <a:buChar char="•"/>
        <a:defRPr sz="2400">
          <a:solidFill>
            <a:schemeClr val="tx1"/>
          </a:solidFill>
          <a:latin typeface="+mn-lt"/>
        </a:defRPr>
      </a:lvl3pPr>
      <a:lvl4pPr marL="1265238" indent="-228600" algn="l" rtl="0" eaLnBrk="0" fontAlgn="base" hangingPunct="0">
        <a:spcBef>
          <a:spcPts val="600"/>
        </a:spcBef>
        <a:spcAft>
          <a:spcPct val="0"/>
        </a:spcAft>
        <a:buChar char="–"/>
        <a:defRPr sz="2000">
          <a:solidFill>
            <a:schemeClr val="tx1"/>
          </a:solidFill>
          <a:latin typeface="+mn-lt"/>
        </a:defRPr>
      </a:lvl4pPr>
      <a:lvl5pPr marL="1600200" indent="-228600" algn="l" rtl="0" eaLnBrk="0" fontAlgn="base" hangingPunct="0">
        <a:spcBef>
          <a:spcPts val="6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diagramData" Target="../diagrams/data9.xml"/><Relationship Id="rId7"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4.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diagramData" Target="../diagrams/data10.xml"/><Relationship Id="rId7"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8.jpe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hyperlink" Target="mailto:dwimartani@yahoo.com" TargetMode="External"/><Relationship Id="rId2" Type="http://schemas.openxmlformats.org/officeDocument/2006/relationships/image" Target="../media/image3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p:cNvSpPr/>
          <p:nvPr/>
        </p:nvSpPr>
        <p:spPr bwMode="auto">
          <a:xfrm>
            <a:off x="0" y="0"/>
            <a:ext cx="9144000" cy="2057400"/>
          </a:xfrm>
          <a:prstGeom prst="rect">
            <a:avLst/>
          </a:prstGeom>
          <a:ln>
            <a:noFill/>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tIns="91440" bIns="91440"/>
          <a:lstStyle/>
          <a:p>
            <a:pPr eaLnBrk="1" hangingPunct="1">
              <a:spcBef>
                <a:spcPct val="20000"/>
              </a:spcBef>
              <a:defRPr/>
            </a:pPr>
            <a:endParaRPr lang="en-US"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rcRect l="48502"/>
          <a:stretch>
            <a:fillRect/>
          </a:stretch>
        </p:blipFill>
        <p:spPr bwMode="auto">
          <a:xfrm>
            <a:off x="6350" y="-12700"/>
            <a:ext cx="4794250" cy="68707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ChangeArrowheads="1"/>
          </p:cNvSpPr>
          <p:nvPr/>
        </p:nvSpPr>
        <p:spPr bwMode="auto">
          <a:xfrm>
            <a:off x="4495800" y="2514600"/>
            <a:ext cx="4648200" cy="2514600"/>
          </a:xfrm>
          <a:prstGeom prst="rect">
            <a:avLst/>
          </a:prstGeom>
          <a:solidFill>
            <a:srgbClr val="990099"/>
          </a:solidFill>
          <a:ln w="38100">
            <a:solidFill>
              <a:schemeClr val="bg1"/>
            </a:solidFill>
            <a:miter lim="800000"/>
            <a:headEnd/>
            <a:tailEnd/>
          </a:ln>
          <a:effectLst>
            <a:outerShdw blurRad="50800" dist="38100" dir="8100000" algn="tr" rotWithShape="0">
              <a:srgbClr val="808080">
                <a:alpha val="39999"/>
              </a:srgbClr>
            </a:outerShdw>
          </a:effectLst>
        </p:spPr>
        <p:txBody>
          <a:bodyPr tIns="91440" bIns="9144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20000"/>
              </a:spcBef>
            </a:pPr>
            <a:endParaRPr lang="en-US" altLang="en-US"/>
          </a:p>
        </p:txBody>
      </p:sp>
      <p:sp>
        <p:nvSpPr>
          <p:cNvPr id="8" name="Content Placeholder 7"/>
          <p:cNvSpPr>
            <a:spLocks noGrp="1"/>
          </p:cNvSpPr>
          <p:nvPr>
            <p:ph idx="4294967295"/>
          </p:nvPr>
        </p:nvSpPr>
        <p:spPr>
          <a:xfrm>
            <a:off x="4551829" y="2819400"/>
            <a:ext cx="4623170" cy="2209800"/>
          </a:xfrm>
        </p:spPr>
        <p:txBody>
          <a:bodyPr/>
          <a:lstStyle/>
          <a:p>
            <a:pPr marL="49213" indent="-49213" algn="ctr">
              <a:spcBef>
                <a:spcPct val="0"/>
              </a:spcBef>
              <a:buFontTx/>
              <a:buNone/>
              <a:defRPr/>
            </a:pPr>
            <a:r>
              <a:rPr lang="en-US" sz="2400" b="1" dirty="0">
                <a:solidFill>
                  <a:schemeClr val="bg1"/>
                </a:solidFill>
                <a:latin typeface="+mj-lt"/>
                <a:ea typeface="+mj-ea"/>
                <a:cs typeface="+mj-cs"/>
              </a:rPr>
              <a:t>PSAK 1</a:t>
            </a:r>
          </a:p>
          <a:p>
            <a:pPr marL="49213" indent="-49213" algn="ctr">
              <a:spcBef>
                <a:spcPct val="0"/>
              </a:spcBef>
              <a:buFontTx/>
              <a:buNone/>
              <a:defRPr/>
            </a:pPr>
            <a:r>
              <a:rPr lang="en-US" sz="2400" b="1" dirty="0">
                <a:solidFill>
                  <a:schemeClr val="bg1"/>
                </a:solidFill>
                <a:latin typeface="+mj-lt"/>
                <a:ea typeface="+mj-ea"/>
                <a:cs typeface="+mj-cs"/>
              </a:rPr>
              <a:t>PENYAJIAN LAPORAN KEUANGAN </a:t>
            </a:r>
            <a:r>
              <a:rPr lang="en-US" sz="2400" b="1" dirty="0">
                <a:solidFill>
                  <a:schemeClr val="bg1"/>
                </a:solidFill>
                <a:latin typeface="+mj-lt"/>
              </a:rPr>
              <a:t>&amp;</a:t>
            </a:r>
          </a:p>
          <a:p>
            <a:pPr marL="49213" indent="-49213" algn="ctr">
              <a:spcBef>
                <a:spcPct val="0"/>
              </a:spcBef>
              <a:buFontTx/>
              <a:buNone/>
              <a:defRPr/>
            </a:pPr>
            <a:r>
              <a:rPr lang="en-US" sz="2400" b="1" dirty="0">
                <a:solidFill>
                  <a:schemeClr val="bg1"/>
                </a:solidFill>
                <a:latin typeface="+mj-lt"/>
              </a:rPr>
              <a:t> PSAK 2 LAPORAN ARUS KAS</a:t>
            </a:r>
            <a:endParaRPr lang="en-US" sz="2400" b="1" dirty="0">
              <a:solidFill>
                <a:schemeClr val="bg1"/>
              </a:solidFill>
              <a:latin typeface="+mj-lt"/>
              <a:ea typeface="+mj-ea"/>
              <a:cs typeface="+mj-cs"/>
            </a:endParaRPr>
          </a:p>
        </p:txBody>
      </p:sp>
    </p:spTree>
  </p:cSld>
  <p:clrMapOvr>
    <a:masterClrMapping/>
  </p:clrMapOvr>
  <p:transition spd="slow">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8872"/>
            <a:ext cx="8229600" cy="1252728"/>
          </a:xfrm>
        </p:spPr>
        <p:txBody>
          <a:bodyPr>
            <a:normAutofit/>
          </a:bodyPr>
          <a:lstStyle/>
          <a:p>
            <a:r>
              <a:rPr lang="en-US" sz="2800" b="1" dirty="0"/>
              <a:t>PSAK– TIDAK BERLAKU LAGI</a:t>
            </a:r>
          </a:p>
        </p:txBody>
      </p:sp>
      <p:sp>
        <p:nvSpPr>
          <p:cNvPr id="3" name="Content Placeholder 2"/>
          <p:cNvSpPr>
            <a:spLocks noGrp="1"/>
          </p:cNvSpPr>
          <p:nvPr>
            <p:ph idx="1"/>
          </p:nvPr>
        </p:nvSpPr>
        <p:spPr>
          <a:xfrm>
            <a:off x="599310" y="1743537"/>
            <a:ext cx="3723515" cy="4276263"/>
          </a:xfrm>
          <a:solidFill>
            <a:srgbClr val="C800C8"/>
          </a:solidFill>
        </p:spPr>
        <p:style>
          <a:lnRef idx="2">
            <a:schemeClr val="accent4">
              <a:shade val="50000"/>
            </a:schemeClr>
          </a:lnRef>
          <a:fillRef idx="1">
            <a:schemeClr val="accent4"/>
          </a:fillRef>
          <a:effectRef idx="0">
            <a:schemeClr val="accent4"/>
          </a:effectRef>
          <a:fontRef idx="minor">
            <a:schemeClr val="lt1"/>
          </a:fontRef>
        </p:style>
        <p:txBody>
          <a:bodyPr>
            <a:normAutofit lnSpcReduction="10000"/>
          </a:bodyPr>
          <a:lstStyle/>
          <a:p>
            <a:pPr>
              <a:lnSpc>
                <a:spcPct val="90000"/>
              </a:lnSpc>
              <a:spcBef>
                <a:spcPts val="400"/>
              </a:spcBef>
            </a:pPr>
            <a:r>
              <a:rPr lang="en-US" sz="1600" dirty="0"/>
              <a:t>PSAK 59 </a:t>
            </a:r>
            <a:r>
              <a:rPr lang="en-US" sz="1600" dirty="0" err="1"/>
              <a:t>Perbankan</a:t>
            </a:r>
            <a:r>
              <a:rPr lang="en-US" sz="1600" dirty="0"/>
              <a:t> </a:t>
            </a:r>
            <a:r>
              <a:rPr lang="en-US" sz="1600" dirty="0" err="1"/>
              <a:t>Syariah</a:t>
            </a:r>
            <a:endParaRPr lang="en-US" sz="1600" dirty="0"/>
          </a:p>
          <a:p>
            <a:pPr>
              <a:lnSpc>
                <a:spcPct val="90000"/>
              </a:lnSpc>
              <a:spcBef>
                <a:spcPts val="400"/>
              </a:spcBef>
            </a:pPr>
            <a:r>
              <a:rPr lang="en-US" sz="1600" dirty="0"/>
              <a:t>PSAK 31 </a:t>
            </a:r>
            <a:r>
              <a:rPr lang="en-US" sz="1600" dirty="0" err="1"/>
              <a:t>Perbankan</a:t>
            </a:r>
            <a:endParaRPr lang="en-US" sz="1600" dirty="0"/>
          </a:p>
          <a:p>
            <a:pPr>
              <a:lnSpc>
                <a:spcPct val="90000"/>
              </a:lnSpc>
              <a:spcBef>
                <a:spcPts val="400"/>
              </a:spcBef>
            </a:pPr>
            <a:r>
              <a:rPr lang="en-US" sz="1600" dirty="0"/>
              <a:t>PSAK 29 </a:t>
            </a:r>
            <a:r>
              <a:rPr lang="en-US" sz="1600" dirty="0" err="1"/>
              <a:t>Pertambangan</a:t>
            </a:r>
            <a:r>
              <a:rPr lang="en-US" sz="1600" dirty="0"/>
              <a:t> </a:t>
            </a:r>
            <a:r>
              <a:rPr lang="en-US" sz="1600" dirty="0" err="1"/>
              <a:t>Minyak</a:t>
            </a:r>
            <a:r>
              <a:rPr lang="en-US" sz="1600" dirty="0"/>
              <a:t> </a:t>
            </a:r>
            <a:r>
              <a:rPr lang="en-US" sz="1600" dirty="0" err="1"/>
              <a:t>dan</a:t>
            </a:r>
            <a:r>
              <a:rPr lang="en-US" sz="1600" dirty="0"/>
              <a:t> Gas</a:t>
            </a:r>
          </a:p>
          <a:p>
            <a:pPr>
              <a:lnSpc>
                <a:spcPct val="90000"/>
              </a:lnSpc>
              <a:spcBef>
                <a:spcPts val="400"/>
              </a:spcBef>
            </a:pPr>
            <a:r>
              <a:rPr lang="en-US" sz="1600" dirty="0"/>
              <a:t>PSAK 33 </a:t>
            </a:r>
            <a:r>
              <a:rPr lang="en-US" sz="1600" dirty="0" err="1"/>
              <a:t>Pertambangan</a:t>
            </a:r>
            <a:r>
              <a:rPr lang="en-US" sz="1600" dirty="0"/>
              <a:t> </a:t>
            </a:r>
            <a:r>
              <a:rPr lang="en-US" sz="1600" dirty="0" err="1"/>
              <a:t>Umum</a:t>
            </a:r>
            <a:endParaRPr lang="en-US" sz="1600" dirty="0"/>
          </a:p>
          <a:p>
            <a:pPr>
              <a:lnSpc>
                <a:spcPct val="90000"/>
              </a:lnSpc>
              <a:spcBef>
                <a:spcPts val="400"/>
              </a:spcBef>
            </a:pPr>
            <a:r>
              <a:rPr lang="en-US" sz="1600" dirty="0"/>
              <a:t>PSAK 32 </a:t>
            </a:r>
            <a:r>
              <a:rPr lang="en-US" sz="1600" dirty="0" err="1"/>
              <a:t>Kehutanan</a:t>
            </a:r>
            <a:endParaRPr lang="en-US" sz="1600" dirty="0"/>
          </a:p>
          <a:p>
            <a:pPr>
              <a:lnSpc>
                <a:spcPct val="90000"/>
              </a:lnSpc>
              <a:spcBef>
                <a:spcPts val="400"/>
              </a:spcBef>
            </a:pPr>
            <a:r>
              <a:rPr lang="en-US" sz="1600" dirty="0"/>
              <a:t>PSAK 35 </a:t>
            </a:r>
            <a:r>
              <a:rPr lang="en-US" sz="1600" dirty="0" err="1"/>
              <a:t>akuntansi</a:t>
            </a:r>
            <a:r>
              <a:rPr lang="en-US" sz="1600" dirty="0"/>
              <a:t> </a:t>
            </a:r>
            <a:r>
              <a:rPr lang="en-US" sz="1600" dirty="0" err="1"/>
              <a:t>pendapatan</a:t>
            </a:r>
            <a:r>
              <a:rPr lang="en-US" sz="1600" dirty="0"/>
              <a:t> </a:t>
            </a:r>
            <a:r>
              <a:rPr lang="en-US" sz="1600" dirty="0" err="1"/>
              <a:t>Jasa</a:t>
            </a:r>
            <a:r>
              <a:rPr lang="en-US" sz="1600" dirty="0"/>
              <a:t> Telekomunikasi</a:t>
            </a:r>
          </a:p>
          <a:p>
            <a:pPr>
              <a:lnSpc>
                <a:spcPct val="90000"/>
              </a:lnSpc>
              <a:spcBef>
                <a:spcPts val="400"/>
              </a:spcBef>
            </a:pPr>
            <a:r>
              <a:rPr lang="en-US" sz="1600" dirty="0"/>
              <a:t>PSAK 27 Akuntansi </a:t>
            </a:r>
            <a:r>
              <a:rPr lang="en-US" sz="1600" dirty="0" err="1"/>
              <a:t>Koperasi</a:t>
            </a:r>
            <a:endParaRPr lang="en-US" sz="1600" dirty="0"/>
          </a:p>
          <a:p>
            <a:pPr>
              <a:lnSpc>
                <a:spcPct val="90000"/>
              </a:lnSpc>
              <a:spcBef>
                <a:spcPts val="400"/>
              </a:spcBef>
            </a:pPr>
            <a:r>
              <a:rPr lang="en-US" sz="1600" dirty="0"/>
              <a:t>PSAK 37 Akuntansi </a:t>
            </a:r>
            <a:r>
              <a:rPr lang="en-US" sz="1600" dirty="0" err="1"/>
              <a:t>Penyelenggaraan</a:t>
            </a:r>
            <a:r>
              <a:rPr lang="en-US" sz="1600" dirty="0"/>
              <a:t> </a:t>
            </a:r>
            <a:r>
              <a:rPr lang="en-US" sz="1600" dirty="0" err="1"/>
              <a:t>Jalan</a:t>
            </a:r>
            <a:r>
              <a:rPr lang="en-US" sz="1600" dirty="0"/>
              <a:t> </a:t>
            </a:r>
            <a:r>
              <a:rPr lang="en-US" sz="1600" dirty="0" err="1"/>
              <a:t>Tol</a:t>
            </a:r>
            <a:endParaRPr lang="en-US" sz="1600" dirty="0"/>
          </a:p>
          <a:p>
            <a:pPr>
              <a:lnSpc>
                <a:spcPct val="90000"/>
              </a:lnSpc>
              <a:spcBef>
                <a:spcPts val="400"/>
              </a:spcBef>
            </a:pPr>
            <a:r>
              <a:rPr lang="en-US" sz="1600" dirty="0">
                <a:solidFill>
                  <a:schemeClr val="bg1"/>
                </a:solidFill>
              </a:rPr>
              <a:t>PSAK 9 </a:t>
            </a:r>
            <a:r>
              <a:rPr lang="en-US" sz="1600" dirty="0" err="1">
                <a:solidFill>
                  <a:schemeClr val="bg1"/>
                </a:solidFill>
              </a:rPr>
              <a:t>Penyajian</a:t>
            </a:r>
            <a:r>
              <a:rPr lang="en-US" sz="1600" dirty="0">
                <a:solidFill>
                  <a:schemeClr val="bg1"/>
                </a:solidFill>
              </a:rPr>
              <a:t> </a:t>
            </a:r>
            <a:r>
              <a:rPr lang="en-US" sz="1600" dirty="0" err="1">
                <a:solidFill>
                  <a:schemeClr val="bg1"/>
                </a:solidFill>
              </a:rPr>
              <a:t>aktiva</a:t>
            </a:r>
            <a:r>
              <a:rPr lang="en-US" sz="1600" dirty="0">
                <a:solidFill>
                  <a:schemeClr val="bg1"/>
                </a:solidFill>
              </a:rPr>
              <a:t> </a:t>
            </a:r>
            <a:r>
              <a:rPr lang="en-US" sz="1600" dirty="0" err="1">
                <a:solidFill>
                  <a:schemeClr val="bg1"/>
                </a:solidFill>
              </a:rPr>
              <a:t>lancar</a:t>
            </a:r>
            <a:r>
              <a:rPr lang="en-US" sz="1600" dirty="0">
                <a:solidFill>
                  <a:schemeClr val="bg1"/>
                </a:solidFill>
              </a:rPr>
              <a:t> </a:t>
            </a:r>
            <a:r>
              <a:rPr lang="en-US" sz="1600" dirty="0" err="1">
                <a:solidFill>
                  <a:schemeClr val="bg1"/>
                </a:solidFill>
              </a:rPr>
              <a:t>dan</a:t>
            </a:r>
            <a:r>
              <a:rPr lang="en-US" sz="1600" dirty="0">
                <a:solidFill>
                  <a:schemeClr val="bg1"/>
                </a:solidFill>
              </a:rPr>
              <a:t> </a:t>
            </a:r>
            <a:r>
              <a:rPr lang="en-US" sz="1600" dirty="0" err="1">
                <a:solidFill>
                  <a:schemeClr val="bg1"/>
                </a:solidFill>
              </a:rPr>
              <a:t>kewajiban</a:t>
            </a:r>
            <a:r>
              <a:rPr lang="en-US" sz="1600" dirty="0">
                <a:solidFill>
                  <a:schemeClr val="bg1"/>
                </a:solidFill>
              </a:rPr>
              <a:t> </a:t>
            </a:r>
            <a:r>
              <a:rPr lang="en-US" sz="1600" dirty="0" err="1">
                <a:solidFill>
                  <a:schemeClr val="bg1"/>
                </a:solidFill>
              </a:rPr>
              <a:t>lancar</a:t>
            </a:r>
            <a:endParaRPr lang="en-US" sz="1600" dirty="0">
              <a:solidFill>
                <a:schemeClr val="bg1"/>
              </a:solidFill>
            </a:endParaRPr>
          </a:p>
          <a:p>
            <a:pPr>
              <a:lnSpc>
                <a:spcPct val="90000"/>
              </a:lnSpc>
              <a:spcBef>
                <a:spcPts val="400"/>
              </a:spcBef>
            </a:pPr>
            <a:r>
              <a:rPr lang="en-US" sz="1600" dirty="0"/>
              <a:t>PSAK 49 </a:t>
            </a:r>
            <a:r>
              <a:rPr lang="en-US" sz="1600" dirty="0" err="1"/>
              <a:t>Akuntansi</a:t>
            </a:r>
            <a:r>
              <a:rPr lang="en-US" sz="1600" dirty="0"/>
              <a:t> </a:t>
            </a:r>
            <a:r>
              <a:rPr lang="en-US" sz="1600" dirty="0" err="1"/>
              <a:t>Reksa</a:t>
            </a:r>
            <a:r>
              <a:rPr lang="en-US" sz="1600" dirty="0"/>
              <a:t> Dana</a:t>
            </a:r>
          </a:p>
          <a:p>
            <a:pPr>
              <a:lnSpc>
                <a:spcPct val="90000"/>
              </a:lnSpc>
              <a:spcBef>
                <a:spcPts val="400"/>
              </a:spcBef>
            </a:pPr>
            <a:r>
              <a:rPr lang="en-US" sz="1600" dirty="0"/>
              <a:t>PSAK 42 </a:t>
            </a:r>
            <a:r>
              <a:rPr lang="en-US" sz="1600" dirty="0" err="1"/>
              <a:t>Akuntansi</a:t>
            </a:r>
            <a:r>
              <a:rPr lang="en-US" sz="1600" dirty="0"/>
              <a:t> Perusahaan </a:t>
            </a:r>
            <a:r>
              <a:rPr lang="en-US" sz="1600" dirty="0" err="1"/>
              <a:t>Efek</a:t>
            </a:r>
            <a:endParaRPr lang="en-US" sz="1600" dirty="0"/>
          </a:p>
          <a:p>
            <a:pPr>
              <a:lnSpc>
                <a:spcPct val="90000"/>
              </a:lnSpc>
              <a:spcBef>
                <a:spcPts val="400"/>
              </a:spcBef>
            </a:pPr>
            <a:r>
              <a:rPr lang="en-US" sz="1600" dirty="0">
                <a:solidFill>
                  <a:schemeClr val="bg1"/>
                </a:solidFill>
              </a:rPr>
              <a:t>PSAK 12 </a:t>
            </a:r>
            <a:r>
              <a:rPr lang="en-US" sz="1600" dirty="0" err="1">
                <a:solidFill>
                  <a:schemeClr val="bg1"/>
                </a:solidFill>
              </a:rPr>
              <a:t>Pengendalian</a:t>
            </a:r>
            <a:r>
              <a:rPr lang="en-US" sz="1600" dirty="0">
                <a:solidFill>
                  <a:schemeClr val="bg1"/>
                </a:solidFill>
              </a:rPr>
              <a:t> </a:t>
            </a:r>
            <a:r>
              <a:rPr lang="en-US" sz="1600" dirty="0" err="1">
                <a:solidFill>
                  <a:schemeClr val="bg1"/>
                </a:solidFill>
              </a:rPr>
              <a:t>Bersama</a:t>
            </a:r>
            <a:endParaRPr lang="en-US" sz="1600" dirty="0">
              <a:solidFill>
                <a:schemeClr val="bg1"/>
              </a:solidFill>
            </a:endParaRPr>
          </a:p>
          <a:p>
            <a:pPr>
              <a:lnSpc>
                <a:spcPct val="90000"/>
              </a:lnSpc>
              <a:spcBef>
                <a:spcPts val="400"/>
              </a:spcBef>
            </a:pPr>
            <a:endParaRPr lang="en-US" sz="1600" dirty="0"/>
          </a:p>
          <a:p>
            <a:pPr>
              <a:lnSpc>
                <a:spcPct val="90000"/>
              </a:lnSpc>
              <a:spcBef>
                <a:spcPts val="400"/>
              </a:spcBef>
            </a:pPr>
            <a:endParaRPr lang="en-US" sz="1600" dirty="0"/>
          </a:p>
          <a:p>
            <a:pPr>
              <a:lnSpc>
                <a:spcPct val="90000"/>
              </a:lnSpc>
              <a:spcBef>
                <a:spcPts val="400"/>
              </a:spcBef>
            </a:pPr>
            <a:endParaRPr lang="en-US" sz="1600" dirty="0"/>
          </a:p>
          <a:p>
            <a:pPr>
              <a:lnSpc>
                <a:spcPct val="90000"/>
              </a:lnSpc>
              <a:spcBef>
                <a:spcPts val="400"/>
              </a:spcBef>
            </a:pPr>
            <a:endParaRPr lang="en-US" sz="1600" dirty="0"/>
          </a:p>
        </p:txBody>
      </p:sp>
      <p:sp>
        <p:nvSpPr>
          <p:cNvPr id="6" name="Content Placeholder 2"/>
          <p:cNvSpPr txBox="1">
            <a:spLocks/>
          </p:cNvSpPr>
          <p:nvPr/>
        </p:nvSpPr>
        <p:spPr>
          <a:xfrm>
            <a:off x="4876800" y="1752600"/>
            <a:ext cx="3657600" cy="42672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400"/>
              </a:spcBef>
            </a:pPr>
            <a:r>
              <a:rPr lang="en-US" sz="1600" dirty="0">
                <a:solidFill>
                  <a:schemeClr val="bg1"/>
                </a:solidFill>
              </a:rPr>
              <a:t>PSAK 11 </a:t>
            </a:r>
            <a:r>
              <a:rPr lang="en-US" sz="1600" dirty="0" err="1">
                <a:solidFill>
                  <a:schemeClr val="bg1"/>
                </a:solidFill>
              </a:rPr>
              <a:t>Penjabaran</a:t>
            </a:r>
            <a:r>
              <a:rPr lang="en-US" sz="1600" dirty="0">
                <a:solidFill>
                  <a:schemeClr val="bg1"/>
                </a:solidFill>
              </a:rPr>
              <a:t> </a:t>
            </a:r>
            <a:r>
              <a:rPr lang="en-US" sz="1600" dirty="0" err="1">
                <a:solidFill>
                  <a:schemeClr val="bg1"/>
                </a:solidFill>
              </a:rPr>
              <a:t>laporan</a:t>
            </a:r>
            <a:r>
              <a:rPr lang="en-US" sz="1600" dirty="0">
                <a:solidFill>
                  <a:schemeClr val="bg1"/>
                </a:solidFill>
              </a:rPr>
              <a:t> </a:t>
            </a:r>
            <a:r>
              <a:rPr lang="en-US" sz="1600" dirty="0" err="1">
                <a:solidFill>
                  <a:schemeClr val="bg1"/>
                </a:solidFill>
              </a:rPr>
              <a:t>keuangan</a:t>
            </a:r>
            <a:r>
              <a:rPr lang="en-US" sz="1600" dirty="0">
                <a:solidFill>
                  <a:schemeClr val="bg1"/>
                </a:solidFill>
              </a:rPr>
              <a:t> </a:t>
            </a:r>
            <a:r>
              <a:rPr lang="en-US" sz="1600" dirty="0" err="1">
                <a:solidFill>
                  <a:schemeClr val="bg1"/>
                </a:solidFill>
              </a:rPr>
              <a:t>dalam</a:t>
            </a:r>
            <a:r>
              <a:rPr lang="en-US" sz="1600" dirty="0">
                <a:solidFill>
                  <a:schemeClr val="bg1"/>
                </a:solidFill>
              </a:rPr>
              <a:t> </a:t>
            </a:r>
            <a:r>
              <a:rPr lang="en-US" sz="1600" dirty="0" err="1">
                <a:solidFill>
                  <a:schemeClr val="bg1"/>
                </a:solidFill>
              </a:rPr>
              <a:t>mata</a:t>
            </a:r>
            <a:r>
              <a:rPr lang="en-US" sz="1600" dirty="0">
                <a:solidFill>
                  <a:schemeClr val="bg1"/>
                </a:solidFill>
              </a:rPr>
              <a:t> </a:t>
            </a:r>
            <a:r>
              <a:rPr lang="en-US" sz="1600" dirty="0" err="1">
                <a:solidFill>
                  <a:schemeClr val="bg1"/>
                </a:solidFill>
              </a:rPr>
              <a:t>uang</a:t>
            </a:r>
            <a:r>
              <a:rPr lang="en-US" sz="1600" dirty="0">
                <a:solidFill>
                  <a:schemeClr val="bg1"/>
                </a:solidFill>
              </a:rPr>
              <a:t> </a:t>
            </a:r>
            <a:r>
              <a:rPr lang="en-US" sz="1600" dirty="0" err="1">
                <a:solidFill>
                  <a:schemeClr val="bg1"/>
                </a:solidFill>
              </a:rPr>
              <a:t>asing</a:t>
            </a:r>
            <a:endParaRPr lang="en-US" sz="1600" dirty="0">
              <a:solidFill>
                <a:schemeClr val="bg1"/>
              </a:solidFill>
            </a:endParaRPr>
          </a:p>
          <a:p>
            <a:pPr>
              <a:spcBef>
                <a:spcPts val="400"/>
              </a:spcBef>
            </a:pPr>
            <a:r>
              <a:rPr lang="en-US" sz="1600" dirty="0">
                <a:solidFill>
                  <a:schemeClr val="bg1"/>
                </a:solidFill>
              </a:rPr>
              <a:t>PSAK 39 </a:t>
            </a:r>
            <a:r>
              <a:rPr lang="en-US" sz="1600" dirty="0" err="1">
                <a:solidFill>
                  <a:schemeClr val="bg1"/>
                </a:solidFill>
              </a:rPr>
              <a:t>Kerjasama</a:t>
            </a:r>
            <a:r>
              <a:rPr lang="en-US" sz="1600" dirty="0">
                <a:solidFill>
                  <a:schemeClr val="bg1"/>
                </a:solidFill>
              </a:rPr>
              <a:t> </a:t>
            </a:r>
            <a:r>
              <a:rPr lang="en-US" sz="1600" dirty="0" err="1">
                <a:solidFill>
                  <a:schemeClr val="bg1"/>
                </a:solidFill>
              </a:rPr>
              <a:t>Operasi</a:t>
            </a:r>
            <a:endParaRPr lang="en-US" sz="1600" dirty="0">
              <a:solidFill>
                <a:schemeClr val="bg1"/>
              </a:solidFill>
            </a:endParaRPr>
          </a:p>
          <a:p>
            <a:pPr>
              <a:spcBef>
                <a:spcPts val="400"/>
              </a:spcBef>
            </a:pPr>
            <a:r>
              <a:rPr lang="en-US" sz="1600" dirty="0">
                <a:solidFill>
                  <a:schemeClr val="bg1"/>
                </a:solidFill>
              </a:rPr>
              <a:t>PSAK 17 </a:t>
            </a:r>
            <a:r>
              <a:rPr lang="en-US" sz="1600" dirty="0" err="1">
                <a:solidFill>
                  <a:schemeClr val="bg1"/>
                </a:solidFill>
              </a:rPr>
              <a:t>Penyusutan</a:t>
            </a:r>
            <a:endParaRPr lang="en-US" sz="1600" dirty="0">
              <a:solidFill>
                <a:schemeClr val="bg1"/>
              </a:solidFill>
            </a:endParaRPr>
          </a:p>
          <a:p>
            <a:pPr>
              <a:spcBef>
                <a:spcPts val="400"/>
              </a:spcBef>
            </a:pPr>
            <a:r>
              <a:rPr lang="en-US" sz="1600" dirty="0">
                <a:solidFill>
                  <a:schemeClr val="bg1"/>
                </a:solidFill>
              </a:rPr>
              <a:t>PSAK 21 </a:t>
            </a:r>
            <a:r>
              <a:rPr lang="en-US" sz="1600" dirty="0" err="1">
                <a:solidFill>
                  <a:schemeClr val="bg1"/>
                </a:solidFill>
              </a:rPr>
              <a:t>Ekuitas</a:t>
            </a:r>
            <a:endParaRPr lang="en-US" sz="1600" dirty="0">
              <a:solidFill>
                <a:schemeClr val="bg1"/>
              </a:solidFill>
            </a:endParaRPr>
          </a:p>
          <a:p>
            <a:pPr>
              <a:spcBef>
                <a:spcPts val="400"/>
              </a:spcBef>
            </a:pPr>
            <a:r>
              <a:rPr lang="en-US" sz="1600" dirty="0">
                <a:solidFill>
                  <a:schemeClr val="bg1"/>
                </a:solidFill>
              </a:rPr>
              <a:t>PSAK 40 </a:t>
            </a:r>
            <a:r>
              <a:rPr lang="en-US" sz="1600" dirty="0" err="1">
                <a:solidFill>
                  <a:schemeClr val="bg1"/>
                </a:solidFill>
              </a:rPr>
              <a:t>Akuntansi</a:t>
            </a:r>
            <a:r>
              <a:rPr lang="en-US" sz="1600" dirty="0">
                <a:solidFill>
                  <a:schemeClr val="bg1"/>
                </a:solidFill>
              </a:rPr>
              <a:t> </a:t>
            </a:r>
            <a:r>
              <a:rPr lang="en-US" sz="1600" dirty="0" err="1">
                <a:solidFill>
                  <a:schemeClr val="bg1"/>
                </a:solidFill>
              </a:rPr>
              <a:t>Perubahan</a:t>
            </a:r>
            <a:r>
              <a:rPr lang="en-US" sz="1600" dirty="0">
                <a:solidFill>
                  <a:schemeClr val="bg1"/>
                </a:solidFill>
              </a:rPr>
              <a:t> </a:t>
            </a:r>
            <a:r>
              <a:rPr lang="en-US" sz="1600" dirty="0" err="1">
                <a:solidFill>
                  <a:schemeClr val="bg1"/>
                </a:solidFill>
              </a:rPr>
              <a:t>ekuitas</a:t>
            </a:r>
            <a:r>
              <a:rPr lang="en-US" sz="1600" dirty="0">
                <a:solidFill>
                  <a:schemeClr val="bg1"/>
                </a:solidFill>
              </a:rPr>
              <a:t> </a:t>
            </a:r>
            <a:r>
              <a:rPr lang="en-US" sz="1600" dirty="0" err="1">
                <a:solidFill>
                  <a:schemeClr val="bg1"/>
                </a:solidFill>
              </a:rPr>
              <a:t>anak</a:t>
            </a:r>
            <a:r>
              <a:rPr lang="en-US" sz="1600" dirty="0">
                <a:solidFill>
                  <a:schemeClr val="bg1"/>
                </a:solidFill>
              </a:rPr>
              <a:t> </a:t>
            </a:r>
            <a:r>
              <a:rPr lang="en-US" sz="1600" dirty="0" err="1">
                <a:solidFill>
                  <a:schemeClr val="bg1"/>
                </a:solidFill>
              </a:rPr>
              <a:t>perusahaan</a:t>
            </a:r>
            <a:r>
              <a:rPr lang="en-US" sz="1600" dirty="0">
                <a:solidFill>
                  <a:schemeClr val="bg1"/>
                </a:solidFill>
              </a:rPr>
              <a:t> </a:t>
            </a:r>
          </a:p>
          <a:p>
            <a:pPr>
              <a:spcBef>
                <a:spcPts val="400"/>
              </a:spcBef>
            </a:pPr>
            <a:r>
              <a:rPr lang="en-US" sz="1600" dirty="0">
                <a:solidFill>
                  <a:schemeClr val="bg1"/>
                </a:solidFill>
              </a:rPr>
              <a:t>PSAK 41 </a:t>
            </a:r>
            <a:r>
              <a:rPr lang="en-US" sz="1600" dirty="0" err="1">
                <a:solidFill>
                  <a:schemeClr val="bg1"/>
                </a:solidFill>
              </a:rPr>
              <a:t>Akuntansi</a:t>
            </a:r>
            <a:r>
              <a:rPr lang="en-US" sz="1600" dirty="0">
                <a:solidFill>
                  <a:schemeClr val="bg1"/>
                </a:solidFill>
              </a:rPr>
              <a:t> </a:t>
            </a:r>
            <a:r>
              <a:rPr lang="en-US" sz="1600" dirty="0" err="1">
                <a:solidFill>
                  <a:schemeClr val="bg1"/>
                </a:solidFill>
              </a:rPr>
              <a:t>waran</a:t>
            </a:r>
            <a:endParaRPr lang="en-US" sz="1600" dirty="0">
              <a:solidFill>
                <a:schemeClr val="bg1"/>
              </a:solidFill>
            </a:endParaRPr>
          </a:p>
          <a:p>
            <a:pPr>
              <a:spcBef>
                <a:spcPts val="400"/>
              </a:spcBef>
            </a:pPr>
            <a:r>
              <a:rPr lang="en-US" sz="1600" dirty="0">
                <a:solidFill>
                  <a:schemeClr val="bg1"/>
                </a:solidFill>
              </a:rPr>
              <a:t>PSAK 43 </a:t>
            </a:r>
            <a:r>
              <a:rPr lang="en-US" sz="1600" dirty="0" err="1">
                <a:solidFill>
                  <a:schemeClr val="bg1"/>
                </a:solidFill>
              </a:rPr>
              <a:t>Akuntansi</a:t>
            </a:r>
            <a:r>
              <a:rPr lang="en-US" sz="1600" dirty="0">
                <a:solidFill>
                  <a:schemeClr val="bg1"/>
                </a:solidFill>
              </a:rPr>
              <a:t> </a:t>
            </a:r>
            <a:r>
              <a:rPr lang="en-US" sz="1600" dirty="0" err="1">
                <a:solidFill>
                  <a:schemeClr val="bg1"/>
                </a:solidFill>
              </a:rPr>
              <a:t>Anjak</a:t>
            </a:r>
            <a:r>
              <a:rPr lang="en-US" sz="1600" dirty="0">
                <a:solidFill>
                  <a:schemeClr val="bg1"/>
                </a:solidFill>
              </a:rPr>
              <a:t> </a:t>
            </a:r>
            <a:r>
              <a:rPr lang="en-US" sz="1600" dirty="0" err="1">
                <a:solidFill>
                  <a:schemeClr val="bg1"/>
                </a:solidFill>
              </a:rPr>
              <a:t>Piutang</a:t>
            </a:r>
            <a:endParaRPr lang="en-US" sz="1600" dirty="0">
              <a:solidFill>
                <a:schemeClr val="bg1"/>
              </a:solidFill>
            </a:endParaRPr>
          </a:p>
          <a:p>
            <a:pPr>
              <a:spcBef>
                <a:spcPts val="400"/>
              </a:spcBef>
            </a:pPr>
            <a:r>
              <a:rPr lang="en-US" sz="1600" dirty="0">
                <a:solidFill>
                  <a:schemeClr val="bg1"/>
                </a:solidFill>
              </a:rPr>
              <a:t>PSAK 47 Tanah</a:t>
            </a:r>
          </a:p>
          <a:p>
            <a:pPr>
              <a:spcBef>
                <a:spcPts val="400"/>
              </a:spcBef>
            </a:pPr>
            <a:r>
              <a:rPr lang="en-US" sz="1600" dirty="0">
                <a:solidFill>
                  <a:schemeClr val="bg1"/>
                </a:solidFill>
              </a:rPr>
              <a:t>PSAK 51 </a:t>
            </a:r>
            <a:r>
              <a:rPr lang="en-US" sz="1600" dirty="0" err="1">
                <a:solidFill>
                  <a:schemeClr val="bg1"/>
                </a:solidFill>
              </a:rPr>
              <a:t>Kuasi</a:t>
            </a:r>
            <a:r>
              <a:rPr lang="en-US" sz="1600" dirty="0">
                <a:solidFill>
                  <a:schemeClr val="bg1"/>
                </a:solidFill>
              </a:rPr>
              <a:t> </a:t>
            </a:r>
            <a:r>
              <a:rPr lang="en-US" sz="1600" dirty="0" err="1">
                <a:solidFill>
                  <a:schemeClr val="bg1"/>
                </a:solidFill>
              </a:rPr>
              <a:t>Reorganisasi</a:t>
            </a:r>
            <a:endParaRPr lang="en-US" sz="1600" dirty="0">
              <a:solidFill>
                <a:schemeClr val="bg1"/>
              </a:solidFill>
            </a:endParaRPr>
          </a:p>
          <a:p>
            <a:pPr>
              <a:spcBef>
                <a:spcPts val="400"/>
              </a:spcBef>
            </a:pPr>
            <a:r>
              <a:rPr lang="en-US" sz="1600" dirty="0">
                <a:solidFill>
                  <a:schemeClr val="bg1"/>
                </a:solidFill>
              </a:rPr>
              <a:t>PSAK 52 Mata </a:t>
            </a:r>
            <a:r>
              <a:rPr lang="en-US" sz="1600" dirty="0" err="1">
                <a:solidFill>
                  <a:schemeClr val="bg1"/>
                </a:solidFill>
              </a:rPr>
              <a:t>uang</a:t>
            </a:r>
            <a:r>
              <a:rPr lang="en-US" sz="1600" dirty="0">
                <a:solidFill>
                  <a:schemeClr val="bg1"/>
                </a:solidFill>
              </a:rPr>
              <a:t> </a:t>
            </a:r>
            <a:r>
              <a:rPr lang="en-US" sz="1600" dirty="0" err="1">
                <a:solidFill>
                  <a:schemeClr val="bg1"/>
                </a:solidFill>
              </a:rPr>
              <a:t>Pelaporan</a:t>
            </a:r>
            <a:endParaRPr lang="en-US" sz="1600" dirty="0">
              <a:solidFill>
                <a:schemeClr val="bg1"/>
              </a:solidFill>
            </a:endParaRPr>
          </a:p>
          <a:p>
            <a:pPr>
              <a:spcBef>
                <a:spcPts val="400"/>
              </a:spcBef>
            </a:pPr>
            <a:r>
              <a:rPr lang="en-US" sz="1600" dirty="0">
                <a:solidFill>
                  <a:schemeClr val="bg1"/>
                </a:solidFill>
              </a:rPr>
              <a:t>PSAK 54 </a:t>
            </a:r>
            <a:r>
              <a:rPr lang="en-US" sz="1600" dirty="0" err="1">
                <a:solidFill>
                  <a:schemeClr val="bg1"/>
                </a:solidFill>
              </a:rPr>
              <a:t>Akuntansi</a:t>
            </a:r>
            <a:r>
              <a:rPr lang="en-US" sz="1600" dirty="0">
                <a:solidFill>
                  <a:schemeClr val="bg1"/>
                </a:solidFill>
              </a:rPr>
              <a:t> </a:t>
            </a:r>
            <a:r>
              <a:rPr lang="en-US" sz="1600" dirty="0" err="1">
                <a:solidFill>
                  <a:schemeClr val="bg1"/>
                </a:solidFill>
              </a:rPr>
              <a:t>Restrukturisasi</a:t>
            </a:r>
            <a:r>
              <a:rPr lang="en-US" sz="1600" dirty="0">
                <a:solidFill>
                  <a:schemeClr val="bg1"/>
                </a:solidFill>
              </a:rPr>
              <a:t> </a:t>
            </a:r>
            <a:r>
              <a:rPr lang="en-US" sz="1600" dirty="0" err="1">
                <a:solidFill>
                  <a:schemeClr val="bg1"/>
                </a:solidFill>
              </a:rPr>
              <a:t>Utang</a:t>
            </a:r>
            <a:r>
              <a:rPr lang="en-US" sz="1600" dirty="0">
                <a:solidFill>
                  <a:schemeClr val="bg1"/>
                </a:solidFill>
              </a:rPr>
              <a:t> </a:t>
            </a:r>
            <a:r>
              <a:rPr lang="en-US" sz="1600" dirty="0" err="1">
                <a:solidFill>
                  <a:schemeClr val="bg1"/>
                </a:solidFill>
              </a:rPr>
              <a:t>Piutang</a:t>
            </a:r>
            <a:r>
              <a:rPr lang="en-US" sz="1600" dirty="0">
                <a:solidFill>
                  <a:schemeClr val="bg1"/>
                </a:solidFill>
              </a:rPr>
              <a:t> </a:t>
            </a:r>
            <a:r>
              <a:rPr lang="en-US" sz="1600" dirty="0" err="1">
                <a:solidFill>
                  <a:schemeClr val="bg1"/>
                </a:solidFill>
              </a:rPr>
              <a:t>Bermasalah</a:t>
            </a:r>
            <a:endParaRPr lang="en-US" sz="1600" dirty="0">
              <a:solidFill>
                <a:schemeClr val="bg1"/>
              </a:solidFill>
            </a:endParaRPr>
          </a:p>
        </p:txBody>
      </p:sp>
      <p:sp>
        <p:nvSpPr>
          <p:cNvPr id="5" name="Cross 4"/>
          <p:cNvSpPr/>
          <p:nvPr/>
        </p:nvSpPr>
        <p:spPr>
          <a:xfrm rot="19056199">
            <a:off x="1426940" y="1160922"/>
            <a:ext cx="5145721" cy="5554406"/>
          </a:xfrm>
          <a:prstGeom prst="plus">
            <a:avLst>
              <a:gd name="adj" fmla="val 44744"/>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Slide Number Placeholder 3">
            <a:extLst>
              <a:ext uri="{FF2B5EF4-FFF2-40B4-BE49-F238E27FC236}">
                <a16:creationId xmlns:a16="http://schemas.microsoft.com/office/drawing/2014/main" xmlns="" id="{CB73924B-3AA5-499D-81C1-21736616B8A2}"/>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10</a:t>
            </a:fld>
            <a:endParaRPr lang="en-US" sz="1800" dirty="0"/>
          </a:p>
        </p:txBody>
      </p:sp>
      <p:sp>
        <p:nvSpPr>
          <p:cNvPr id="4" name="Rectangle 3">
            <a:extLst>
              <a:ext uri="{FF2B5EF4-FFF2-40B4-BE49-F238E27FC236}">
                <a16:creationId xmlns:a16="http://schemas.microsoft.com/office/drawing/2014/main" xmlns="" id="{335519CE-1282-48E4-AD77-09F1CEA8FFD9}"/>
              </a:ext>
            </a:extLst>
          </p:cNvPr>
          <p:cNvSpPr/>
          <p:nvPr/>
        </p:nvSpPr>
        <p:spPr>
          <a:xfrm rot="19158427">
            <a:off x="2369274" y="3880746"/>
            <a:ext cx="2911374" cy="400110"/>
          </a:xfrm>
          <a:prstGeom prst="rect">
            <a:avLst/>
          </a:prstGeom>
        </p:spPr>
        <p:txBody>
          <a:bodyPr wrap="none">
            <a:spAutoFit/>
          </a:bodyPr>
          <a:lstStyle/>
          <a:p>
            <a:r>
              <a:rPr lang="en-US" b="1" dirty="0"/>
              <a:t>JANGAN DIGUNAKAN</a:t>
            </a:r>
            <a:endParaRPr lang="en-US" dirty="0"/>
          </a:p>
        </p:txBody>
      </p:sp>
    </p:spTree>
    <p:extLst>
      <p:ext uri="{BB962C8B-B14F-4D97-AF65-F5344CB8AC3E}">
        <p14:creationId xmlns:p14="http://schemas.microsoft.com/office/powerpoint/2010/main" xmlns="" val="827035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oAutofit/>
          </a:bodyPr>
          <a:lstStyle/>
          <a:p>
            <a:r>
              <a:rPr lang="id-ID" sz="3600" b="1" dirty="0"/>
              <a:t>Karakteristik IFRS</a:t>
            </a:r>
          </a:p>
        </p:txBody>
      </p:sp>
      <p:sp>
        <p:nvSpPr>
          <p:cNvPr id="3" name="Content Placeholder 2"/>
          <p:cNvSpPr>
            <a:spLocks noGrp="1"/>
          </p:cNvSpPr>
          <p:nvPr>
            <p:ph idx="1"/>
          </p:nvPr>
        </p:nvSpPr>
        <p:spPr>
          <a:xfrm>
            <a:off x="404842" y="1557358"/>
            <a:ext cx="8382000" cy="4800600"/>
          </a:xfrm>
        </p:spPr>
        <p:txBody>
          <a:bodyPr>
            <a:normAutofit lnSpcReduction="10000"/>
          </a:bodyPr>
          <a:lstStyle/>
          <a:p>
            <a:pPr>
              <a:spcBef>
                <a:spcPts val="1200"/>
              </a:spcBef>
            </a:pPr>
            <a:r>
              <a:rPr lang="id-ID" sz="2000" dirty="0"/>
              <a:t>IFRS menggunakan </a:t>
            </a:r>
            <a:r>
              <a:rPr lang="id-ID" sz="2000" b="1" dirty="0">
                <a:solidFill>
                  <a:srgbClr val="FF0000"/>
                </a:solidFill>
              </a:rPr>
              <a:t>“</a:t>
            </a:r>
            <a:r>
              <a:rPr lang="id-ID" sz="2000" b="1" i="1" dirty="0">
                <a:solidFill>
                  <a:srgbClr val="FF0000"/>
                </a:solidFill>
              </a:rPr>
              <a:t>Principles Base “ :</a:t>
            </a:r>
          </a:p>
          <a:p>
            <a:pPr lvl="1">
              <a:spcBef>
                <a:spcPts val="1200"/>
              </a:spcBef>
            </a:pPr>
            <a:r>
              <a:rPr lang="id-ID" sz="1800" dirty="0"/>
              <a:t>Lebih menekankan pada intepreatasi  dan aplikasi  atas standar sehingga harus berfokus pada spirit penerapan prinsip tersebut.</a:t>
            </a:r>
          </a:p>
          <a:p>
            <a:pPr lvl="1">
              <a:spcBef>
                <a:spcPts val="1200"/>
              </a:spcBef>
            </a:pPr>
            <a:r>
              <a:rPr lang="id-ID" sz="1800" dirty="0"/>
              <a:t>Standar membutuhkan penilaian atas sub</a:t>
            </a:r>
            <a:r>
              <a:rPr lang="en-US" sz="1800" dirty="0"/>
              <a:t>s</a:t>
            </a:r>
            <a:r>
              <a:rPr lang="id-ID" sz="1800" dirty="0"/>
              <a:t>tansi transaksi dan evaluasi apaka</a:t>
            </a:r>
            <a:r>
              <a:rPr lang="en-US" sz="1800" dirty="0"/>
              <a:t>h</a:t>
            </a:r>
            <a:r>
              <a:rPr lang="id-ID" sz="1800" dirty="0"/>
              <a:t> presentasi akuntansi mencerminkan realitas ekonomi.</a:t>
            </a:r>
          </a:p>
          <a:p>
            <a:pPr lvl="1">
              <a:spcBef>
                <a:spcPts val="1200"/>
              </a:spcBef>
            </a:pPr>
            <a:r>
              <a:rPr lang="id-ID" sz="1800" dirty="0"/>
              <a:t>Membutuhkan profesional judgment pada penerapan standar akuntansi.</a:t>
            </a:r>
          </a:p>
          <a:p>
            <a:pPr>
              <a:spcBef>
                <a:spcPts val="1200"/>
              </a:spcBef>
            </a:pPr>
            <a:r>
              <a:rPr lang="id-ID" sz="2000" dirty="0"/>
              <a:t>Menggunakan </a:t>
            </a:r>
            <a:r>
              <a:rPr lang="id-ID" sz="2000" b="1" dirty="0">
                <a:solidFill>
                  <a:srgbClr val="FF0000"/>
                </a:solidFill>
              </a:rPr>
              <a:t>fair value </a:t>
            </a:r>
            <a:r>
              <a:rPr lang="id-ID" sz="2000" dirty="0"/>
              <a:t>dalam penilaian, jika tidak ada nilai pasar aktif harus melakukan penilaian sendiri (perlu kompetensi) atau menggunakan jasa penilai </a:t>
            </a:r>
          </a:p>
          <a:p>
            <a:pPr>
              <a:spcBef>
                <a:spcPts val="1200"/>
              </a:spcBef>
            </a:pPr>
            <a:r>
              <a:rPr lang="id-ID" sz="2000" dirty="0"/>
              <a:t>Mengharuskan pengungkapan (</a:t>
            </a:r>
            <a:r>
              <a:rPr lang="id-ID" sz="2000" b="1" i="1" dirty="0">
                <a:solidFill>
                  <a:srgbClr val="FF0000"/>
                </a:solidFill>
              </a:rPr>
              <a:t>disclosure</a:t>
            </a:r>
            <a:r>
              <a:rPr lang="id-ID" sz="2000" b="1" dirty="0">
                <a:solidFill>
                  <a:srgbClr val="FF0000"/>
                </a:solidFill>
              </a:rPr>
              <a:t>) yang lebih banyak </a:t>
            </a:r>
            <a:r>
              <a:rPr lang="id-ID" sz="2000" dirty="0"/>
              <a:t>baik kuantitaif maupun kualitatif</a:t>
            </a:r>
          </a:p>
          <a:p>
            <a:pPr>
              <a:spcBef>
                <a:spcPts val="1200"/>
              </a:spcBef>
            </a:pPr>
            <a:r>
              <a:rPr lang="id-ID" sz="2000" dirty="0"/>
              <a:t>IFRS secara </a:t>
            </a:r>
            <a:r>
              <a:rPr lang="id-ID" sz="2000" b="1" dirty="0"/>
              <a:t>dinamis akan berubah </a:t>
            </a:r>
            <a:r>
              <a:rPr lang="id-ID" sz="2000" dirty="0"/>
              <a:t>mengikuti perkembangan lingkungan bisnis dan kebutuhan informasi para pengguna</a:t>
            </a:r>
            <a:r>
              <a:rPr lang="en-US" sz="2000" dirty="0"/>
              <a:t> </a:t>
            </a:r>
            <a:r>
              <a:rPr lang="en-US" sz="2000" dirty="0" err="1"/>
              <a:t>konsekuensinya</a:t>
            </a:r>
            <a:r>
              <a:rPr lang="en-US" sz="2000" dirty="0"/>
              <a:t> PSAK </a:t>
            </a:r>
            <a:r>
              <a:rPr lang="en-US" sz="2000" dirty="0" err="1"/>
              <a:t>akan</a:t>
            </a:r>
            <a:r>
              <a:rPr lang="en-US" sz="2000" dirty="0"/>
              <a:t> </a:t>
            </a:r>
            <a:r>
              <a:rPr lang="en-US" sz="2000" dirty="0" err="1"/>
              <a:t>dinamis</a:t>
            </a:r>
            <a:r>
              <a:rPr lang="en-US" sz="2000" dirty="0"/>
              <a:t> </a:t>
            </a:r>
            <a:r>
              <a:rPr lang="en-US" sz="2000" dirty="0" err="1"/>
              <a:t>berubah</a:t>
            </a:r>
            <a:r>
              <a:rPr lang="en-US" sz="2000" dirty="0"/>
              <a:t> </a:t>
            </a:r>
            <a:r>
              <a:rPr lang="en-US" sz="2000" dirty="0" err="1"/>
              <a:t>mengikuti</a:t>
            </a:r>
            <a:r>
              <a:rPr lang="en-US" sz="2000" dirty="0"/>
              <a:t> IFRS</a:t>
            </a:r>
            <a:r>
              <a:rPr lang="id-ID" sz="2000" dirty="0"/>
              <a:t>.</a:t>
            </a:r>
          </a:p>
        </p:txBody>
      </p:sp>
      <p:sp>
        <p:nvSpPr>
          <p:cNvPr id="4" name="Slide Number Placeholder 3">
            <a:extLst>
              <a:ext uri="{FF2B5EF4-FFF2-40B4-BE49-F238E27FC236}">
                <a16:creationId xmlns:a16="http://schemas.microsoft.com/office/drawing/2014/main" xmlns="" id="{4DE004C2-235E-4473-A582-5381DDF998F3}"/>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11</a:t>
            </a:fld>
            <a:endParaRPr lang="en-US" sz="1800" dirty="0"/>
          </a:p>
        </p:txBody>
      </p:sp>
    </p:spTree>
    <p:extLst>
      <p:ext uri="{BB962C8B-B14F-4D97-AF65-F5344CB8AC3E}">
        <p14:creationId xmlns:p14="http://schemas.microsoft.com/office/powerpoint/2010/main" xmlns="" val="84540433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381000"/>
            <a:ext cx="8229600" cy="548378"/>
          </a:xfrm>
        </p:spPr>
        <p:txBody>
          <a:bodyPr>
            <a:noAutofit/>
          </a:bodyPr>
          <a:lstStyle/>
          <a:p>
            <a:r>
              <a:rPr lang="id-ID" sz="3200" b="1" dirty="0"/>
              <a:t>Sejarah Standar Akuntansi</a:t>
            </a:r>
          </a:p>
        </p:txBody>
      </p:sp>
      <p:graphicFrame>
        <p:nvGraphicFramePr>
          <p:cNvPr id="15" name="Content Placeholder 4">
            <a:extLst>
              <a:ext uri="{FF2B5EF4-FFF2-40B4-BE49-F238E27FC236}">
                <a16:creationId xmlns:a16="http://schemas.microsoft.com/office/drawing/2014/main" xmlns="" id="{6C921716-5C77-42E8-8BA0-B32B56249ACC}"/>
              </a:ext>
            </a:extLst>
          </p:cNvPr>
          <p:cNvGraphicFramePr>
            <a:graphicFrameLocks/>
          </p:cNvGraphicFramePr>
          <p:nvPr>
            <p:extLst>
              <p:ext uri="{D42A27DB-BD31-4B8C-83A1-F6EECF244321}">
                <p14:modId xmlns:p14="http://schemas.microsoft.com/office/powerpoint/2010/main" xmlns="" val="4219847189"/>
              </p:ext>
            </p:extLst>
          </p:nvPr>
        </p:nvGraphicFramePr>
        <p:xfrm>
          <a:off x="76200" y="1799184"/>
          <a:ext cx="8229600" cy="4218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Rectangle 15">
            <a:extLst>
              <a:ext uri="{FF2B5EF4-FFF2-40B4-BE49-F238E27FC236}">
                <a16:creationId xmlns:a16="http://schemas.microsoft.com/office/drawing/2014/main" xmlns="" id="{C7E269F0-B958-464A-9B00-02E11D398CA5}"/>
              </a:ext>
            </a:extLst>
          </p:cNvPr>
          <p:cNvSpPr/>
          <p:nvPr/>
        </p:nvSpPr>
        <p:spPr>
          <a:xfrm>
            <a:off x="2102768" y="3102531"/>
            <a:ext cx="2088232" cy="1061829"/>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alibri"/>
                <a:ea typeface="+mn-ea"/>
                <a:cs typeface="+mn-cs"/>
              </a:rPr>
              <a:t>8 Desember 2008 </a:t>
            </a:r>
          </a:p>
          <a:p>
            <a:pPr marL="0" marR="0" lvl="0" indent="0" defTabSz="914400" eaLnBrk="1" fontAlgn="auto" latinLnBrk="0" hangingPunct="1">
              <a:lnSpc>
                <a:spcPct val="9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alibri"/>
                <a:ea typeface="+mn-ea"/>
                <a:cs typeface="+mn-cs"/>
              </a:rPr>
              <a:t>Komitmen mendukung IFRS sebagai standar akuntansi keuangan global</a:t>
            </a:r>
          </a:p>
        </p:txBody>
      </p:sp>
      <p:sp>
        <p:nvSpPr>
          <p:cNvPr id="17" name="Rectangle 16">
            <a:extLst>
              <a:ext uri="{FF2B5EF4-FFF2-40B4-BE49-F238E27FC236}">
                <a16:creationId xmlns:a16="http://schemas.microsoft.com/office/drawing/2014/main" xmlns="" id="{10A382D4-831B-4BAF-90EE-CFEA65A35791}"/>
              </a:ext>
            </a:extLst>
          </p:cNvPr>
          <p:cNvSpPr/>
          <p:nvPr/>
        </p:nvSpPr>
        <p:spPr>
          <a:xfrm>
            <a:off x="7239000" y="1524000"/>
            <a:ext cx="1438275" cy="535531"/>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Efektif</a:t>
            </a:r>
          </a:p>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1 Januari 2015</a:t>
            </a:r>
          </a:p>
        </p:txBody>
      </p:sp>
      <p:sp>
        <p:nvSpPr>
          <p:cNvPr id="18" name="Rectangle 17">
            <a:extLst>
              <a:ext uri="{FF2B5EF4-FFF2-40B4-BE49-F238E27FC236}">
                <a16:creationId xmlns:a16="http://schemas.microsoft.com/office/drawing/2014/main" xmlns="" id="{0DFE2F8A-A256-46D4-A3AA-84B01B74B13C}"/>
              </a:ext>
            </a:extLst>
          </p:cNvPr>
          <p:cNvSpPr/>
          <p:nvPr/>
        </p:nvSpPr>
        <p:spPr>
          <a:xfrm>
            <a:off x="2478685" y="5798403"/>
            <a:ext cx="2169515" cy="830997"/>
          </a:xfrm>
          <a:prstGeom prst="rect">
            <a:avLst/>
          </a:prstGeom>
        </p:spPr>
        <p:txBody>
          <a:bodyPr wrap="square">
            <a:spAutoFit/>
          </a:bodyPr>
          <a:lstStyle/>
          <a:p>
            <a:pPr eaLnBrk="1" fontAlgn="auto" hangingPunct="1">
              <a:spcBef>
                <a:spcPts val="0"/>
              </a:spcBef>
              <a:spcAft>
                <a:spcPts val="0"/>
              </a:spcAft>
            </a:pPr>
            <a:r>
              <a:rPr lang="en-US" sz="16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Adopsi</a:t>
            </a: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IAS </a:t>
            </a:r>
            <a:r>
              <a:rPr lang="en-US" sz="16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mulai</a:t>
            </a: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PSAK 1994 – </a:t>
            </a:r>
            <a:r>
              <a:rPr lang="en-US" sz="16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mengambil</a:t>
            </a: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yang </a:t>
            </a:r>
            <a:r>
              <a:rPr lang="en-US" sz="16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relevan</a:t>
            </a:r>
            <a:endParaRPr lang="en-US" sz="1600" b="1" dirty="0">
              <a:solidFill>
                <a:prstClr val="black"/>
              </a:solidFill>
              <a:latin typeface="Calibri"/>
            </a:endParaRPr>
          </a:p>
        </p:txBody>
      </p:sp>
      <p:sp>
        <p:nvSpPr>
          <p:cNvPr id="19" name="Rectangle 18">
            <a:extLst>
              <a:ext uri="{FF2B5EF4-FFF2-40B4-BE49-F238E27FC236}">
                <a16:creationId xmlns:a16="http://schemas.microsoft.com/office/drawing/2014/main" xmlns="" id="{9DAFD986-9A98-4C0E-B073-5EB6D12BE6B9}"/>
              </a:ext>
            </a:extLst>
          </p:cNvPr>
          <p:cNvSpPr/>
          <p:nvPr/>
        </p:nvSpPr>
        <p:spPr>
          <a:xfrm>
            <a:off x="7239000" y="5748536"/>
            <a:ext cx="1572767" cy="535531"/>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black"/>
                </a:solidFill>
                <a:effectLst/>
                <a:uLnTx/>
                <a:uFillTx/>
                <a:latin typeface="Calibri"/>
                <a:ea typeface="+mn-ea"/>
                <a:cs typeface="+mn-cs"/>
              </a:rPr>
              <a:t>Efektif</a:t>
            </a:r>
            <a:endParaRPr kumimoji="0" lang="en-US" sz="16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90000"/>
              </a:lnSpc>
              <a:spcBef>
                <a:spcPts val="0"/>
              </a:spcBef>
              <a:spcAft>
                <a:spcPts val="0"/>
              </a:spcAft>
              <a:buClrTx/>
              <a:buSzTx/>
              <a:buFontTx/>
              <a:buNone/>
              <a:tabLst/>
              <a:defRPr/>
            </a:pPr>
            <a:r>
              <a:rPr lang="en-US" sz="1600" b="1" kern="0" dirty="0">
                <a:solidFill>
                  <a:prstClr val="black"/>
                </a:solidFill>
                <a:latin typeface="Calibri"/>
              </a:rPr>
              <a:t>1 </a:t>
            </a:r>
            <a:r>
              <a:rPr lang="en-US" sz="1600" b="1" kern="0" dirty="0" err="1">
                <a:solidFill>
                  <a:prstClr val="black"/>
                </a:solidFill>
                <a:latin typeface="Calibri"/>
              </a:rPr>
              <a:t>Januari</a:t>
            </a:r>
            <a:r>
              <a:rPr lang="en-US" sz="1600" b="1" kern="0" dirty="0">
                <a:solidFill>
                  <a:prstClr val="black"/>
                </a:solidFill>
                <a:latin typeface="Calibri"/>
              </a:rPr>
              <a:t> 2020</a:t>
            </a:r>
            <a:endParaRPr kumimoji="0" lang="id-ID" sz="1600" b="1" i="0" u="none" strike="noStrike" kern="0" cap="none" spc="0" normalizeH="0" baseline="0" noProof="0" dirty="0">
              <a:ln>
                <a:noFill/>
              </a:ln>
              <a:solidFill>
                <a:prstClr val="black"/>
              </a:solidFill>
              <a:effectLst/>
              <a:uLnTx/>
              <a:uFillTx/>
              <a:latin typeface="Calibri"/>
              <a:ea typeface="+mn-ea"/>
              <a:cs typeface="+mn-cs"/>
            </a:endParaRPr>
          </a:p>
        </p:txBody>
      </p:sp>
      <p:sp>
        <p:nvSpPr>
          <p:cNvPr id="8" name="Slide Number Placeholder 3">
            <a:extLst>
              <a:ext uri="{FF2B5EF4-FFF2-40B4-BE49-F238E27FC236}">
                <a16:creationId xmlns:a16="http://schemas.microsoft.com/office/drawing/2014/main" xmlns="" id="{5B0EC901-9040-4007-B852-D358EC4F564E}"/>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12</a:t>
            </a:fld>
            <a:endParaRPr lang="en-US" sz="1800" dirty="0"/>
          </a:p>
        </p:txBody>
      </p:sp>
      <p:sp>
        <p:nvSpPr>
          <p:cNvPr id="9" name="Rectangle 8">
            <a:extLst>
              <a:ext uri="{FF2B5EF4-FFF2-40B4-BE49-F238E27FC236}">
                <a16:creationId xmlns:a16="http://schemas.microsoft.com/office/drawing/2014/main" xmlns="" id="{FB06BC5C-DBDE-4DC3-A8BF-149948129A27}"/>
              </a:ext>
            </a:extLst>
          </p:cNvPr>
          <p:cNvSpPr/>
          <p:nvPr/>
        </p:nvSpPr>
        <p:spPr>
          <a:xfrm>
            <a:off x="4420482" y="1524000"/>
            <a:ext cx="1438275" cy="535531"/>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Efektif</a:t>
            </a:r>
          </a:p>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1 Januari </a:t>
            </a:r>
            <a:r>
              <a:rPr kumimoji="0" lang="en-US" sz="1600" b="1" i="0" u="none" strike="noStrike" kern="0" cap="none" spc="0" normalizeH="0" baseline="0" noProof="0" dirty="0">
                <a:ln>
                  <a:noFill/>
                </a:ln>
                <a:solidFill>
                  <a:prstClr val="black"/>
                </a:solidFill>
                <a:effectLst/>
                <a:uLnTx/>
                <a:uFillTx/>
                <a:latin typeface="Calibri"/>
                <a:ea typeface="+mn-ea"/>
                <a:cs typeface="+mn-cs"/>
              </a:rPr>
              <a:t>2012</a:t>
            </a:r>
            <a:endParaRPr kumimoji="0" lang="id-ID" sz="16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14943291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115328" cy="838200"/>
          </a:xfrm>
        </p:spPr>
        <p:txBody>
          <a:bodyPr>
            <a:noAutofit/>
          </a:bodyPr>
          <a:lstStyle/>
          <a:p>
            <a:pPr algn="ctr"/>
            <a:r>
              <a:rPr lang="en-US" sz="3200" b="1" dirty="0"/>
              <a:t>PSAK </a:t>
            </a:r>
            <a:r>
              <a:rPr lang="en-US" sz="3200" b="1" dirty="0" err="1"/>
              <a:t>effektif</a:t>
            </a:r>
            <a:r>
              <a:rPr lang="en-US" sz="3200" b="1" dirty="0"/>
              <a:t> 2018 dan 2019</a:t>
            </a:r>
            <a:endParaRPr lang="id-ID" sz="3200" b="1" dirty="0"/>
          </a:p>
        </p:txBody>
      </p:sp>
      <p:graphicFrame>
        <p:nvGraphicFramePr>
          <p:cNvPr id="4" name="Diagram 3">
            <a:extLst>
              <a:ext uri="{FF2B5EF4-FFF2-40B4-BE49-F238E27FC236}">
                <a16:creationId xmlns:a16="http://schemas.microsoft.com/office/drawing/2014/main" xmlns="" id="{AD455C9A-B066-4000-A22C-1E1FF3F8CE1F}"/>
              </a:ext>
            </a:extLst>
          </p:cNvPr>
          <p:cNvGraphicFramePr/>
          <p:nvPr>
            <p:extLst/>
          </p:nvPr>
        </p:nvGraphicFramePr>
        <p:xfrm>
          <a:off x="762000" y="1447800"/>
          <a:ext cx="6477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xmlns="" id="{71EBE91C-ED81-43AF-AE83-BB9BB8CC1268}"/>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13</a:t>
            </a:fld>
            <a:endParaRPr lang="en-US" sz="1800" dirty="0"/>
          </a:p>
        </p:txBody>
      </p:sp>
      <p:pic>
        <p:nvPicPr>
          <p:cNvPr id="7" name="Picture 6">
            <a:extLst>
              <a:ext uri="{FF2B5EF4-FFF2-40B4-BE49-F238E27FC236}">
                <a16:creationId xmlns:a16="http://schemas.microsoft.com/office/drawing/2014/main" xmlns="" id="{F60E253E-CC32-4039-80DC-08CEB943ED05}"/>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rot="1026154">
            <a:off x="7082960" y="2103416"/>
            <a:ext cx="1687606" cy="2249338"/>
          </a:xfrm>
          <a:prstGeom prst="rect">
            <a:avLst/>
          </a:prstGeom>
        </p:spPr>
      </p:pic>
    </p:spTree>
    <p:extLst>
      <p:ext uri="{BB962C8B-B14F-4D97-AF65-F5344CB8AC3E}">
        <p14:creationId xmlns:p14="http://schemas.microsoft.com/office/powerpoint/2010/main" xmlns="" val="28744013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33400"/>
          </a:xfrm>
        </p:spPr>
        <p:txBody>
          <a:bodyPr>
            <a:noAutofit/>
          </a:bodyPr>
          <a:lstStyle/>
          <a:p>
            <a:pPr algn="ctr"/>
            <a:r>
              <a:rPr lang="en-US" sz="3200" b="1" dirty="0"/>
              <a:t>PSAK </a:t>
            </a:r>
            <a:r>
              <a:rPr lang="en-US" sz="3200" b="1" dirty="0" err="1"/>
              <a:t>efektif</a:t>
            </a:r>
            <a:r>
              <a:rPr lang="en-US" sz="3200" b="1" dirty="0"/>
              <a:t> 2020</a:t>
            </a:r>
            <a:endParaRPr lang="id-ID" sz="3200" b="1" dirty="0"/>
          </a:p>
        </p:txBody>
      </p:sp>
      <p:graphicFrame>
        <p:nvGraphicFramePr>
          <p:cNvPr id="4" name="Diagram 3">
            <a:extLst>
              <a:ext uri="{FF2B5EF4-FFF2-40B4-BE49-F238E27FC236}">
                <a16:creationId xmlns:a16="http://schemas.microsoft.com/office/drawing/2014/main" xmlns="" id="{AD455C9A-B066-4000-A22C-1E1FF3F8CE1F}"/>
              </a:ext>
            </a:extLst>
          </p:cNvPr>
          <p:cNvGraphicFramePr/>
          <p:nvPr>
            <p:extLst/>
          </p:nvPr>
        </p:nvGraphicFramePr>
        <p:xfrm>
          <a:off x="685800" y="1741018"/>
          <a:ext cx="6351422" cy="42787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xmlns="" id="{71EBE91C-ED81-43AF-AE83-BB9BB8CC1268}"/>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14</a:t>
            </a:fld>
            <a:endParaRPr lang="en-US" sz="1800" dirty="0"/>
          </a:p>
        </p:txBody>
      </p:sp>
      <p:pic>
        <p:nvPicPr>
          <p:cNvPr id="8" name="Picture 7">
            <a:extLst>
              <a:ext uri="{FF2B5EF4-FFF2-40B4-BE49-F238E27FC236}">
                <a16:creationId xmlns:a16="http://schemas.microsoft.com/office/drawing/2014/main" xmlns="" id="{84A07D49-22A4-400E-A08C-9635D90A2AEE}"/>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rot="1367681">
            <a:off x="7262557" y="1591197"/>
            <a:ext cx="1509405" cy="2204038"/>
          </a:xfrm>
          <a:prstGeom prst="rect">
            <a:avLst/>
          </a:prstGeom>
        </p:spPr>
      </p:pic>
    </p:spTree>
    <p:extLst>
      <p:ext uri="{BB962C8B-B14F-4D97-AF65-F5344CB8AC3E}">
        <p14:creationId xmlns:p14="http://schemas.microsoft.com/office/powerpoint/2010/main" xmlns="" val="11341655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48378"/>
          </a:xfrm>
        </p:spPr>
        <p:txBody>
          <a:bodyPr>
            <a:normAutofit/>
          </a:bodyPr>
          <a:lstStyle/>
          <a:p>
            <a:r>
              <a:rPr lang="en-US" b="1" dirty="0"/>
              <a:t>PSAK 69</a:t>
            </a:r>
          </a:p>
        </p:txBody>
      </p:sp>
      <p:sp>
        <p:nvSpPr>
          <p:cNvPr id="3" name="Content Placeholder 2"/>
          <p:cNvSpPr>
            <a:spLocks noGrp="1"/>
          </p:cNvSpPr>
          <p:nvPr>
            <p:ph idx="1"/>
          </p:nvPr>
        </p:nvSpPr>
        <p:spPr>
          <a:xfrm>
            <a:off x="35169" y="1447800"/>
            <a:ext cx="8229600" cy="4800600"/>
          </a:xfrm>
        </p:spPr>
        <p:txBody>
          <a:bodyPr>
            <a:normAutofit fontScale="85000" lnSpcReduction="20000"/>
          </a:bodyPr>
          <a:lstStyle/>
          <a:p>
            <a:r>
              <a:rPr lang="en-US" sz="2000" dirty="0" err="1"/>
              <a:t>Aktivitas</a:t>
            </a:r>
            <a:r>
              <a:rPr lang="en-US" sz="2000" dirty="0"/>
              <a:t> </a:t>
            </a:r>
            <a:r>
              <a:rPr lang="en-US" sz="2000" dirty="0" err="1"/>
              <a:t>agrikultur</a:t>
            </a:r>
            <a:r>
              <a:rPr lang="en-US" sz="2000" dirty="0"/>
              <a:t> (agricultural activity) </a:t>
            </a:r>
            <a:r>
              <a:rPr lang="en-US" sz="2000" dirty="0" err="1"/>
              <a:t>adalah</a:t>
            </a:r>
            <a:r>
              <a:rPr lang="en-US" sz="2000" dirty="0"/>
              <a:t> </a:t>
            </a:r>
            <a:r>
              <a:rPr lang="en-US" sz="2000" dirty="0" err="1"/>
              <a:t>manajemen</a:t>
            </a:r>
            <a:r>
              <a:rPr lang="en-US" sz="2000" dirty="0"/>
              <a:t> </a:t>
            </a:r>
            <a:r>
              <a:rPr lang="en-US" sz="2000" dirty="0" err="1"/>
              <a:t>transformasi</a:t>
            </a:r>
            <a:r>
              <a:rPr lang="en-US" sz="2000" dirty="0"/>
              <a:t> </a:t>
            </a:r>
            <a:r>
              <a:rPr lang="en-US" sz="2000" dirty="0" err="1"/>
              <a:t>biologis</a:t>
            </a:r>
            <a:r>
              <a:rPr lang="en-US" sz="2000" dirty="0"/>
              <a:t> </a:t>
            </a:r>
            <a:r>
              <a:rPr lang="en-US" sz="2000" dirty="0" err="1"/>
              <a:t>dan</a:t>
            </a:r>
            <a:r>
              <a:rPr lang="en-US" sz="2000" dirty="0"/>
              <a:t> </a:t>
            </a:r>
            <a:r>
              <a:rPr lang="en-US" sz="2000" dirty="0" err="1"/>
              <a:t>panen</a:t>
            </a:r>
            <a:r>
              <a:rPr lang="en-US" sz="2000" dirty="0"/>
              <a:t> </a:t>
            </a:r>
            <a:r>
              <a:rPr lang="en-US" sz="2000" dirty="0" err="1"/>
              <a:t>aset</a:t>
            </a:r>
            <a:r>
              <a:rPr lang="en-US" sz="2000" dirty="0"/>
              <a:t> </a:t>
            </a:r>
            <a:r>
              <a:rPr lang="en-US" sz="2000" dirty="0" err="1"/>
              <a:t>biologis</a:t>
            </a:r>
            <a:r>
              <a:rPr lang="en-US" sz="2000" dirty="0"/>
              <a:t> </a:t>
            </a:r>
            <a:r>
              <a:rPr lang="en-US" sz="2000" dirty="0" err="1"/>
              <a:t>oleh</a:t>
            </a:r>
            <a:r>
              <a:rPr lang="en-US" sz="2000" dirty="0"/>
              <a:t> </a:t>
            </a:r>
            <a:r>
              <a:rPr lang="en-US" sz="2000" dirty="0" err="1"/>
              <a:t>entitas</a:t>
            </a:r>
            <a:r>
              <a:rPr lang="en-US" sz="2000" dirty="0"/>
              <a:t> </a:t>
            </a:r>
            <a:r>
              <a:rPr lang="en-US" sz="2000" dirty="0" err="1"/>
              <a:t>untuk</a:t>
            </a:r>
            <a:r>
              <a:rPr lang="en-US" sz="2000" dirty="0"/>
              <a:t> </a:t>
            </a:r>
            <a:r>
              <a:rPr lang="en-US" sz="2000" dirty="0" err="1"/>
              <a:t>dijual</a:t>
            </a:r>
            <a:r>
              <a:rPr lang="en-US" sz="2000" dirty="0"/>
              <a:t> </a:t>
            </a:r>
            <a:r>
              <a:rPr lang="en-US" sz="2000" dirty="0" err="1"/>
              <a:t>atau</a:t>
            </a:r>
            <a:r>
              <a:rPr lang="en-US" sz="2000" dirty="0"/>
              <a:t> </a:t>
            </a:r>
            <a:r>
              <a:rPr lang="en-US" sz="2000" dirty="0" err="1"/>
              <a:t>untuk</a:t>
            </a:r>
            <a:r>
              <a:rPr lang="en-US" sz="2000" dirty="0"/>
              <a:t> </a:t>
            </a:r>
            <a:r>
              <a:rPr lang="en-US" sz="2000" dirty="0" err="1"/>
              <a:t>dikonversi</a:t>
            </a:r>
            <a:r>
              <a:rPr lang="en-US" sz="2000" dirty="0"/>
              <a:t> </a:t>
            </a:r>
            <a:r>
              <a:rPr lang="en-US" sz="2000" dirty="0" err="1"/>
              <a:t>menjadi</a:t>
            </a:r>
            <a:r>
              <a:rPr lang="en-US" sz="2000" dirty="0"/>
              <a:t> </a:t>
            </a:r>
            <a:r>
              <a:rPr lang="en-US" sz="2000" dirty="0" err="1"/>
              <a:t>produk</a:t>
            </a:r>
            <a:r>
              <a:rPr lang="en-US" sz="2000" dirty="0"/>
              <a:t> </a:t>
            </a:r>
            <a:r>
              <a:rPr lang="en-US" sz="2000" dirty="0" err="1"/>
              <a:t>agrikultur</a:t>
            </a:r>
            <a:r>
              <a:rPr lang="en-US" sz="2000" dirty="0"/>
              <a:t> </a:t>
            </a:r>
            <a:r>
              <a:rPr lang="en-US" sz="2000" dirty="0" err="1"/>
              <a:t>atau</a:t>
            </a:r>
            <a:r>
              <a:rPr lang="en-US" sz="2000" dirty="0"/>
              <a:t> </a:t>
            </a:r>
            <a:r>
              <a:rPr lang="en-US" sz="2000" dirty="0" err="1"/>
              <a:t>menjadi</a:t>
            </a:r>
            <a:r>
              <a:rPr lang="en-US" sz="2000" dirty="0"/>
              <a:t> </a:t>
            </a:r>
            <a:r>
              <a:rPr lang="en-US" sz="2000" dirty="0" err="1"/>
              <a:t>aset</a:t>
            </a:r>
            <a:r>
              <a:rPr lang="en-US" sz="2000" dirty="0"/>
              <a:t> </a:t>
            </a:r>
            <a:r>
              <a:rPr lang="en-US" sz="2000" dirty="0" err="1"/>
              <a:t>biologis</a:t>
            </a:r>
            <a:r>
              <a:rPr lang="en-US" sz="2000" dirty="0"/>
              <a:t> </a:t>
            </a:r>
            <a:r>
              <a:rPr lang="en-US" sz="2000" dirty="0" err="1"/>
              <a:t>tambahan</a:t>
            </a:r>
            <a:r>
              <a:rPr lang="en-US" sz="2000" dirty="0"/>
              <a:t>. </a:t>
            </a:r>
          </a:p>
          <a:p>
            <a:r>
              <a:rPr lang="en-US" sz="2000" dirty="0" err="1"/>
              <a:t>Aset</a:t>
            </a:r>
            <a:r>
              <a:rPr lang="en-US" sz="2000" dirty="0"/>
              <a:t> </a:t>
            </a:r>
            <a:r>
              <a:rPr lang="en-US" sz="2000" dirty="0" err="1"/>
              <a:t>biologis</a:t>
            </a:r>
            <a:r>
              <a:rPr lang="en-US" sz="2000" dirty="0"/>
              <a:t> (biological asset) </a:t>
            </a:r>
            <a:r>
              <a:rPr lang="en-US" sz="2000" dirty="0" err="1"/>
              <a:t>adalah</a:t>
            </a:r>
            <a:r>
              <a:rPr lang="en-US" sz="2000" dirty="0"/>
              <a:t> </a:t>
            </a:r>
            <a:r>
              <a:rPr lang="en-US" sz="2000" dirty="0" err="1"/>
              <a:t>hewan</a:t>
            </a:r>
            <a:r>
              <a:rPr lang="en-US" sz="2000" dirty="0"/>
              <a:t> </a:t>
            </a:r>
            <a:r>
              <a:rPr lang="en-US" sz="2000" dirty="0" err="1"/>
              <a:t>atau</a:t>
            </a:r>
            <a:r>
              <a:rPr lang="en-US" sz="2000" dirty="0"/>
              <a:t> </a:t>
            </a:r>
            <a:r>
              <a:rPr lang="en-US" sz="2000" dirty="0" err="1"/>
              <a:t>tanaman</a:t>
            </a:r>
            <a:r>
              <a:rPr lang="en-US" sz="2000" dirty="0"/>
              <a:t> </a:t>
            </a:r>
            <a:r>
              <a:rPr lang="en-US" sz="2000" dirty="0" err="1"/>
              <a:t>hidup</a:t>
            </a:r>
            <a:r>
              <a:rPr lang="en-US" sz="2000" dirty="0"/>
              <a:t>. </a:t>
            </a:r>
          </a:p>
          <a:p>
            <a:r>
              <a:rPr lang="en-US" sz="2000" dirty="0" err="1"/>
              <a:t>Produk</a:t>
            </a:r>
            <a:r>
              <a:rPr lang="en-US" sz="2000" dirty="0"/>
              <a:t> </a:t>
            </a:r>
            <a:r>
              <a:rPr lang="en-US" sz="2000" dirty="0" err="1"/>
              <a:t>agrikultur</a:t>
            </a:r>
            <a:r>
              <a:rPr lang="en-US" sz="2000" dirty="0"/>
              <a:t> (agricultural produce) </a:t>
            </a:r>
            <a:r>
              <a:rPr lang="en-US" sz="2000" dirty="0" err="1"/>
              <a:t>adalah</a:t>
            </a:r>
            <a:r>
              <a:rPr lang="en-US" sz="2000" dirty="0"/>
              <a:t> </a:t>
            </a:r>
            <a:r>
              <a:rPr lang="en-US" sz="2000" dirty="0" err="1"/>
              <a:t>produk</a:t>
            </a:r>
            <a:r>
              <a:rPr lang="en-US" sz="2000" dirty="0"/>
              <a:t> yang </a:t>
            </a:r>
            <a:r>
              <a:rPr lang="en-US" sz="2000" dirty="0" err="1"/>
              <a:t>dipanen</a:t>
            </a:r>
            <a:r>
              <a:rPr lang="en-US" sz="2000" dirty="0"/>
              <a:t> </a:t>
            </a:r>
            <a:r>
              <a:rPr lang="en-US" sz="2000" dirty="0" err="1"/>
              <a:t>dari</a:t>
            </a:r>
            <a:r>
              <a:rPr lang="en-US" sz="2000" dirty="0"/>
              <a:t> </a:t>
            </a:r>
            <a:r>
              <a:rPr lang="en-US" sz="2000" dirty="0" err="1"/>
              <a:t>aset</a:t>
            </a:r>
            <a:r>
              <a:rPr lang="en-US" sz="2000" dirty="0"/>
              <a:t> </a:t>
            </a:r>
            <a:r>
              <a:rPr lang="en-US" sz="2000" dirty="0" err="1"/>
              <a:t>biologis</a:t>
            </a:r>
            <a:r>
              <a:rPr lang="en-US" sz="2000" dirty="0"/>
              <a:t> </a:t>
            </a:r>
            <a:r>
              <a:rPr lang="en-US" sz="2000" dirty="0" err="1"/>
              <a:t>milik</a:t>
            </a:r>
            <a:r>
              <a:rPr lang="en-US" sz="2000" dirty="0"/>
              <a:t> </a:t>
            </a:r>
            <a:r>
              <a:rPr lang="en-US" sz="2000" dirty="0" err="1"/>
              <a:t>entitas</a:t>
            </a:r>
            <a:r>
              <a:rPr lang="en-US" sz="2000" dirty="0"/>
              <a:t>. </a:t>
            </a:r>
          </a:p>
          <a:p>
            <a:r>
              <a:rPr lang="en-US" sz="2000" dirty="0" err="1"/>
              <a:t>Aset</a:t>
            </a:r>
            <a:r>
              <a:rPr lang="en-US" sz="2000" dirty="0"/>
              <a:t> </a:t>
            </a:r>
            <a:r>
              <a:rPr lang="en-US" sz="2000" dirty="0" err="1"/>
              <a:t>biologis</a:t>
            </a:r>
            <a:r>
              <a:rPr lang="en-US" sz="2000" dirty="0"/>
              <a:t> </a:t>
            </a:r>
            <a:r>
              <a:rPr lang="en-US" sz="2000" dirty="0" err="1"/>
              <a:t>diukur</a:t>
            </a:r>
            <a:r>
              <a:rPr lang="en-US" sz="2000" dirty="0"/>
              <a:t> </a:t>
            </a:r>
            <a:r>
              <a:rPr lang="en-US" sz="2000" dirty="0" err="1"/>
              <a:t>pada</a:t>
            </a:r>
            <a:r>
              <a:rPr lang="en-US" sz="2000" dirty="0"/>
              <a:t> </a:t>
            </a:r>
            <a:r>
              <a:rPr lang="en-US" sz="2000" dirty="0" err="1"/>
              <a:t>saat</a:t>
            </a:r>
            <a:r>
              <a:rPr lang="en-US" sz="2000" dirty="0"/>
              <a:t> </a:t>
            </a:r>
            <a:r>
              <a:rPr lang="en-US" sz="2000" dirty="0" err="1"/>
              <a:t>pengakuan</a:t>
            </a:r>
            <a:r>
              <a:rPr lang="en-US" sz="2000" dirty="0"/>
              <a:t> </a:t>
            </a:r>
            <a:r>
              <a:rPr lang="en-US" sz="2000" dirty="0" err="1"/>
              <a:t>awal</a:t>
            </a:r>
            <a:r>
              <a:rPr lang="en-US" sz="2000" dirty="0"/>
              <a:t> </a:t>
            </a:r>
            <a:r>
              <a:rPr lang="en-US" sz="2000" dirty="0" err="1"/>
              <a:t>dan</a:t>
            </a:r>
            <a:r>
              <a:rPr lang="en-US" sz="2000" dirty="0"/>
              <a:t> </a:t>
            </a:r>
            <a:r>
              <a:rPr lang="en-US" sz="2000" dirty="0" err="1"/>
              <a:t>pada</a:t>
            </a:r>
            <a:r>
              <a:rPr lang="en-US" sz="2000" dirty="0"/>
              <a:t> </a:t>
            </a:r>
            <a:r>
              <a:rPr lang="en-US" sz="2000" dirty="0" err="1"/>
              <a:t>setiap</a:t>
            </a:r>
            <a:r>
              <a:rPr lang="en-US" sz="2000" dirty="0"/>
              <a:t> </a:t>
            </a:r>
            <a:r>
              <a:rPr lang="en-US" sz="2000" dirty="0" err="1"/>
              <a:t>akhir</a:t>
            </a:r>
            <a:r>
              <a:rPr lang="en-US" sz="2000" dirty="0"/>
              <a:t> </a:t>
            </a:r>
            <a:r>
              <a:rPr lang="en-US" sz="2000" dirty="0" err="1"/>
              <a:t>periode</a:t>
            </a:r>
            <a:r>
              <a:rPr lang="en-US" sz="2000" dirty="0"/>
              <a:t> </a:t>
            </a:r>
            <a:r>
              <a:rPr lang="en-US" sz="2000" dirty="0" err="1"/>
              <a:t>pelaporan</a:t>
            </a:r>
            <a:r>
              <a:rPr lang="en-US" sz="2000" dirty="0"/>
              <a:t> </a:t>
            </a:r>
            <a:r>
              <a:rPr lang="en-US" sz="2000" dirty="0" err="1"/>
              <a:t>pada</a:t>
            </a:r>
            <a:r>
              <a:rPr lang="en-US" sz="2000" dirty="0"/>
              <a:t> </a:t>
            </a:r>
            <a:r>
              <a:rPr lang="en-US" sz="2000" dirty="0" err="1"/>
              <a:t>nilai</a:t>
            </a:r>
            <a:r>
              <a:rPr lang="en-US" sz="2000" dirty="0"/>
              <a:t> </a:t>
            </a:r>
            <a:r>
              <a:rPr lang="en-US" sz="2000" dirty="0" err="1"/>
              <a:t>wajar</a:t>
            </a:r>
            <a:r>
              <a:rPr lang="en-US" sz="2000" dirty="0"/>
              <a:t> </a:t>
            </a:r>
            <a:r>
              <a:rPr lang="en-US" sz="2000" dirty="0" err="1"/>
              <a:t>dikurangi</a:t>
            </a:r>
            <a:r>
              <a:rPr lang="en-US" sz="2000" dirty="0"/>
              <a:t> </a:t>
            </a:r>
            <a:r>
              <a:rPr lang="en-US" sz="2000" dirty="0" err="1"/>
              <a:t>biaya</a:t>
            </a:r>
            <a:r>
              <a:rPr lang="en-US" sz="2000" dirty="0"/>
              <a:t> </a:t>
            </a:r>
            <a:r>
              <a:rPr lang="en-US" sz="2000" dirty="0" err="1"/>
              <a:t>untuk</a:t>
            </a:r>
            <a:r>
              <a:rPr lang="en-US" sz="2000" dirty="0"/>
              <a:t> </a:t>
            </a:r>
            <a:r>
              <a:rPr lang="en-US" sz="2000" dirty="0" err="1"/>
              <a:t>menjual</a:t>
            </a:r>
            <a:r>
              <a:rPr lang="en-US" sz="2000" dirty="0"/>
              <a:t>, </a:t>
            </a:r>
            <a:r>
              <a:rPr lang="en-US" sz="2000" dirty="0" err="1"/>
              <a:t>kecuali</a:t>
            </a:r>
            <a:r>
              <a:rPr lang="en-US" sz="2000" dirty="0"/>
              <a:t> </a:t>
            </a:r>
            <a:r>
              <a:rPr lang="en-US" sz="2000" dirty="0" err="1"/>
              <a:t>untuk</a:t>
            </a:r>
            <a:r>
              <a:rPr lang="en-US" sz="2000" dirty="0"/>
              <a:t> </a:t>
            </a:r>
            <a:r>
              <a:rPr lang="en-US" sz="2000" dirty="0" err="1"/>
              <a:t>kasus</a:t>
            </a:r>
            <a:r>
              <a:rPr lang="en-US" sz="2000" dirty="0"/>
              <a:t> yang </a:t>
            </a:r>
            <a:r>
              <a:rPr lang="en-US" sz="2000" dirty="0" err="1"/>
              <a:t>dideskripsikan</a:t>
            </a:r>
            <a:r>
              <a:rPr lang="en-US" sz="2000" dirty="0"/>
              <a:t> </a:t>
            </a:r>
            <a:r>
              <a:rPr lang="en-US" sz="2000" dirty="0" err="1"/>
              <a:t>dalam</a:t>
            </a:r>
            <a:r>
              <a:rPr lang="en-US" sz="2000" dirty="0"/>
              <a:t> </a:t>
            </a:r>
            <a:r>
              <a:rPr lang="en-US" sz="2000" dirty="0" err="1"/>
              <a:t>paragraf</a:t>
            </a:r>
            <a:r>
              <a:rPr lang="en-US" sz="2000" dirty="0"/>
              <a:t> 30 </a:t>
            </a:r>
            <a:r>
              <a:rPr lang="en-US" sz="2000" dirty="0" err="1"/>
              <a:t>dimana</a:t>
            </a:r>
            <a:r>
              <a:rPr lang="en-US" sz="2000" dirty="0"/>
              <a:t> </a:t>
            </a:r>
            <a:r>
              <a:rPr lang="en-US" sz="2000" dirty="0" err="1"/>
              <a:t>nilai</a:t>
            </a:r>
            <a:r>
              <a:rPr lang="en-US" sz="2000" dirty="0"/>
              <a:t> </a:t>
            </a:r>
            <a:r>
              <a:rPr lang="en-US" sz="2000" dirty="0" err="1"/>
              <a:t>wajar</a:t>
            </a:r>
            <a:r>
              <a:rPr lang="en-US" sz="2000" dirty="0"/>
              <a:t> </a:t>
            </a:r>
            <a:r>
              <a:rPr lang="en-US" sz="2000" dirty="0" err="1"/>
              <a:t>tidak</a:t>
            </a:r>
            <a:r>
              <a:rPr lang="en-US" sz="2000" dirty="0"/>
              <a:t> </a:t>
            </a:r>
            <a:r>
              <a:rPr lang="en-US" sz="2000" dirty="0" err="1"/>
              <a:t>dapat</a:t>
            </a:r>
            <a:r>
              <a:rPr lang="en-US" sz="2000" dirty="0"/>
              <a:t> </a:t>
            </a:r>
            <a:r>
              <a:rPr lang="en-US" sz="2000" dirty="0" err="1"/>
              <a:t>diukur</a:t>
            </a:r>
            <a:r>
              <a:rPr lang="en-US" sz="2000" dirty="0"/>
              <a:t> secara </a:t>
            </a:r>
            <a:r>
              <a:rPr lang="en-US" sz="2000" dirty="0" err="1"/>
              <a:t>andal</a:t>
            </a:r>
            <a:r>
              <a:rPr lang="en-US" sz="2000" dirty="0"/>
              <a:t>. </a:t>
            </a:r>
          </a:p>
          <a:p>
            <a:r>
              <a:rPr lang="en-US" sz="2000" dirty="0" err="1"/>
              <a:t>Tanaman</a:t>
            </a:r>
            <a:r>
              <a:rPr lang="en-US" sz="2000" dirty="0"/>
              <a:t> </a:t>
            </a:r>
            <a:r>
              <a:rPr lang="en-US" sz="2000" dirty="0" err="1"/>
              <a:t>produktif</a:t>
            </a:r>
            <a:r>
              <a:rPr lang="en-US" sz="2000" dirty="0"/>
              <a:t> </a:t>
            </a:r>
            <a:r>
              <a:rPr lang="en-US" sz="2000" dirty="0" err="1"/>
              <a:t>bukan</a:t>
            </a:r>
            <a:r>
              <a:rPr lang="en-US" sz="2000" dirty="0"/>
              <a:t> </a:t>
            </a:r>
            <a:r>
              <a:rPr lang="en-US" sz="2000" dirty="0" err="1"/>
              <a:t>merupakan</a:t>
            </a:r>
            <a:r>
              <a:rPr lang="en-US" sz="2000" dirty="0"/>
              <a:t> aset </a:t>
            </a:r>
            <a:r>
              <a:rPr lang="en-US" sz="2000" dirty="0" err="1"/>
              <a:t>biologi</a:t>
            </a:r>
            <a:r>
              <a:rPr lang="en-US" sz="2000" dirty="0"/>
              <a:t>. </a:t>
            </a:r>
            <a:r>
              <a:rPr lang="en-US" sz="2000" dirty="0" err="1"/>
              <a:t>Tanaman</a:t>
            </a:r>
            <a:r>
              <a:rPr lang="en-US" sz="2000" dirty="0"/>
              <a:t> </a:t>
            </a:r>
            <a:r>
              <a:rPr lang="en-US" sz="2000" dirty="0" err="1"/>
              <a:t>produktif</a:t>
            </a:r>
            <a:r>
              <a:rPr lang="en-US" sz="2000" dirty="0"/>
              <a:t> yang </a:t>
            </a:r>
            <a:r>
              <a:rPr lang="en-US" sz="2000" dirty="0" err="1"/>
              <a:t>menghasilan</a:t>
            </a:r>
            <a:r>
              <a:rPr lang="en-US" sz="2000" dirty="0"/>
              <a:t> </a:t>
            </a:r>
            <a:r>
              <a:rPr lang="en-US" sz="2000" dirty="0" err="1"/>
              <a:t>produk</a:t>
            </a:r>
            <a:r>
              <a:rPr lang="en-US" sz="2000" dirty="0"/>
              <a:t> </a:t>
            </a:r>
            <a:r>
              <a:rPr lang="en-US" sz="2000" dirty="0" err="1"/>
              <a:t>agrikultur</a:t>
            </a:r>
            <a:r>
              <a:rPr lang="en-US" sz="2000" dirty="0"/>
              <a:t> </a:t>
            </a:r>
            <a:r>
              <a:rPr lang="en-US" sz="2000" dirty="0" err="1"/>
              <a:t>merupakan</a:t>
            </a:r>
            <a:r>
              <a:rPr lang="en-US" sz="2000" dirty="0"/>
              <a:t> aset </a:t>
            </a:r>
            <a:r>
              <a:rPr lang="en-US" sz="2000" dirty="0" err="1"/>
              <a:t>tetap</a:t>
            </a:r>
            <a:r>
              <a:rPr lang="en-US" sz="2000" dirty="0"/>
              <a:t> yang </a:t>
            </a:r>
            <a:r>
              <a:rPr lang="en-US" sz="2000" dirty="0" err="1"/>
              <a:t>pembebanannya</a:t>
            </a:r>
            <a:r>
              <a:rPr lang="en-US" sz="2000" dirty="0"/>
              <a:t> </a:t>
            </a:r>
            <a:r>
              <a:rPr lang="en-US" sz="2000" dirty="0" err="1"/>
              <a:t>melalui</a:t>
            </a:r>
            <a:r>
              <a:rPr lang="en-US" sz="2000" dirty="0"/>
              <a:t> proses </a:t>
            </a:r>
            <a:r>
              <a:rPr lang="en-US" sz="2000" dirty="0" err="1"/>
              <a:t>amortisasi</a:t>
            </a:r>
            <a:r>
              <a:rPr lang="en-US" sz="2000" dirty="0"/>
              <a:t>.</a:t>
            </a:r>
          </a:p>
          <a:p>
            <a:r>
              <a:rPr lang="en-US" sz="2000" dirty="0" err="1"/>
              <a:t>Produk</a:t>
            </a:r>
            <a:r>
              <a:rPr lang="en-US" sz="2000" dirty="0"/>
              <a:t> </a:t>
            </a:r>
            <a:r>
              <a:rPr lang="en-US" sz="2000" dirty="0" err="1"/>
              <a:t>agrikultur</a:t>
            </a:r>
            <a:r>
              <a:rPr lang="en-US" sz="2000" dirty="0"/>
              <a:t> yang </a:t>
            </a:r>
            <a:r>
              <a:rPr lang="en-US" sz="2000" dirty="0" err="1"/>
              <a:t>menempel</a:t>
            </a:r>
            <a:r>
              <a:rPr lang="en-US" sz="2000" dirty="0"/>
              <a:t> </a:t>
            </a:r>
            <a:r>
              <a:rPr lang="en-US" sz="2000" dirty="0" err="1"/>
              <a:t>pada</a:t>
            </a:r>
            <a:r>
              <a:rPr lang="en-US" sz="2000" dirty="0"/>
              <a:t> </a:t>
            </a:r>
            <a:r>
              <a:rPr lang="en-US" sz="2000" dirty="0" err="1"/>
              <a:t>tanaman</a:t>
            </a:r>
            <a:r>
              <a:rPr lang="en-US" sz="2000" dirty="0"/>
              <a:t> </a:t>
            </a:r>
            <a:r>
              <a:rPr lang="en-US" sz="2000" dirty="0" err="1"/>
              <a:t>produktif</a:t>
            </a:r>
            <a:r>
              <a:rPr lang="en-US" sz="2000" dirty="0"/>
              <a:t> (</a:t>
            </a:r>
            <a:r>
              <a:rPr lang="en-US" sz="2000" dirty="0" err="1"/>
              <a:t>belum</a:t>
            </a:r>
            <a:r>
              <a:rPr lang="en-US" sz="2000" dirty="0"/>
              <a:t> </a:t>
            </a:r>
            <a:r>
              <a:rPr lang="en-US" sz="2000" dirty="0" err="1"/>
              <a:t>dipanen</a:t>
            </a:r>
            <a:r>
              <a:rPr lang="en-US" sz="2000" dirty="0"/>
              <a:t>) </a:t>
            </a:r>
            <a:r>
              <a:rPr lang="en-US" sz="2000" dirty="0" err="1"/>
              <a:t>merupakan</a:t>
            </a:r>
            <a:r>
              <a:rPr lang="en-US" sz="2000" dirty="0"/>
              <a:t> aset </a:t>
            </a:r>
            <a:r>
              <a:rPr lang="en-US" sz="2000" dirty="0" err="1"/>
              <a:t>biologi</a:t>
            </a:r>
            <a:r>
              <a:rPr lang="en-US" sz="2000" dirty="0"/>
              <a:t>.</a:t>
            </a:r>
          </a:p>
          <a:p>
            <a:r>
              <a:rPr lang="en-US" sz="2000" dirty="0" err="1"/>
              <a:t>Produk</a:t>
            </a:r>
            <a:r>
              <a:rPr lang="en-US" sz="2000" dirty="0"/>
              <a:t> </a:t>
            </a:r>
            <a:r>
              <a:rPr lang="en-US" sz="2000" dirty="0" err="1"/>
              <a:t>agrikultur</a:t>
            </a:r>
            <a:r>
              <a:rPr lang="en-US" sz="2000" dirty="0"/>
              <a:t> yang </a:t>
            </a:r>
            <a:r>
              <a:rPr lang="en-US" sz="2000" dirty="0" err="1"/>
              <a:t>dipanen</a:t>
            </a:r>
            <a:r>
              <a:rPr lang="en-US" sz="2000" dirty="0"/>
              <a:t> </a:t>
            </a:r>
            <a:r>
              <a:rPr lang="en-US" sz="2000" dirty="0" err="1"/>
              <a:t>dari</a:t>
            </a:r>
            <a:r>
              <a:rPr lang="en-US" sz="2000" dirty="0"/>
              <a:t> </a:t>
            </a:r>
            <a:r>
              <a:rPr lang="en-US" sz="2000" dirty="0" err="1"/>
              <a:t>aset</a:t>
            </a:r>
            <a:r>
              <a:rPr lang="en-US" sz="2000" dirty="0"/>
              <a:t> </a:t>
            </a:r>
            <a:r>
              <a:rPr lang="en-US" sz="2000" dirty="0" err="1"/>
              <a:t>biologis</a:t>
            </a:r>
            <a:r>
              <a:rPr lang="en-US" sz="2000" dirty="0"/>
              <a:t> </a:t>
            </a:r>
            <a:r>
              <a:rPr lang="en-US" sz="2000" dirty="0" err="1"/>
              <a:t>milik</a:t>
            </a:r>
            <a:r>
              <a:rPr lang="en-US" sz="2000" dirty="0"/>
              <a:t> </a:t>
            </a:r>
            <a:r>
              <a:rPr lang="en-US" sz="2000" dirty="0" err="1"/>
              <a:t>entitas</a:t>
            </a:r>
            <a:r>
              <a:rPr lang="en-US" sz="2000" dirty="0"/>
              <a:t> </a:t>
            </a:r>
            <a:r>
              <a:rPr lang="en-US" sz="2000" dirty="0" err="1"/>
              <a:t>diukur</a:t>
            </a:r>
            <a:endParaRPr lang="en-US" sz="2000" dirty="0"/>
          </a:p>
          <a:p>
            <a:pPr marL="352425" indent="0">
              <a:buNone/>
            </a:pPr>
            <a:r>
              <a:rPr lang="en-US" sz="2000" dirty="0" err="1"/>
              <a:t>pada</a:t>
            </a:r>
            <a:r>
              <a:rPr lang="en-US" sz="2000" dirty="0"/>
              <a:t> </a:t>
            </a:r>
            <a:r>
              <a:rPr lang="en-US" sz="2000" dirty="0" err="1"/>
              <a:t>nilai</a:t>
            </a:r>
            <a:r>
              <a:rPr lang="en-US" sz="2000" dirty="0"/>
              <a:t> </a:t>
            </a:r>
            <a:r>
              <a:rPr lang="en-US" sz="2000" dirty="0" err="1"/>
              <a:t>wajar</a:t>
            </a:r>
            <a:r>
              <a:rPr lang="en-US" sz="2000" dirty="0"/>
              <a:t> </a:t>
            </a:r>
            <a:r>
              <a:rPr lang="en-US" sz="2000" dirty="0" err="1"/>
              <a:t>dikurangi</a:t>
            </a:r>
            <a:r>
              <a:rPr lang="en-US" sz="2000" dirty="0"/>
              <a:t> </a:t>
            </a:r>
            <a:r>
              <a:rPr lang="en-US" sz="2000" dirty="0" err="1"/>
              <a:t>biaya</a:t>
            </a:r>
            <a:r>
              <a:rPr lang="en-US" sz="2000" dirty="0"/>
              <a:t> </a:t>
            </a:r>
            <a:r>
              <a:rPr lang="en-US" sz="2000" dirty="0" err="1"/>
              <a:t>untuk</a:t>
            </a:r>
            <a:r>
              <a:rPr lang="en-US" sz="2000" dirty="0"/>
              <a:t> </a:t>
            </a:r>
            <a:r>
              <a:rPr lang="en-US" sz="2000" dirty="0" err="1"/>
              <a:t>menjual</a:t>
            </a:r>
            <a:r>
              <a:rPr lang="en-US" sz="2000" dirty="0"/>
              <a:t> </a:t>
            </a:r>
            <a:r>
              <a:rPr lang="en-US" sz="2000" dirty="0" err="1"/>
              <a:t>pada</a:t>
            </a:r>
            <a:r>
              <a:rPr lang="en-US" sz="2000" dirty="0"/>
              <a:t> </a:t>
            </a:r>
            <a:r>
              <a:rPr lang="en-US" sz="2000" dirty="0" err="1"/>
              <a:t>titik</a:t>
            </a:r>
            <a:r>
              <a:rPr lang="en-US" sz="2000" dirty="0"/>
              <a:t> </a:t>
            </a:r>
            <a:r>
              <a:rPr lang="en-US" sz="2000" dirty="0" err="1"/>
              <a:t>panen</a:t>
            </a:r>
            <a:r>
              <a:rPr lang="en-US" sz="2000" dirty="0"/>
              <a:t>. </a:t>
            </a:r>
          </a:p>
          <a:p>
            <a:pPr marL="352425" indent="0">
              <a:buNone/>
            </a:pPr>
            <a:r>
              <a:rPr lang="en-US" sz="2000" dirty="0"/>
              <a:t>Setelah </a:t>
            </a:r>
            <a:r>
              <a:rPr lang="en-US" sz="2000" dirty="0" err="1"/>
              <a:t>panen</a:t>
            </a:r>
            <a:r>
              <a:rPr lang="en-US" sz="2000" dirty="0"/>
              <a:t> </a:t>
            </a:r>
            <a:r>
              <a:rPr lang="en-US" sz="2000" dirty="0">
                <a:sym typeface="Wingdings" panose="05000000000000000000" pitchFamily="2" charset="2"/>
              </a:rPr>
              <a:t> </a:t>
            </a:r>
            <a:r>
              <a:rPr lang="en-US" sz="2000" dirty="0" err="1"/>
              <a:t>biaya</a:t>
            </a:r>
            <a:r>
              <a:rPr lang="en-US" sz="2000" dirty="0"/>
              <a:t> </a:t>
            </a:r>
            <a:r>
              <a:rPr lang="en-US" sz="2000" dirty="0" err="1"/>
              <a:t>perolehan</a:t>
            </a:r>
            <a:r>
              <a:rPr lang="en-US" sz="2000" dirty="0"/>
              <a:t> </a:t>
            </a:r>
            <a:r>
              <a:rPr lang="en-US" sz="2000" dirty="0" err="1"/>
              <a:t>persediaan</a:t>
            </a:r>
            <a:r>
              <a:rPr lang="en-US" sz="2000" dirty="0"/>
              <a:t>.</a:t>
            </a:r>
          </a:p>
          <a:p>
            <a:pPr marL="352425" indent="0">
              <a:buNone/>
            </a:pPr>
            <a:endParaRPr lang="en-US" sz="2000" dirty="0"/>
          </a:p>
        </p:txBody>
      </p:sp>
      <p:pic>
        <p:nvPicPr>
          <p:cNvPr id="5" name="Picture 4"/>
          <p:cNvPicPr>
            <a:picLocks noChangeAspect="1"/>
          </p:cNvPicPr>
          <p:nvPr/>
        </p:nvPicPr>
        <p:blipFill>
          <a:blip r:embed="rId2"/>
          <a:stretch>
            <a:fillRect/>
          </a:stretch>
        </p:blipFill>
        <p:spPr>
          <a:xfrm>
            <a:off x="7261411" y="5410200"/>
            <a:ext cx="1882589" cy="1066800"/>
          </a:xfrm>
          <a:prstGeom prst="rect">
            <a:avLst/>
          </a:prstGeom>
        </p:spPr>
      </p:pic>
    </p:spTree>
    <p:extLst>
      <p:ext uri="{BB962C8B-B14F-4D97-AF65-F5344CB8AC3E}">
        <p14:creationId xmlns:p14="http://schemas.microsoft.com/office/powerpoint/2010/main" xmlns="" val="3726851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a:spLocks noGrp="1"/>
          </p:cNvSpPr>
          <p:nvPr>
            <p:ph type="title"/>
          </p:nvPr>
        </p:nvSpPr>
        <p:spPr>
          <a:xfrm>
            <a:off x="628680" y="269892"/>
            <a:ext cx="8229600" cy="796908"/>
          </a:xfrm>
        </p:spPr>
        <p:txBody>
          <a:bodyPr>
            <a:normAutofit fontScale="90000"/>
          </a:bodyPr>
          <a:lstStyle/>
          <a:p>
            <a:pPr marL="225425" indent="9525" eaLnBrk="1" hangingPunct="1"/>
            <a:r>
              <a:rPr lang="en-US" altLang="zh-TW" sz="2800" b="1" dirty="0" err="1">
                <a:latin typeface="Arial" pitchFamily="34" charset="0"/>
                <a:cs typeface="Arial" pitchFamily="34" charset="0"/>
              </a:rPr>
              <a:t>Ringkasan</a:t>
            </a:r>
            <a:r>
              <a:rPr lang="en-US" altLang="zh-TW" sz="2800" b="1" dirty="0">
                <a:latin typeface="Arial" pitchFamily="34" charset="0"/>
                <a:cs typeface="Arial" pitchFamily="34" charset="0"/>
              </a:rPr>
              <a:t> </a:t>
            </a:r>
            <a:r>
              <a:rPr lang="en-US" altLang="zh-TW" sz="2800" b="1" dirty="0" err="1">
                <a:latin typeface="Arial" pitchFamily="34" charset="0"/>
                <a:cs typeface="Arial" pitchFamily="34" charset="0"/>
              </a:rPr>
              <a:t>Perubahan</a:t>
            </a:r>
            <a:r>
              <a:rPr lang="en-US" altLang="zh-TW" sz="2800" b="1" dirty="0">
                <a:latin typeface="Arial" pitchFamily="34" charset="0"/>
                <a:cs typeface="Arial" pitchFamily="34" charset="0"/>
              </a:rPr>
              <a:t/>
            </a:r>
            <a:br>
              <a:rPr lang="en-US" altLang="zh-TW" sz="2800" b="1" dirty="0">
                <a:latin typeface="Arial" pitchFamily="34" charset="0"/>
                <a:cs typeface="Arial" pitchFamily="34" charset="0"/>
              </a:rPr>
            </a:br>
            <a:r>
              <a:rPr lang="en-US" altLang="zh-TW" sz="2800" b="1" dirty="0">
                <a:latin typeface="Arial" pitchFamily="34" charset="0"/>
                <a:cs typeface="Arial" pitchFamily="34" charset="0"/>
              </a:rPr>
              <a:t>PSAK 71 </a:t>
            </a:r>
            <a:r>
              <a:rPr lang="en-US" altLang="zh-TW" sz="2800" b="1" dirty="0" err="1">
                <a:latin typeface="Arial" pitchFamily="34" charset="0"/>
                <a:cs typeface="Arial" pitchFamily="34" charset="0"/>
              </a:rPr>
              <a:t>Instrumen</a:t>
            </a:r>
            <a:r>
              <a:rPr lang="en-US" altLang="zh-TW" sz="2800" b="1" dirty="0">
                <a:latin typeface="Arial" pitchFamily="34" charset="0"/>
                <a:cs typeface="Arial" pitchFamily="34" charset="0"/>
              </a:rPr>
              <a:t> </a:t>
            </a:r>
            <a:r>
              <a:rPr lang="en-US" altLang="zh-TW" sz="2800" b="1" dirty="0" err="1">
                <a:latin typeface="Arial" pitchFamily="34" charset="0"/>
                <a:cs typeface="Arial" pitchFamily="34" charset="0"/>
              </a:rPr>
              <a:t>Keuangan</a:t>
            </a:r>
            <a:endParaRPr lang="en-GB" sz="2800" b="1" dirty="0">
              <a:latin typeface="Arial" pitchFamily="34" charset="0"/>
              <a:cs typeface="Arial" pitchFamily="34" charset="0"/>
            </a:endParaRPr>
          </a:p>
        </p:txBody>
      </p:sp>
      <p:sp>
        <p:nvSpPr>
          <p:cNvPr id="48131" name="Content Placeholder 7"/>
          <p:cNvSpPr>
            <a:spLocks noGrp="1"/>
          </p:cNvSpPr>
          <p:nvPr>
            <p:ph idx="1"/>
          </p:nvPr>
        </p:nvSpPr>
        <p:spPr>
          <a:xfrm>
            <a:off x="533400" y="1295400"/>
            <a:ext cx="8229600" cy="692150"/>
          </a:xfrm>
        </p:spPr>
        <p:txBody>
          <a:bodyPr>
            <a:noAutofit/>
          </a:bodyPr>
          <a:lstStyle/>
          <a:p>
            <a:pPr marL="228600" indent="-228600">
              <a:lnSpc>
                <a:spcPct val="110000"/>
              </a:lnSpc>
            </a:pPr>
            <a:r>
              <a:rPr lang="en-US" altLang="zh-TW" sz="2000" b="1" dirty="0" err="1">
                <a:solidFill>
                  <a:srgbClr val="FF0000"/>
                </a:solidFill>
              </a:rPr>
              <a:t>Menggantikan</a:t>
            </a:r>
            <a:r>
              <a:rPr lang="en-US" altLang="zh-TW" sz="2000" b="1" dirty="0">
                <a:solidFill>
                  <a:srgbClr val="FF0000"/>
                </a:solidFill>
              </a:rPr>
              <a:t> PSAK 55</a:t>
            </a:r>
          </a:p>
          <a:p>
            <a:pPr marL="228600" indent="-228600">
              <a:lnSpc>
                <a:spcPct val="110000"/>
              </a:lnSpc>
            </a:pPr>
            <a:r>
              <a:rPr lang="en-US" altLang="zh-TW" sz="2000" b="1" dirty="0" err="1">
                <a:solidFill>
                  <a:srgbClr val="FF0000"/>
                </a:solidFill>
              </a:rPr>
              <a:t>Direncanakan</a:t>
            </a:r>
            <a:r>
              <a:rPr lang="en-US" altLang="zh-TW" sz="2000" b="1" dirty="0">
                <a:solidFill>
                  <a:srgbClr val="FF0000"/>
                </a:solidFill>
              </a:rPr>
              <a:t> </a:t>
            </a:r>
            <a:r>
              <a:rPr lang="en-US" altLang="zh-TW" sz="2000" b="1" dirty="0" err="1">
                <a:solidFill>
                  <a:srgbClr val="FF0000"/>
                </a:solidFill>
              </a:rPr>
              <a:t>Efektif</a:t>
            </a:r>
            <a:r>
              <a:rPr lang="en-US" altLang="zh-TW" sz="2000" b="1" dirty="0">
                <a:solidFill>
                  <a:srgbClr val="FF0000"/>
                </a:solidFill>
              </a:rPr>
              <a:t> 1 </a:t>
            </a:r>
            <a:r>
              <a:rPr lang="en-US" altLang="zh-TW" sz="2000" b="1" dirty="0" err="1">
                <a:solidFill>
                  <a:srgbClr val="FF0000"/>
                </a:solidFill>
              </a:rPr>
              <a:t>Januari</a:t>
            </a:r>
            <a:r>
              <a:rPr lang="en-US" altLang="zh-TW" sz="2000" b="1" dirty="0">
                <a:solidFill>
                  <a:srgbClr val="FF0000"/>
                </a:solidFill>
              </a:rPr>
              <a:t> 2020</a:t>
            </a:r>
          </a:p>
        </p:txBody>
      </p:sp>
      <p:graphicFrame>
        <p:nvGraphicFramePr>
          <p:cNvPr id="2" name="Diagram 1"/>
          <p:cNvGraphicFramePr/>
          <p:nvPr>
            <p:extLst/>
          </p:nvPr>
        </p:nvGraphicFramePr>
        <p:xfrm>
          <a:off x="628680" y="2133600"/>
          <a:ext cx="8229600" cy="4108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173145337"/>
      </p:ext>
    </p:extLst>
  </p:cSld>
  <p:clrMapOvr>
    <a:masterClrMapping/>
  </p:clrMapOvr>
  <p:transition spd="slow">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dirty="0"/>
              <a:t>PSAK 72</a:t>
            </a:r>
          </a:p>
        </p:txBody>
      </p:sp>
      <p:graphicFrame>
        <p:nvGraphicFramePr>
          <p:cNvPr id="7" name="Content Placeholder 4">
            <a:extLst>
              <a:ext uri="{FF2B5EF4-FFF2-40B4-BE49-F238E27FC236}">
                <a16:creationId xmlns:a16="http://schemas.microsoft.com/office/drawing/2014/main" xmlns="" id="{9718DF4C-FBD5-44B9-A145-0BB26CCAEFC9}"/>
              </a:ext>
            </a:extLst>
          </p:cNvPr>
          <p:cNvGraphicFramePr>
            <a:graphicFrameLocks/>
          </p:cNvGraphicFramePr>
          <p:nvPr>
            <p:extLst/>
          </p:nvPr>
        </p:nvGraphicFramePr>
        <p:xfrm>
          <a:off x="381000" y="1219200"/>
          <a:ext cx="8305800" cy="5137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1602338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a:bodyPr>
          <a:lstStyle/>
          <a:p>
            <a:r>
              <a:rPr lang="en-US" dirty="0"/>
              <a:t>PSAK 72 – 5 Step </a:t>
            </a:r>
            <a:r>
              <a:rPr lang="en-US" dirty="0" err="1"/>
              <a:t>Mengakuan</a:t>
            </a:r>
            <a:r>
              <a:rPr lang="en-US" dirty="0"/>
              <a:t> </a:t>
            </a:r>
            <a:r>
              <a:rPr lang="en-US" dirty="0" err="1"/>
              <a:t>Pendapatan</a:t>
            </a:r>
            <a:endParaRPr lang="en-US" dirty="0"/>
          </a:p>
        </p:txBody>
      </p:sp>
      <p:graphicFrame>
        <p:nvGraphicFramePr>
          <p:cNvPr id="3" name="Diagram 2">
            <a:extLst>
              <a:ext uri="{FF2B5EF4-FFF2-40B4-BE49-F238E27FC236}">
                <a16:creationId xmlns:a16="http://schemas.microsoft.com/office/drawing/2014/main" xmlns="" id="{0753266A-6D3B-4B8C-A773-A7B523087D9D}"/>
              </a:ext>
            </a:extLst>
          </p:cNvPr>
          <p:cNvGraphicFramePr/>
          <p:nvPr>
            <p:extLst/>
          </p:nvPr>
        </p:nvGraphicFramePr>
        <p:xfrm>
          <a:off x="304800" y="12192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9722184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a:spLocks noGrp="1"/>
          </p:cNvSpPr>
          <p:nvPr>
            <p:ph type="title"/>
          </p:nvPr>
        </p:nvSpPr>
        <p:spPr>
          <a:xfrm>
            <a:off x="628680" y="269892"/>
            <a:ext cx="8229600" cy="796908"/>
          </a:xfrm>
        </p:spPr>
        <p:txBody>
          <a:bodyPr>
            <a:normAutofit/>
          </a:bodyPr>
          <a:lstStyle/>
          <a:p>
            <a:pPr marL="225425" indent="9525" eaLnBrk="1" hangingPunct="1"/>
            <a:r>
              <a:rPr lang="en-US" altLang="zh-TW" sz="2800" b="1" dirty="0">
                <a:latin typeface="Arial" pitchFamily="34" charset="0"/>
                <a:cs typeface="Arial" pitchFamily="34" charset="0"/>
              </a:rPr>
              <a:t>PSAK 73 </a:t>
            </a:r>
            <a:r>
              <a:rPr lang="en-US" altLang="zh-TW" sz="2800" b="1" dirty="0" err="1">
                <a:latin typeface="Arial" pitchFamily="34" charset="0"/>
                <a:cs typeface="Arial" pitchFamily="34" charset="0"/>
              </a:rPr>
              <a:t>Sewa</a:t>
            </a:r>
            <a:endParaRPr lang="en-GB" sz="2800" b="1" dirty="0">
              <a:latin typeface="Arial" pitchFamily="34" charset="0"/>
              <a:cs typeface="Arial" pitchFamily="34" charset="0"/>
            </a:endParaRPr>
          </a:p>
        </p:txBody>
      </p:sp>
      <p:sp>
        <p:nvSpPr>
          <p:cNvPr id="48131" name="Content Placeholder 7"/>
          <p:cNvSpPr>
            <a:spLocks noGrp="1"/>
          </p:cNvSpPr>
          <p:nvPr>
            <p:ph idx="1"/>
          </p:nvPr>
        </p:nvSpPr>
        <p:spPr>
          <a:xfrm>
            <a:off x="628680" y="1295400"/>
            <a:ext cx="8229600" cy="3952891"/>
          </a:xfrm>
        </p:spPr>
        <p:txBody>
          <a:bodyPr>
            <a:normAutofit/>
          </a:bodyPr>
          <a:lstStyle/>
          <a:p>
            <a:pPr marL="228600" indent="-228600" eaLnBrk="1" hangingPunct="1">
              <a:lnSpc>
                <a:spcPct val="110000"/>
              </a:lnSpc>
            </a:pPr>
            <a:r>
              <a:rPr lang="en-US" altLang="zh-TW" sz="2000" dirty="0" err="1">
                <a:solidFill>
                  <a:srgbClr val="FF0000"/>
                </a:solidFill>
              </a:rPr>
              <a:t>Efektif</a:t>
            </a:r>
            <a:r>
              <a:rPr lang="en-US" altLang="zh-TW" sz="2000" dirty="0">
                <a:solidFill>
                  <a:srgbClr val="FF0000"/>
                </a:solidFill>
              </a:rPr>
              <a:t> 1 </a:t>
            </a:r>
            <a:r>
              <a:rPr lang="en-US" altLang="zh-TW" sz="2000" dirty="0" err="1">
                <a:solidFill>
                  <a:srgbClr val="FF0000"/>
                </a:solidFill>
              </a:rPr>
              <a:t>Januari</a:t>
            </a:r>
            <a:r>
              <a:rPr lang="en-US" altLang="zh-TW" sz="2000" dirty="0">
                <a:solidFill>
                  <a:srgbClr val="FF0000"/>
                </a:solidFill>
              </a:rPr>
              <a:t> 2020 </a:t>
            </a:r>
            <a:r>
              <a:rPr lang="en-US" altLang="zh-TW" sz="2000" dirty="0" err="1">
                <a:solidFill>
                  <a:srgbClr val="FF0000"/>
                </a:solidFill>
              </a:rPr>
              <a:t>boleh</a:t>
            </a:r>
            <a:r>
              <a:rPr lang="en-US" altLang="zh-TW" sz="2000" dirty="0">
                <a:solidFill>
                  <a:srgbClr val="FF0000"/>
                </a:solidFill>
              </a:rPr>
              <a:t> </a:t>
            </a:r>
            <a:r>
              <a:rPr lang="en-US" altLang="zh-TW" sz="2000" dirty="0" err="1">
                <a:solidFill>
                  <a:srgbClr val="FF0000"/>
                </a:solidFill>
              </a:rPr>
              <a:t>diterapkan</a:t>
            </a:r>
            <a:r>
              <a:rPr lang="en-US" altLang="zh-TW" sz="2000" dirty="0">
                <a:solidFill>
                  <a:srgbClr val="FF0000"/>
                </a:solidFill>
              </a:rPr>
              <a:t> </a:t>
            </a:r>
            <a:r>
              <a:rPr lang="en-US" altLang="zh-TW" sz="2000" dirty="0" err="1">
                <a:solidFill>
                  <a:srgbClr val="FF0000"/>
                </a:solidFill>
              </a:rPr>
              <a:t>lebih</a:t>
            </a:r>
            <a:r>
              <a:rPr lang="en-US" altLang="zh-TW" sz="2000" dirty="0">
                <a:solidFill>
                  <a:srgbClr val="FF0000"/>
                </a:solidFill>
              </a:rPr>
              <a:t> </a:t>
            </a:r>
            <a:r>
              <a:rPr lang="en-US" altLang="zh-TW" sz="2000" dirty="0" err="1">
                <a:solidFill>
                  <a:srgbClr val="FF0000"/>
                </a:solidFill>
              </a:rPr>
              <a:t>awaal</a:t>
            </a:r>
            <a:endParaRPr lang="en-US" altLang="zh-TW" sz="2000" dirty="0">
              <a:solidFill>
                <a:srgbClr val="FF0000"/>
              </a:solidFill>
            </a:endParaRPr>
          </a:p>
          <a:p>
            <a:pPr marL="228600" indent="-228600" eaLnBrk="1" hangingPunct="1">
              <a:lnSpc>
                <a:spcPct val="110000"/>
              </a:lnSpc>
            </a:pPr>
            <a:r>
              <a:rPr lang="en-US" altLang="zh-TW" sz="2000" dirty="0">
                <a:solidFill>
                  <a:srgbClr val="FF0000"/>
                </a:solidFill>
              </a:rPr>
              <a:t>IFRS 16 Lease effective 2019</a:t>
            </a:r>
            <a:endParaRPr lang="en-US" altLang="zh-TW" sz="2000" dirty="0">
              <a:solidFill>
                <a:srgbClr val="0000CC"/>
              </a:solidFill>
            </a:endParaRPr>
          </a:p>
        </p:txBody>
      </p:sp>
      <p:graphicFrame>
        <p:nvGraphicFramePr>
          <p:cNvPr id="2" name="Diagram 1"/>
          <p:cNvGraphicFramePr/>
          <p:nvPr>
            <p:extLst/>
          </p:nvPr>
        </p:nvGraphicFramePr>
        <p:xfrm>
          <a:off x="628680" y="2292350"/>
          <a:ext cx="7677120" cy="3879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651953684"/>
      </p:ext>
    </p:extLst>
  </p:cSld>
  <p:clrMapOvr>
    <a:masterClrMapping/>
  </p:clrMapOvr>
  <p:transition spd="slow">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5" name="Title 6"/>
          <p:cNvSpPr>
            <a:spLocks noGrp="1"/>
          </p:cNvSpPr>
          <p:nvPr>
            <p:ph type="title"/>
          </p:nvPr>
        </p:nvSpPr>
        <p:spPr/>
        <p:txBody>
          <a:bodyPr/>
          <a:lstStyle/>
          <a:p>
            <a:r>
              <a:rPr lang="en-GB" altLang="en-US" dirty="0"/>
              <a:t>Agenda</a:t>
            </a:r>
          </a:p>
        </p:txBody>
      </p:sp>
      <p:pic>
        <p:nvPicPr>
          <p:cNvPr id="16387"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rot="-338705">
            <a:off x="-706773" y="948987"/>
            <a:ext cx="5997709" cy="60786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aphicFrame>
        <p:nvGraphicFramePr>
          <p:cNvPr id="2" name="Diagram 1"/>
          <p:cNvGraphicFramePr/>
          <p:nvPr>
            <p:extLst>
              <p:ext uri="{D42A27DB-BD31-4B8C-83A1-F6EECF244321}">
                <p14:modId xmlns:p14="http://schemas.microsoft.com/office/powerpoint/2010/main" xmlns="" val="3226584483"/>
              </p:ext>
            </p:extLst>
          </p:nvPr>
        </p:nvGraphicFramePr>
        <p:xfrm>
          <a:off x="2438400" y="1981200"/>
          <a:ext cx="6451979" cy="312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xmlns="" id="{1A158C31-5AB4-4549-AA70-7F49AF10F4DC}"/>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2</a:t>
            </a:fld>
            <a:endParaRPr lang="en-US" sz="1800" dirty="0"/>
          </a:p>
        </p:txBody>
      </p:sp>
    </p:spTree>
  </p:cSld>
  <p:clrMapOvr>
    <a:masterClrMapping/>
  </p:clrMapOvr>
  <p:transition spd="slow">
    <p:strips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p:cNvSpPr/>
          <p:nvPr/>
        </p:nvSpPr>
        <p:spPr bwMode="auto">
          <a:xfrm>
            <a:off x="0" y="0"/>
            <a:ext cx="9144000" cy="2057400"/>
          </a:xfrm>
          <a:prstGeom prst="rect">
            <a:avLst/>
          </a:prstGeom>
          <a:ln>
            <a:noFill/>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tIns="91440" bIns="91440"/>
          <a:lstStyle/>
          <a:p>
            <a:pPr eaLnBrk="1" hangingPunct="1">
              <a:spcBef>
                <a:spcPct val="20000"/>
              </a:spcBef>
              <a:defRPr/>
            </a:pPr>
            <a:endParaRPr lang="en-US"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rcRect l="48502"/>
          <a:stretch>
            <a:fillRect/>
          </a:stretch>
        </p:blipFill>
        <p:spPr bwMode="auto">
          <a:xfrm>
            <a:off x="6350" y="-12700"/>
            <a:ext cx="4794250" cy="68707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ChangeArrowheads="1"/>
          </p:cNvSpPr>
          <p:nvPr/>
        </p:nvSpPr>
        <p:spPr bwMode="auto">
          <a:xfrm>
            <a:off x="3962400" y="2514600"/>
            <a:ext cx="5181600" cy="2514600"/>
          </a:xfrm>
          <a:prstGeom prst="rect">
            <a:avLst/>
          </a:prstGeom>
          <a:solidFill>
            <a:srgbClr val="990099"/>
          </a:solidFill>
          <a:ln w="38100">
            <a:solidFill>
              <a:schemeClr val="bg1"/>
            </a:solidFill>
            <a:miter lim="800000"/>
            <a:headEnd/>
            <a:tailEnd/>
          </a:ln>
          <a:effectLst>
            <a:outerShdw blurRad="50800" dist="38100" dir="8100000" algn="tr" rotWithShape="0">
              <a:srgbClr val="808080">
                <a:alpha val="39999"/>
              </a:srgbClr>
            </a:outerShdw>
          </a:effectLst>
        </p:spPr>
        <p:txBody>
          <a:bodyPr tIns="91440" bIns="9144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20000"/>
              </a:spcBef>
            </a:pPr>
            <a:endParaRPr lang="en-US" altLang="en-US"/>
          </a:p>
        </p:txBody>
      </p:sp>
      <p:sp>
        <p:nvSpPr>
          <p:cNvPr id="8" name="Content Placeholder 7"/>
          <p:cNvSpPr>
            <a:spLocks noGrp="1"/>
          </p:cNvSpPr>
          <p:nvPr>
            <p:ph idx="4294967295"/>
          </p:nvPr>
        </p:nvSpPr>
        <p:spPr>
          <a:xfrm>
            <a:off x="3962400" y="2514600"/>
            <a:ext cx="5212599" cy="2514600"/>
          </a:xfrm>
        </p:spPr>
        <p:txBody>
          <a:bodyPr/>
          <a:lstStyle/>
          <a:p>
            <a:pPr marL="49213" indent="-49213" algn="ctr">
              <a:spcBef>
                <a:spcPts val="1200"/>
              </a:spcBef>
              <a:buFontTx/>
              <a:buNone/>
              <a:defRPr/>
            </a:pPr>
            <a:endParaRPr lang="en-US" sz="1600" b="1" dirty="0">
              <a:solidFill>
                <a:schemeClr val="bg1"/>
              </a:solidFill>
            </a:endParaRPr>
          </a:p>
          <a:p>
            <a:pPr marL="49213" indent="-49213" algn="ctr">
              <a:spcBef>
                <a:spcPts val="1200"/>
              </a:spcBef>
              <a:buFontTx/>
              <a:buNone/>
              <a:defRPr/>
            </a:pPr>
            <a:r>
              <a:rPr lang="en-US" sz="2800" b="1" dirty="0">
                <a:solidFill>
                  <a:schemeClr val="bg1"/>
                </a:solidFill>
              </a:rPr>
              <a:t>PSAK 1</a:t>
            </a:r>
          </a:p>
          <a:p>
            <a:pPr marL="49213" indent="-49213" algn="ctr">
              <a:spcBef>
                <a:spcPts val="1200"/>
              </a:spcBef>
              <a:buFontTx/>
              <a:buNone/>
              <a:defRPr/>
            </a:pPr>
            <a:r>
              <a:rPr lang="en-US" sz="2800" b="1" dirty="0">
                <a:solidFill>
                  <a:schemeClr val="bg1"/>
                </a:solidFill>
              </a:rPr>
              <a:t>PENYAJIAN LAPORAN KEUANGAN</a:t>
            </a:r>
            <a:endParaRPr lang="en-US" sz="2400" b="1" dirty="0">
              <a:solidFill>
                <a:schemeClr val="bg1"/>
              </a:solidFill>
            </a:endParaRPr>
          </a:p>
        </p:txBody>
      </p:sp>
    </p:spTree>
    <p:extLst>
      <p:ext uri="{BB962C8B-B14F-4D97-AF65-F5344CB8AC3E}">
        <p14:creationId xmlns:p14="http://schemas.microsoft.com/office/powerpoint/2010/main" xmlns="" val="3796725584"/>
      </p:ext>
    </p:extLst>
  </p:cSld>
  <p:clrMapOvr>
    <a:masterClrMapping/>
  </p:clrMapOvr>
  <p:transition spd="slow">
    <p:strips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2400" b="1" dirty="0">
                <a:solidFill>
                  <a:srgbClr val="C00000"/>
                </a:solidFill>
              </a:rPr>
              <a:t>PSAK 1 </a:t>
            </a:r>
            <a:r>
              <a:rPr lang="en-US" sz="2400" b="1" dirty="0" err="1">
                <a:solidFill>
                  <a:srgbClr val="C00000"/>
                </a:solidFill>
              </a:rPr>
              <a:t>Penyajian</a:t>
            </a:r>
            <a:r>
              <a:rPr lang="en-US" sz="2400" b="1" dirty="0">
                <a:solidFill>
                  <a:srgbClr val="C00000"/>
                </a:solidFill>
              </a:rPr>
              <a:t> </a:t>
            </a:r>
            <a:r>
              <a:rPr lang="en-US" sz="2400" b="1" dirty="0" err="1">
                <a:solidFill>
                  <a:srgbClr val="C00000"/>
                </a:solidFill>
              </a:rPr>
              <a:t>Laporan</a:t>
            </a:r>
            <a:r>
              <a:rPr lang="en-US" sz="2400" b="1" dirty="0">
                <a:solidFill>
                  <a:srgbClr val="C00000"/>
                </a:solidFill>
              </a:rPr>
              <a:t> </a:t>
            </a:r>
            <a:r>
              <a:rPr lang="en-US" sz="2400" b="1" dirty="0" err="1">
                <a:solidFill>
                  <a:srgbClr val="C00000"/>
                </a:solidFill>
              </a:rPr>
              <a:t>Keuangan</a:t>
            </a:r>
            <a:r>
              <a:rPr lang="en-US" sz="2000" b="1" dirty="0">
                <a:solidFill>
                  <a:srgbClr val="C00000"/>
                </a:solidFill>
              </a:rPr>
              <a:t/>
            </a:r>
            <a:br>
              <a:rPr lang="en-US" sz="2000" b="1" dirty="0">
                <a:solidFill>
                  <a:srgbClr val="C00000"/>
                </a:solidFill>
              </a:rPr>
            </a:br>
            <a:r>
              <a:rPr lang="id-ID" sz="2000" b="1" dirty="0">
                <a:solidFill>
                  <a:srgbClr val="C00000"/>
                </a:solidFill>
              </a:rPr>
              <a:t>Latar Belakang Perubahan</a:t>
            </a:r>
            <a:r>
              <a:rPr lang="en-US" sz="2000" b="1" dirty="0">
                <a:solidFill>
                  <a:srgbClr val="C00000"/>
                </a:solidFill>
              </a:rPr>
              <a:t> 2013 eff 2015</a:t>
            </a:r>
            <a:endParaRPr lang="id-ID" sz="2000" b="1" dirty="0">
              <a:solidFill>
                <a:srgbClr val="C00000"/>
              </a:solidFill>
            </a:endParaRPr>
          </a:p>
        </p:txBody>
      </p:sp>
      <p:graphicFrame>
        <p:nvGraphicFramePr>
          <p:cNvPr id="5" name="Diagram 4"/>
          <p:cNvGraphicFramePr/>
          <p:nvPr>
            <p:extLst>
              <p:ext uri="{D42A27DB-BD31-4B8C-83A1-F6EECF244321}">
                <p14:modId xmlns:p14="http://schemas.microsoft.com/office/powerpoint/2010/main" xmlns="" val="3807688520"/>
              </p:ext>
            </p:extLst>
          </p:nvPr>
        </p:nvGraphicFramePr>
        <p:xfrm>
          <a:off x="683568" y="1701800"/>
          <a:ext cx="7543800" cy="4394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2810948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2800" b="1" dirty="0">
                <a:solidFill>
                  <a:srgbClr val="FF0000"/>
                </a:solidFill>
              </a:rPr>
              <a:t>MATRIK </a:t>
            </a:r>
            <a:r>
              <a:rPr lang="id-ID" sz="2800" b="1" dirty="0">
                <a:solidFill>
                  <a:srgbClr val="FF0000"/>
                </a:solidFill>
              </a:rPr>
              <a:t>PERUBAHAN PSAK 1 TAHUN 2013</a:t>
            </a:r>
          </a:p>
        </p:txBody>
      </p:sp>
      <p:sp>
        <p:nvSpPr>
          <p:cNvPr id="4" name="Slide Number Placeholder 3"/>
          <p:cNvSpPr>
            <a:spLocks noGrp="1"/>
          </p:cNvSpPr>
          <p:nvPr>
            <p:ph type="sldNum" sz="quarter" idx="4294967295"/>
          </p:nvPr>
        </p:nvSpPr>
        <p:spPr>
          <a:xfrm>
            <a:off x="6553200" y="6245225"/>
            <a:ext cx="2133600" cy="476250"/>
          </a:xfrm>
          <a:prstGeom prst="rect">
            <a:avLst/>
          </a:prstGeom>
        </p:spPr>
        <p:txBody>
          <a:bodyPr/>
          <a:lstStyle/>
          <a:p>
            <a:fld id="{C8917DDB-6779-4320-89F1-0A441ABEDE43}" type="slidenum">
              <a:rPr lang="en-US" smtClean="0"/>
              <a:pPr/>
              <a:t>22</a:t>
            </a:fld>
            <a:endParaRPr lang="en-US"/>
          </a:p>
        </p:txBody>
      </p:sp>
      <p:graphicFrame>
        <p:nvGraphicFramePr>
          <p:cNvPr id="6" name="Content Placeholder 5"/>
          <p:cNvGraphicFramePr>
            <a:graphicFrameLocks noGrp="1"/>
          </p:cNvGraphicFramePr>
          <p:nvPr>
            <p:ph idx="1"/>
            <p:extLst/>
          </p:nvPr>
        </p:nvGraphicFramePr>
        <p:xfrm>
          <a:off x="-2" y="1290383"/>
          <a:ext cx="9144002" cy="5308537"/>
        </p:xfrm>
        <a:graphic>
          <a:graphicData uri="http://schemas.openxmlformats.org/drawingml/2006/table">
            <a:tbl>
              <a:tblPr firstRow="1" bandRow="1">
                <a:tableStyleId>{9DCAF9ED-07DC-4A11-8D7F-57B35C25682E}</a:tableStyleId>
              </a:tblPr>
              <a:tblGrid>
                <a:gridCol w="1716507">
                  <a:extLst>
                    <a:ext uri="{9D8B030D-6E8A-4147-A177-3AD203B41FA5}">
                      <a16:colId xmlns:a16="http://schemas.microsoft.com/office/drawing/2014/main" xmlns="" val="20000"/>
                    </a:ext>
                  </a:extLst>
                </a:gridCol>
                <a:gridCol w="4235116">
                  <a:extLst>
                    <a:ext uri="{9D8B030D-6E8A-4147-A177-3AD203B41FA5}">
                      <a16:colId xmlns:a16="http://schemas.microsoft.com/office/drawing/2014/main" xmlns="" val="20001"/>
                    </a:ext>
                  </a:extLst>
                </a:gridCol>
                <a:gridCol w="3192379">
                  <a:extLst>
                    <a:ext uri="{9D8B030D-6E8A-4147-A177-3AD203B41FA5}">
                      <a16:colId xmlns:a16="http://schemas.microsoft.com/office/drawing/2014/main" xmlns="" val="20002"/>
                    </a:ext>
                  </a:extLst>
                </a:gridCol>
              </a:tblGrid>
              <a:tr h="364607">
                <a:tc>
                  <a:txBody>
                    <a:bodyPr/>
                    <a:lstStyle/>
                    <a:p>
                      <a:r>
                        <a:rPr lang="id-ID" dirty="0"/>
                        <a:t>Hal</a:t>
                      </a:r>
                    </a:p>
                  </a:txBody>
                  <a:tcPr>
                    <a:solidFill>
                      <a:srgbClr val="9A2E26"/>
                    </a:solidFill>
                  </a:tcPr>
                </a:tc>
                <a:tc>
                  <a:txBody>
                    <a:bodyPr/>
                    <a:lstStyle/>
                    <a:p>
                      <a:r>
                        <a:rPr lang="id-ID" dirty="0"/>
                        <a:t>PSAK 1 2013</a:t>
                      </a:r>
                    </a:p>
                  </a:txBody>
                  <a:tcPr>
                    <a:solidFill>
                      <a:srgbClr val="9A2E26"/>
                    </a:solidFill>
                  </a:tcPr>
                </a:tc>
                <a:tc>
                  <a:txBody>
                    <a:bodyPr/>
                    <a:lstStyle/>
                    <a:p>
                      <a:r>
                        <a:rPr lang="id-ID" dirty="0"/>
                        <a:t>PSAK 2009</a:t>
                      </a:r>
                    </a:p>
                  </a:txBody>
                  <a:tcPr>
                    <a:solidFill>
                      <a:srgbClr val="9A2E26"/>
                    </a:solidFill>
                  </a:tcPr>
                </a:tc>
                <a:extLst>
                  <a:ext uri="{0D108BD9-81ED-4DB2-BD59-A6C34878D82A}">
                    <a16:rowId xmlns:a16="http://schemas.microsoft.com/office/drawing/2014/main" xmlns="" val="10000"/>
                  </a:ext>
                </a:extLst>
              </a:tr>
              <a:tr h="523177">
                <a:tc>
                  <a:txBody>
                    <a:bodyPr/>
                    <a:lstStyle/>
                    <a:p>
                      <a:r>
                        <a:rPr lang="id-ID" sz="1400" dirty="0"/>
                        <a:t>Judul Laporan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d-ID" sz="1400" dirty="0"/>
                        <a:t>Laporan Laba</a:t>
                      </a:r>
                      <a:r>
                        <a:rPr lang="id-ID" sz="1400" baseline="0" dirty="0"/>
                        <a:t> Rugi dan Penghasilan Komprehensif Lain</a:t>
                      </a:r>
                      <a:endParaRPr lang="id-ID"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d-ID" sz="1400" dirty="0"/>
                        <a:t>Laporan Laba Rugi  Komprehensif</a:t>
                      </a:r>
                    </a:p>
                  </a:txBody>
                  <a:tcPr/>
                </a:tc>
                <a:extLst>
                  <a:ext uri="{0D108BD9-81ED-4DB2-BD59-A6C34878D82A}">
                    <a16:rowId xmlns:a16="http://schemas.microsoft.com/office/drawing/2014/main" xmlns="" val="10001"/>
                  </a:ext>
                </a:extLst>
              </a:tr>
              <a:tr h="676507">
                <a:tc>
                  <a:txBody>
                    <a:bodyPr/>
                    <a:lstStyle/>
                    <a:p>
                      <a:r>
                        <a:rPr lang="id-ID" sz="1400" dirty="0"/>
                        <a:t>Definisi</a:t>
                      </a:r>
                    </a:p>
                  </a:txBody>
                  <a:tcPr/>
                </a:tc>
                <a:tc>
                  <a:txBody>
                    <a:bodyPr/>
                    <a:lstStyle/>
                    <a:p>
                      <a:r>
                        <a:rPr lang="id-ID" sz="1400" dirty="0"/>
                        <a:t>Memberikan definisi</a:t>
                      </a:r>
                    </a:p>
                    <a:p>
                      <a:r>
                        <a:rPr lang="id-ID" sz="1400" dirty="0"/>
                        <a:t>Laba rugi, Pemilik, material, Penyesuaian</a:t>
                      </a:r>
                      <a:r>
                        <a:rPr lang="id-ID" sz="1400" baseline="0" dirty="0"/>
                        <a:t> Reklasifikasi, tidak praktis, Total penghasilan Komprehensif</a:t>
                      </a:r>
                      <a:endParaRPr lang="id-ID" sz="1400" dirty="0"/>
                    </a:p>
                  </a:txBody>
                  <a:tcPr/>
                </a:tc>
                <a:tc>
                  <a:txBody>
                    <a:bodyPr/>
                    <a:lstStyle/>
                    <a:p>
                      <a:r>
                        <a:rPr lang="id-ID" sz="1400" dirty="0"/>
                        <a:t>Tidak memberikan definisi tersebut</a:t>
                      </a:r>
                    </a:p>
                  </a:txBody>
                  <a:tcPr/>
                </a:tc>
                <a:extLst>
                  <a:ext uri="{0D108BD9-81ED-4DB2-BD59-A6C34878D82A}">
                    <a16:rowId xmlns:a16="http://schemas.microsoft.com/office/drawing/2014/main" xmlns="" val="10002"/>
                  </a:ext>
                </a:extLst>
              </a:tr>
              <a:tr h="1465766">
                <a:tc>
                  <a:txBody>
                    <a:bodyPr/>
                    <a:lstStyle/>
                    <a:p>
                      <a:r>
                        <a:rPr lang="id-ID" sz="1400" dirty="0"/>
                        <a:t>Komponen Laporan keuangan</a:t>
                      </a:r>
                    </a:p>
                  </a:txBody>
                  <a:tcPr/>
                </a:tc>
                <a:tc>
                  <a:txBody>
                    <a:bodyPr/>
                    <a:lstStyle/>
                    <a:p>
                      <a:pPr marL="285750" indent="-285750">
                        <a:buFont typeface="Arial" panose="020B0604020202020204" pitchFamily="34" charset="0"/>
                        <a:buChar char="•"/>
                      </a:pPr>
                      <a:r>
                        <a:rPr lang="id-ID" sz="1400" dirty="0"/>
                        <a:t>Laporan posisi keuangan</a:t>
                      </a:r>
                    </a:p>
                    <a:p>
                      <a:pPr marL="285750" indent="-285750">
                        <a:buFont typeface="Arial" panose="020B0604020202020204" pitchFamily="34" charset="0"/>
                        <a:buChar char="•"/>
                      </a:pPr>
                      <a:r>
                        <a:rPr lang="id-ID" sz="1400" dirty="0">
                          <a:solidFill>
                            <a:srgbClr val="FF0000"/>
                          </a:solidFill>
                        </a:rPr>
                        <a:t>Laporan laba rugi dan penghasilan komprehensif lain</a:t>
                      </a:r>
                    </a:p>
                    <a:p>
                      <a:pPr marL="285750" indent="-285750">
                        <a:buFont typeface="Arial" panose="020B0604020202020204" pitchFamily="34" charset="0"/>
                        <a:buChar char="•"/>
                      </a:pPr>
                      <a:r>
                        <a:rPr lang="id-ID" sz="1400" dirty="0"/>
                        <a:t>Laporan perubahan ekuitas</a:t>
                      </a:r>
                    </a:p>
                    <a:p>
                      <a:pPr marL="285750" indent="-285750">
                        <a:buFont typeface="Arial" panose="020B0604020202020204" pitchFamily="34" charset="0"/>
                        <a:buChar char="•"/>
                      </a:pPr>
                      <a:r>
                        <a:rPr lang="id-ID" sz="1400" dirty="0"/>
                        <a:t>Laporan arus kas</a:t>
                      </a:r>
                    </a:p>
                    <a:p>
                      <a:pPr marL="285750" indent="-285750">
                        <a:buFont typeface="Arial" panose="020B0604020202020204" pitchFamily="34" charset="0"/>
                        <a:buChar char="•"/>
                      </a:pPr>
                      <a:r>
                        <a:rPr lang="id-ID" sz="1400" dirty="0"/>
                        <a:t>Catatan</a:t>
                      </a:r>
                      <a:r>
                        <a:rPr lang="id-ID" sz="1400" baseline="0" dirty="0"/>
                        <a:t> atas laporan keuangan</a:t>
                      </a:r>
                    </a:p>
                    <a:p>
                      <a:pPr marL="285750" indent="-285750">
                        <a:buFont typeface="Arial" panose="020B0604020202020204" pitchFamily="34" charset="0"/>
                        <a:buChar char="•"/>
                      </a:pPr>
                      <a:r>
                        <a:rPr lang="id-ID" sz="1400" baseline="0" dirty="0"/>
                        <a:t>Informasi </a:t>
                      </a:r>
                      <a:r>
                        <a:rPr lang="id-ID" sz="1400" baseline="0" dirty="0" smtClean="0"/>
                        <a:t>komparatif</a:t>
                      </a:r>
                      <a:endParaRPr lang="id-ID" sz="1400" dirty="0"/>
                    </a:p>
                  </a:txBody>
                  <a:tcPr/>
                </a:tc>
                <a:tc>
                  <a:txBody>
                    <a:bodyPr/>
                    <a:lstStyle/>
                    <a:p>
                      <a:pPr marL="285750" indent="-285750">
                        <a:buFont typeface="Arial" panose="020B0604020202020204" pitchFamily="34" charset="0"/>
                        <a:buChar char="•"/>
                      </a:pPr>
                      <a:r>
                        <a:rPr lang="id-ID" sz="1400" dirty="0"/>
                        <a:t>Laporan posisi keuangan</a:t>
                      </a:r>
                    </a:p>
                    <a:p>
                      <a:pPr marL="285750" indent="-285750">
                        <a:buFont typeface="Arial" panose="020B0604020202020204" pitchFamily="34" charset="0"/>
                        <a:buChar char="•"/>
                      </a:pPr>
                      <a:r>
                        <a:rPr lang="id-ID" sz="1400" dirty="0"/>
                        <a:t>Laporan laba rugi komprehensif</a:t>
                      </a:r>
                    </a:p>
                    <a:p>
                      <a:pPr marL="285750" indent="-285750">
                        <a:buFont typeface="Arial" panose="020B0604020202020204" pitchFamily="34" charset="0"/>
                        <a:buChar char="•"/>
                      </a:pPr>
                      <a:r>
                        <a:rPr lang="id-ID" sz="1400" dirty="0"/>
                        <a:t>Laporan perubahan ekuitas</a:t>
                      </a:r>
                    </a:p>
                    <a:p>
                      <a:pPr marL="285750" indent="-285750">
                        <a:buFont typeface="Arial" panose="020B0604020202020204" pitchFamily="34" charset="0"/>
                        <a:buChar char="•"/>
                      </a:pPr>
                      <a:r>
                        <a:rPr lang="id-ID" sz="1400" dirty="0"/>
                        <a:t>Laporan arus kas</a:t>
                      </a:r>
                    </a:p>
                    <a:p>
                      <a:pPr marL="285750" indent="-285750">
                        <a:buFont typeface="Arial" panose="020B0604020202020204" pitchFamily="34" charset="0"/>
                        <a:buChar char="•"/>
                      </a:pPr>
                      <a:r>
                        <a:rPr lang="id-ID" sz="1400" dirty="0"/>
                        <a:t>Catatan</a:t>
                      </a:r>
                      <a:r>
                        <a:rPr lang="id-ID" sz="1400" baseline="0" dirty="0"/>
                        <a:t> atas laporan keuangan</a:t>
                      </a:r>
                      <a:endParaRPr lang="id-ID" sz="1400" dirty="0"/>
                    </a:p>
                    <a:p>
                      <a:pPr marL="285750" indent="-285750">
                        <a:buFont typeface="Arial" panose="020B0604020202020204" pitchFamily="34" charset="0"/>
                        <a:buChar char="•"/>
                      </a:pPr>
                      <a:endParaRPr lang="id-ID" sz="1400" dirty="0"/>
                    </a:p>
                  </a:txBody>
                  <a:tcPr/>
                </a:tc>
                <a:extLst>
                  <a:ext uri="{0D108BD9-81ED-4DB2-BD59-A6C34878D82A}">
                    <a16:rowId xmlns:a16="http://schemas.microsoft.com/office/drawing/2014/main" xmlns="" val="10003"/>
                  </a:ext>
                </a:extLst>
              </a:tr>
              <a:tr h="873822">
                <a:tc>
                  <a:txBody>
                    <a:bodyPr/>
                    <a:lstStyle/>
                    <a:p>
                      <a:r>
                        <a:rPr lang="id-ID" sz="1400" dirty="0"/>
                        <a:t>Informasi komparatif</a:t>
                      </a:r>
                    </a:p>
                  </a:txBody>
                  <a:tcPr/>
                </a:tc>
                <a:tc>
                  <a:txBody>
                    <a:bodyPr/>
                    <a:lstStyle/>
                    <a:p>
                      <a:r>
                        <a:rPr lang="id-ID" sz="1400" dirty="0"/>
                        <a:t>Menambahkan persyaratan penyajian</a:t>
                      </a:r>
                      <a:r>
                        <a:rPr lang="id-ID" sz="1400" baseline="0" dirty="0"/>
                        <a:t> dan pengungkapan :</a:t>
                      </a:r>
                    </a:p>
                    <a:p>
                      <a:pPr marL="285750" indent="-285750">
                        <a:buFont typeface="Arial" panose="020B0604020202020204" pitchFamily="34" charset="0"/>
                        <a:buChar char="•"/>
                      </a:pPr>
                      <a:r>
                        <a:rPr lang="id-ID" sz="1400" dirty="0"/>
                        <a:t>Informasi</a:t>
                      </a:r>
                      <a:r>
                        <a:rPr lang="id-ID" sz="1400" baseline="0" dirty="0"/>
                        <a:t> komparatif minimum</a:t>
                      </a:r>
                    </a:p>
                    <a:p>
                      <a:pPr marL="285750" indent="-285750">
                        <a:buFont typeface="Arial" panose="020B0604020202020204" pitchFamily="34" charset="0"/>
                        <a:buChar char="•"/>
                      </a:pPr>
                      <a:r>
                        <a:rPr lang="id-ID" sz="1400" baseline="0" dirty="0"/>
                        <a:t>Informasi komparatif tambahan</a:t>
                      </a:r>
                      <a:endParaRPr lang="id-ID" sz="1400" dirty="0"/>
                    </a:p>
                  </a:txBody>
                  <a:tcPr/>
                </a:tc>
                <a:tc>
                  <a:txBody>
                    <a:bodyPr/>
                    <a:lstStyle/>
                    <a:p>
                      <a:r>
                        <a:rPr lang="id-ID" sz="1400" dirty="0"/>
                        <a:t>Tidak terdapat pengaturan tersebut</a:t>
                      </a:r>
                    </a:p>
                  </a:txBody>
                  <a:tcPr/>
                </a:tc>
                <a:extLst>
                  <a:ext uri="{0D108BD9-81ED-4DB2-BD59-A6C34878D82A}">
                    <a16:rowId xmlns:a16="http://schemas.microsoft.com/office/drawing/2014/main" xmlns="" val="10004"/>
                  </a:ext>
                </a:extLst>
              </a:tr>
              <a:tr h="676507">
                <a:tc>
                  <a:txBody>
                    <a:bodyPr/>
                    <a:lstStyle/>
                    <a:p>
                      <a:r>
                        <a:rPr lang="id-ID" sz="1400" dirty="0"/>
                        <a:t>Penyajian penghasilan</a:t>
                      </a:r>
                      <a:r>
                        <a:rPr lang="id-ID" sz="1400" baseline="0" dirty="0"/>
                        <a:t> komprehensif lain</a:t>
                      </a:r>
                      <a:endParaRPr lang="id-ID" sz="1400" dirty="0"/>
                    </a:p>
                  </a:txBody>
                  <a:tcPr/>
                </a:tc>
                <a:tc>
                  <a:txBody>
                    <a:bodyPr/>
                    <a:lstStyle/>
                    <a:p>
                      <a:r>
                        <a:rPr lang="id-ID" sz="1400" b="0" i="0" u="none" strike="noStrike" kern="1200" baseline="0" dirty="0">
                          <a:solidFill>
                            <a:schemeClr val="dk1"/>
                          </a:solidFill>
                          <a:latin typeface="+mn-lt"/>
                          <a:ea typeface="+mn-ea"/>
                          <a:cs typeface="+mn-cs"/>
                        </a:rPr>
                        <a:t>Disajikan berdasarkan kelompok:</a:t>
                      </a:r>
                    </a:p>
                    <a:p>
                      <a:r>
                        <a:rPr lang="nn-NO" sz="1400" b="0" i="0" u="none" strike="noStrike" kern="1200" baseline="0" dirty="0">
                          <a:solidFill>
                            <a:schemeClr val="dk1"/>
                          </a:solidFill>
                          <a:latin typeface="+mn-lt"/>
                          <a:ea typeface="+mn-ea"/>
                          <a:cs typeface="+mn-cs"/>
                        </a:rPr>
                        <a:t>1. Pos-pos yang akan direklasifikasi</a:t>
                      </a:r>
                      <a:r>
                        <a:rPr lang="id-ID" sz="1400" b="0" i="0" u="none" strike="noStrike" kern="1200" baseline="0" dirty="0">
                          <a:solidFill>
                            <a:schemeClr val="dk1"/>
                          </a:solidFill>
                          <a:latin typeface="+mn-lt"/>
                          <a:ea typeface="+mn-ea"/>
                          <a:cs typeface="+mn-cs"/>
                        </a:rPr>
                        <a:t> ke laba rugi</a:t>
                      </a:r>
                    </a:p>
                    <a:p>
                      <a:pPr marL="176213" indent="-176213"/>
                      <a:r>
                        <a:rPr lang="nn-NO" sz="1400" b="0" i="0" u="none" strike="noStrike" kern="1200" baseline="0" dirty="0">
                          <a:solidFill>
                            <a:schemeClr val="dk1"/>
                          </a:solidFill>
                          <a:latin typeface="+mn-lt"/>
                          <a:ea typeface="+mn-ea"/>
                          <a:cs typeface="+mn-cs"/>
                        </a:rPr>
                        <a:t>2. Pos-pos yang tidak akan direklasifikasi</a:t>
                      </a:r>
                      <a:r>
                        <a:rPr lang="id-ID" sz="1400" b="0" i="0" u="none" strike="noStrike" kern="1200" baseline="0" dirty="0">
                          <a:solidFill>
                            <a:schemeClr val="dk1"/>
                          </a:solidFill>
                          <a:latin typeface="+mn-lt"/>
                          <a:ea typeface="+mn-ea"/>
                          <a:cs typeface="+mn-cs"/>
                        </a:rPr>
                        <a:t> ke laba rugi</a:t>
                      </a:r>
                      <a:endParaRPr lang="id-ID" sz="1400" dirty="0"/>
                    </a:p>
                  </a:txBody>
                  <a:tcPr/>
                </a:tc>
                <a:tc>
                  <a:txBody>
                    <a:bodyPr/>
                    <a:lstStyle/>
                    <a:p>
                      <a:r>
                        <a:rPr lang="id-ID" sz="1400" b="0" i="0" u="none" strike="noStrike" kern="1200" baseline="0" dirty="0">
                          <a:solidFill>
                            <a:schemeClr val="dk1"/>
                          </a:solidFill>
                          <a:latin typeface="+mn-lt"/>
                          <a:ea typeface="+mn-ea"/>
                          <a:cs typeface="+mn-cs"/>
                        </a:rPr>
                        <a:t>Disajikan dalam kelompok</a:t>
                      </a:r>
                    </a:p>
                    <a:p>
                      <a:r>
                        <a:rPr lang="id-ID" sz="1400" b="0" i="0" u="none" strike="noStrike" kern="1200" baseline="0" dirty="0">
                          <a:solidFill>
                            <a:schemeClr val="dk1"/>
                          </a:solidFill>
                          <a:latin typeface="+mn-lt"/>
                          <a:ea typeface="+mn-ea"/>
                          <a:cs typeface="+mn-cs"/>
                        </a:rPr>
                        <a:t>Penghasilan komprehensif lain</a:t>
                      </a:r>
                      <a:endParaRPr lang="id-ID" sz="1400"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33012351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9364"/>
            <a:ext cx="8229600" cy="548378"/>
          </a:xfrm>
        </p:spPr>
        <p:txBody>
          <a:bodyPr anchor="ctr" anchorCtr="0">
            <a:noAutofit/>
          </a:bodyPr>
          <a:lstStyle/>
          <a:p>
            <a:r>
              <a:rPr lang="id-ID" sz="3600" b="1" dirty="0">
                <a:solidFill>
                  <a:srgbClr val="FF0000"/>
                </a:solidFill>
              </a:rPr>
              <a:t>PERUBAHAN PSAK 1 TAHUN 201</a:t>
            </a:r>
            <a:r>
              <a:rPr lang="en-US" sz="3600" b="1" dirty="0">
                <a:solidFill>
                  <a:srgbClr val="FF0000"/>
                </a:solidFill>
              </a:rPr>
              <a:t>5</a:t>
            </a:r>
            <a:endParaRPr lang="id-ID" sz="3600" b="1" dirty="0">
              <a:solidFill>
                <a:srgbClr val="FF0000"/>
              </a:solidFill>
            </a:endParaRPr>
          </a:p>
        </p:txBody>
      </p:sp>
      <p:sp>
        <p:nvSpPr>
          <p:cNvPr id="3" name="Content Placeholder 2"/>
          <p:cNvSpPr>
            <a:spLocks noGrp="1"/>
          </p:cNvSpPr>
          <p:nvPr>
            <p:ph idx="1"/>
          </p:nvPr>
        </p:nvSpPr>
        <p:spPr>
          <a:xfrm>
            <a:off x="457200" y="1447800"/>
            <a:ext cx="8458200" cy="5181600"/>
          </a:xfrm>
        </p:spPr>
        <p:txBody>
          <a:bodyPr>
            <a:noAutofit/>
          </a:bodyPr>
          <a:lstStyle/>
          <a:p>
            <a:pPr>
              <a:buClr>
                <a:schemeClr val="tx1">
                  <a:lumMod val="60000"/>
                  <a:lumOff val="40000"/>
                </a:schemeClr>
              </a:buClr>
            </a:pPr>
            <a:r>
              <a:rPr lang="en-US" dirty="0" err="1"/>
              <a:t>Berlaku</a:t>
            </a:r>
            <a:r>
              <a:rPr lang="en-US" dirty="0"/>
              <a:t> </a:t>
            </a:r>
            <a:r>
              <a:rPr lang="en-US" dirty="0" err="1"/>
              <a:t>efektif</a:t>
            </a:r>
            <a:r>
              <a:rPr lang="en-US" dirty="0"/>
              <a:t> 1 </a:t>
            </a:r>
            <a:r>
              <a:rPr lang="en-US" dirty="0" err="1"/>
              <a:t>Januari</a:t>
            </a:r>
            <a:r>
              <a:rPr lang="en-US" dirty="0"/>
              <a:t> 2017 - </a:t>
            </a:r>
            <a:r>
              <a:rPr lang="en-US" dirty="0" err="1"/>
              <a:t>Amandemen</a:t>
            </a:r>
            <a:r>
              <a:rPr lang="en-US" dirty="0"/>
              <a:t> PSAK 1 </a:t>
            </a:r>
            <a:r>
              <a:rPr lang="en-US" dirty="0" err="1"/>
              <a:t>terkait</a:t>
            </a:r>
            <a:r>
              <a:rPr lang="en-US" dirty="0"/>
              <a:t> </a:t>
            </a:r>
            <a:r>
              <a:rPr lang="en-US" dirty="0" err="1"/>
              <a:t>p</a:t>
            </a:r>
            <a:r>
              <a:rPr lang="en-US" i="1" dirty="0" err="1"/>
              <a:t>rakarsa</a:t>
            </a:r>
            <a:r>
              <a:rPr lang="en-US" i="1" dirty="0"/>
              <a:t> </a:t>
            </a:r>
            <a:r>
              <a:rPr lang="en-US" i="1" dirty="0" err="1"/>
              <a:t>pengungkapan</a:t>
            </a:r>
            <a:r>
              <a:rPr lang="en-US" i="1" dirty="0"/>
              <a:t> </a:t>
            </a:r>
            <a:r>
              <a:rPr lang="en-US" dirty="0" err="1"/>
              <a:t>klarifikasi</a:t>
            </a:r>
            <a:r>
              <a:rPr lang="en-US" dirty="0"/>
              <a:t> </a:t>
            </a:r>
            <a:r>
              <a:rPr lang="en-US" dirty="0" err="1"/>
              <a:t>terkait</a:t>
            </a:r>
            <a:r>
              <a:rPr lang="en-US" dirty="0"/>
              <a:t> </a:t>
            </a:r>
            <a:r>
              <a:rPr lang="en-US" dirty="0" err="1"/>
              <a:t>penerapan</a:t>
            </a:r>
            <a:r>
              <a:rPr lang="en-US" dirty="0"/>
              <a:t> </a:t>
            </a:r>
            <a:r>
              <a:rPr lang="en-US" dirty="0" err="1"/>
              <a:t>persyaratan</a:t>
            </a:r>
            <a:r>
              <a:rPr lang="en-US" dirty="0"/>
              <a:t>:</a:t>
            </a:r>
          </a:p>
          <a:p>
            <a:pPr lvl="1"/>
            <a:r>
              <a:rPr lang="en-US" sz="1600" dirty="0" err="1"/>
              <a:t>Materialitas</a:t>
            </a:r>
            <a:r>
              <a:rPr lang="en-US" sz="1600" dirty="0"/>
              <a:t> dan </a:t>
            </a:r>
            <a:r>
              <a:rPr lang="en-US" sz="1600" dirty="0" err="1"/>
              <a:t>penggabungan</a:t>
            </a:r>
            <a:r>
              <a:rPr lang="en-US" sz="1600" dirty="0"/>
              <a:t> – </a:t>
            </a:r>
            <a:r>
              <a:rPr lang="en-US" sz="1600" dirty="0" err="1"/>
              <a:t>tidak</a:t>
            </a:r>
            <a:r>
              <a:rPr lang="en-US" sz="1600" dirty="0"/>
              <a:t> </a:t>
            </a:r>
            <a:r>
              <a:rPr lang="en-US" sz="1600" dirty="0" err="1"/>
              <a:t>mengaburkan</a:t>
            </a:r>
            <a:r>
              <a:rPr lang="en-US" sz="1600" dirty="0"/>
              <a:t> dan </a:t>
            </a:r>
            <a:r>
              <a:rPr lang="en-US" sz="1600" dirty="0" err="1"/>
              <a:t>mempertimbangkan</a:t>
            </a:r>
            <a:r>
              <a:rPr lang="en-US" sz="1600" dirty="0"/>
              <a:t> </a:t>
            </a:r>
            <a:r>
              <a:rPr lang="en-US" sz="1600" dirty="0" err="1"/>
              <a:t>seluruh</a:t>
            </a:r>
            <a:r>
              <a:rPr lang="en-US" sz="1600" dirty="0"/>
              <a:t> </a:t>
            </a:r>
            <a:r>
              <a:rPr lang="en-US" sz="1600" dirty="0" err="1"/>
              <a:t>fakta</a:t>
            </a:r>
            <a:r>
              <a:rPr lang="en-US" sz="1600" dirty="0"/>
              <a:t>, </a:t>
            </a:r>
            <a:r>
              <a:rPr lang="en-US" sz="1600" dirty="0" err="1"/>
              <a:t>pengungkapan</a:t>
            </a:r>
            <a:r>
              <a:rPr lang="en-US" sz="1600" dirty="0"/>
              <a:t> </a:t>
            </a:r>
            <a:r>
              <a:rPr lang="en-US" sz="1600" dirty="0" err="1"/>
              <a:t>spesifik</a:t>
            </a:r>
            <a:r>
              <a:rPr lang="en-US" sz="1600" dirty="0"/>
              <a:t> </a:t>
            </a:r>
            <a:r>
              <a:rPr lang="en-US" sz="1600" dirty="0" err="1"/>
              <a:t>tidak</a:t>
            </a:r>
            <a:r>
              <a:rPr lang="en-US" sz="1600" dirty="0"/>
              <a:t> </a:t>
            </a:r>
            <a:r>
              <a:rPr lang="en-US" sz="1600" dirty="0" err="1"/>
              <a:t>diperlukan</a:t>
            </a:r>
            <a:r>
              <a:rPr lang="en-US" sz="1600" dirty="0"/>
              <a:t> </a:t>
            </a:r>
            <a:r>
              <a:rPr lang="en-US" sz="1600" dirty="0" err="1"/>
              <a:t>jika</a:t>
            </a:r>
            <a:r>
              <a:rPr lang="en-US" sz="1600" dirty="0"/>
              <a:t> </a:t>
            </a:r>
            <a:r>
              <a:rPr lang="en-US" sz="1600" dirty="0" err="1"/>
              <a:t>tidak</a:t>
            </a:r>
            <a:r>
              <a:rPr lang="en-US" sz="1600" dirty="0"/>
              <a:t> material, </a:t>
            </a:r>
            <a:r>
              <a:rPr lang="en-US" sz="1600" dirty="0" err="1"/>
              <a:t>persyaratan</a:t>
            </a:r>
            <a:r>
              <a:rPr lang="en-US" sz="1600" dirty="0"/>
              <a:t> </a:t>
            </a:r>
            <a:r>
              <a:rPr lang="en-US" sz="1600" dirty="0" err="1"/>
              <a:t>pengungkapan</a:t>
            </a:r>
            <a:r>
              <a:rPr lang="en-US" sz="1600" dirty="0"/>
              <a:t> PSAK</a:t>
            </a:r>
          </a:p>
          <a:p>
            <a:pPr lvl="1"/>
            <a:r>
              <a:rPr lang="en-US" sz="1600" dirty="0" err="1"/>
              <a:t>Informasi</a:t>
            </a:r>
            <a:r>
              <a:rPr lang="en-US" sz="1600" dirty="0"/>
              <a:t> yang </a:t>
            </a:r>
            <a:r>
              <a:rPr lang="en-US" sz="1600" dirty="0" err="1"/>
              <a:t>disajikan</a:t>
            </a:r>
            <a:r>
              <a:rPr lang="en-US" sz="1600" dirty="0"/>
              <a:t> – </a:t>
            </a:r>
            <a:r>
              <a:rPr lang="en-US" sz="1600" dirty="0" err="1"/>
              <a:t>informasi</a:t>
            </a:r>
            <a:r>
              <a:rPr lang="en-US" sz="1600" dirty="0"/>
              <a:t> </a:t>
            </a:r>
            <a:r>
              <a:rPr lang="en-US" sz="1600" dirty="0" err="1"/>
              <a:t>tambahan</a:t>
            </a:r>
            <a:r>
              <a:rPr lang="en-US" sz="1600" dirty="0"/>
              <a:t> </a:t>
            </a:r>
            <a:r>
              <a:rPr lang="en-US" sz="1600" dirty="0" err="1"/>
              <a:t>jika</a:t>
            </a:r>
            <a:r>
              <a:rPr lang="en-US" sz="1600" dirty="0"/>
              <a:t> </a:t>
            </a:r>
            <a:r>
              <a:rPr lang="en-US" sz="1600" dirty="0" err="1"/>
              <a:t>penyajian</a:t>
            </a:r>
            <a:r>
              <a:rPr lang="en-US" sz="1600" dirty="0"/>
              <a:t> </a:t>
            </a:r>
            <a:r>
              <a:rPr lang="en-US" sz="1600" dirty="0" err="1"/>
              <a:t>tersebut</a:t>
            </a:r>
            <a:r>
              <a:rPr lang="en-US" sz="1600" dirty="0"/>
              <a:t> </a:t>
            </a:r>
            <a:r>
              <a:rPr lang="en-US" sz="1600" dirty="0" err="1"/>
              <a:t>relevan</a:t>
            </a:r>
            <a:r>
              <a:rPr lang="en-US" sz="1600" dirty="0"/>
              <a:t> (sub total), subtotal </a:t>
            </a:r>
            <a:r>
              <a:rPr lang="en-US" sz="1600" dirty="0" err="1"/>
              <a:t>berisi</a:t>
            </a:r>
            <a:r>
              <a:rPr lang="en-US" sz="1600" dirty="0"/>
              <a:t> pos yang </a:t>
            </a:r>
            <a:r>
              <a:rPr lang="en-US" sz="1600" dirty="0" err="1"/>
              <a:t>diukur</a:t>
            </a:r>
            <a:r>
              <a:rPr lang="en-US" sz="1600" dirty="0"/>
              <a:t> </a:t>
            </a:r>
            <a:r>
              <a:rPr lang="en-US" sz="1600" dirty="0" err="1"/>
              <a:t>sesuai</a:t>
            </a:r>
            <a:r>
              <a:rPr lang="en-US" sz="1600" dirty="0"/>
              <a:t> PSAK, </a:t>
            </a:r>
            <a:r>
              <a:rPr lang="en-US" sz="1600" dirty="0" err="1"/>
              <a:t>judul</a:t>
            </a:r>
            <a:r>
              <a:rPr lang="en-US" sz="1600" dirty="0"/>
              <a:t> sub </a:t>
            </a:r>
            <a:r>
              <a:rPr lang="en-US" sz="1600" dirty="0" err="1"/>
              <a:t>judul</a:t>
            </a:r>
            <a:r>
              <a:rPr lang="en-US" sz="1600" dirty="0"/>
              <a:t> agar </a:t>
            </a:r>
            <a:r>
              <a:rPr lang="en-US" sz="1600" dirty="0" err="1"/>
              <a:t>jelas</a:t>
            </a:r>
            <a:r>
              <a:rPr lang="en-US" sz="1600" dirty="0"/>
              <a:t> dan </a:t>
            </a:r>
            <a:r>
              <a:rPr lang="en-US" sz="1600" dirty="0" err="1"/>
              <a:t>mudah</a:t>
            </a:r>
            <a:r>
              <a:rPr lang="en-US" sz="1600" dirty="0"/>
              <a:t> </a:t>
            </a:r>
            <a:r>
              <a:rPr lang="en-US" sz="1600" dirty="0" err="1"/>
              <a:t>dipahami</a:t>
            </a:r>
            <a:r>
              <a:rPr lang="en-US" sz="1600" dirty="0"/>
              <a:t>, </a:t>
            </a:r>
            <a:r>
              <a:rPr lang="en-US" sz="1600" dirty="0" err="1"/>
              <a:t>disajikan</a:t>
            </a:r>
            <a:r>
              <a:rPr lang="en-US" sz="1600" dirty="0"/>
              <a:t> </a:t>
            </a:r>
            <a:r>
              <a:rPr lang="en-US" sz="1600" dirty="0" err="1"/>
              <a:t>konsisten</a:t>
            </a:r>
            <a:r>
              <a:rPr lang="en-US" sz="1600" dirty="0"/>
              <a:t> </a:t>
            </a:r>
            <a:r>
              <a:rPr lang="en-US" sz="1600" dirty="0" err="1"/>
              <a:t>antar</a:t>
            </a:r>
            <a:r>
              <a:rPr lang="en-US" sz="1600" dirty="0"/>
              <a:t> </a:t>
            </a:r>
            <a:r>
              <a:rPr lang="en-US" sz="1600" dirty="0" err="1"/>
              <a:t>periode</a:t>
            </a:r>
            <a:r>
              <a:rPr lang="en-US" sz="1600" dirty="0"/>
              <a:t>, </a:t>
            </a:r>
            <a:r>
              <a:rPr lang="en-US" sz="1600" dirty="0" err="1"/>
              <a:t>tidak</a:t>
            </a:r>
            <a:r>
              <a:rPr lang="en-US" sz="1600" dirty="0"/>
              <a:t> </a:t>
            </a:r>
            <a:r>
              <a:rPr lang="en-US" sz="1600" dirty="0" err="1"/>
              <a:t>mengutamakan</a:t>
            </a:r>
            <a:r>
              <a:rPr lang="en-US" sz="1600" dirty="0"/>
              <a:t> sub total, </a:t>
            </a:r>
            <a:r>
              <a:rPr lang="en-US" sz="1600" dirty="0" err="1"/>
              <a:t>rekonsiliasi</a:t>
            </a:r>
            <a:r>
              <a:rPr lang="en-US" sz="1600" dirty="0"/>
              <a:t> </a:t>
            </a:r>
            <a:r>
              <a:rPr lang="en-US" sz="1600" dirty="0" err="1"/>
              <a:t>jumlah</a:t>
            </a:r>
            <a:r>
              <a:rPr lang="en-US" sz="1600" dirty="0"/>
              <a:t> total dan subtotal.</a:t>
            </a:r>
          </a:p>
          <a:p>
            <a:pPr lvl="1"/>
            <a:r>
              <a:rPr lang="en-US" sz="1600" dirty="0" err="1"/>
              <a:t>Struktur</a:t>
            </a:r>
            <a:r>
              <a:rPr lang="en-US" sz="1600" dirty="0"/>
              <a:t> </a:t>
            </a:r>
            <a:r>
              <a:rPr lang="en-US" sz="1600" dirty="0" err="1"/>
              <a:t>catatan</a:t>
            </a:r>
            <a:r>
              <a:rPr lang="en-US" sz="1600" dirty="0"/>
              <a:t> </a:t>
            </a:r>
            <a:r>
              <a:rPr lang="en-US" sz="1600" dirty="0" err="1"/>
              <a:t>atas</a:t>
            </a:r>
            <a:r>
              <a:rPr lang="en-US" sz="1600" dirty="0"/>
              <a:t> </a:t>
            </a:r>
            <a:r>
              <a:rPr lang="en-US" sz="1600" dirty="0" err="1"/>
              <a:t>laporan</a:t>
            </a:r>
            <a:r>
              <a:rPr lang="en-US" sz="1600" dirty="0"/>
              <a:t> </a:t>
            </a:r>
            <a:r>
              <a:rPr lang="en-US" sz="1600" dirty="0" err="1"/>
              <a:t>keuangan</a:t>
            </a:r>
            <a:r>
              <a:rPr lang="en-US" sz="1600" dirty="0"/>
              <a:t> – </a:t>
            </a:r>
            <a:r>
              <a:rPr lang="en-US" sz="1600" dirty="0" err="1"/>
              <a:t>praktis</a:t>
            </a:r>
            <a:r>
              <a:rPr lang="en-US" sz="1600" dirty="0"/>
              <a:t> dan </a:t>
            </a:r>
            <a:r>
              <a:rPr lang="en-US" sz="1600" dirty="0" err="1"/>
              <a:t>sistematis</a:t>
            </a:r>
            <a:r>
              <a:rPr lang="en-US" sz="1600" dirty="0"/>
              <a:t>, </a:t>
            </a:r>
            <a:r>
              <a:rPr lang="en-US" sz="1600" dirty="0" err="1"/>
              <a:t>referensi</a:t>
            </a:r>
            <a:r>
              <a:rPr lang="en-US" sz="1600" dirty="0"/>
              <a:t> </a:t>
            </a:r>
            <a:r>
              <a:rPr lang="en-US" sz="1600" dirty="0" err="1"/>
              <a:t>silang</a:t>
            </a:r>
            <a:r>
              <a:rPr lang="en-US" sz="1600" dirty="0"/>
              <a:t>, </a:t>
            </a:r>
            <a:r>
              <a:rPr lang="en-US" sz="1600" dirty="0" err="1"/>
              <a:t>mengutamakan</a:t>
            </a:r>
            <a:r>
              <a:rPr lang="en-US" sz="1600" dirty="0"/>
              <a:t> </a:t>
            </a:r>
            <a:r>
              <a:rPr lang="en-US" sz="1600" dirty="0" err="1"/>
              <a:t>aktivitas</a:t>
            </a:r>
            <a:r>
              <a:rPr lang="en-US" sz="1600" dirty="0"/>
              <a:t> yang paling </a:t>
            </a:r>
            <a:r>
              <a:rPr lang="en-US" sz="1600" dirty="0" err="1"/>
              <a:t>relevan</a:t>
            </a:r>
            <a:r>
              <a:rPr lang="en-US" sz="1600" dirty="0"/>
              <a:t> </a:t>
            </a:r>
            <a:r>
              <a:rPr lang="en-US" sz="1600" dirty="0" err="1"/>
              <a:t>dalam</a:t>
            </a:r>
            <a:r>
              <a:rPr lang="en-US" sz="1600" dirty="0"/>
              <a:t> </a:t>
            </a:r>
            <a:r>
              <a:rPr lang="en-US" sz="1600" dirty="0" err="1"/>
              <a:t>memahami</a:t>
            </a:r>
            <a:r>
              <a:rPr lang="en-US" sz="1600" dirty="0"/>
              <a:t> </a:t>
            </a:r>
            <a:r>
              <a:rPr lang="en-US" sz="1600" dirty="0" err="1"/>
              <a:t>kinerja</a:t>
            </a:r>
            <a:r>
              <a:rPr lang="en-US" sz="1600" dirty="0"/>
              <a:t> dan </a:t>
            </a:r>
            <a:r>
              <a:rPr lang="en-US" sz="1600" dirty="0" err="1"/>
              <a:t>posisi</a:t>
            </a:r>
            <a:r>
              <a:rPr lang="en-US" sz="1600" dirty="0"/>
              <a:t> </a:t>
            </a:r>
            <a:r>
              <a:rPr lang="en-US" sz="1600" dirty="0" err="1"/>
              <a:t>keuangan</a:t>
            </a:r>
            <a:r>
              <a:rPr lang="en-US" sz="1600" dirty="0"/>
              <a:t>, </a:t>
            </a:r>
            <a:r>
              <a:rPr lang="en-US" sz="1600" dirty="0" err="1"/>
              <a:t>pengelompokan</a:t>
            </a:r>
            <a:r>
              <a:rPr lang="en-US" sz="1600" dirty="0"/>
              <a:t> </a:t>
            </a:r>
            <a:r>
              <a:rPr lang="en-US" sz="1600" dirty="0" err="1"/>
              <a:t>informasi</a:t>
            </a:r>
            <a:r>
              <a:rPr lang="en-US" sz="1600" dirty="0"/>
              <a:t> </a:t>
            </a:r>
            <a:r>
              <a:rPr lang="en-US" sz="1600" dirty="0" err="1"/>
              <a:t>berdasarkan</a:t>
            </a:r>
            <a:r>
              <a:rPr lang="en-US" sz="1600" dirty="0"/>
              <a:t> </a:t>
            </a:r>
            <a:r>
              <a:rPr lang="en-US" sz="1600" dirty="0" err="1"/>
              <a:t>cara</a:t>
            </a:r>
            <a:r>
              <a:rPr lang="en-US" sz="1600" dirty="0"/>
              <a:t> </a:t>
            </a:r>
            <a:r>
              <a:rPr lang="en-US" sz="1600" dirty="0" err="1"/>
              <a:t>pengukuran</a:t>
            </a:r>
            <a:r>
              <a:rPr lang="en-US" sz="1600" dirty="0"/>
              <a:t> atau </a:t>
            </a:r>
            <a:r>
              <a:rPr lang="en-US" sz="1600" dirty="0" err="1"/>
              <a:t>mengikuti</a:t>
            </a:r>
            <a:r>
              <a:rPr lang="en-US" sz="1600" dirty="0"/>
              <a:t> </a:t>
            </a:r>
            <a:r>
              <a:rPr lang="en-US" sz="1600" dirty="0" err="1"/>
              <a:t>urutan</a:t>
            </a:r>
            <a:r>
              <a:rPr lang="en-US" sz="1600" dirty="0"/>
              <a:t> LK. </a:t>
            </a:r>
          </a:p>
          <a:p>
            <a:pPr lvl="1"/>
            <a:r>
              <a:rPr lang="en-US" sz="1600" dirty="0" err="1"/>
              <a:t>Pengungkapan</a:t>
            </a:r>
            <a:r>
              <a:rPr lang="en-US" sz="1600" dirty="0"/>
              <a:t> </a:t>
            </a:r>
            <a:r>
              <a:rPr lang="en-US" sz="1600" dirty="0" err="1"/>
              <a:t>kebijakan</a:t>
            </a:r>
            <a:r>
              <a:rPr lang="en-US" sz="1600" dirty="0"/>
              <a:t> </a:t>
            </a:r>
            <a:r>
              <a:rPr lang="en-US" sz="1600" dirty="0" err="1"/>
              <a:t>akuntansi</a:t>
            </a:r>
            <a:r>
              <a:rPr lang="en-US" sz="1600" dirty="0"/>
              <a:t> – </a:t>
            </a:r>
            <a:r>
              <a:rPr lang="en-US" sz="1600" dirty="0" err="1"/>
              <a:t>menghapus</a:t>
            </a:r>
            <a:r>
              <a:rPr lang="en-US" sz="1600" dirty="0"/>
              <a:t> </a:t>
            </a:r>
            <a:r>
              <a:rPr lang="en-US" sz="1600" dirty="0" err="1"/>
              <a:t>panduan</a:t>
            </a:r>
            <a:r>
              <a:rPr lang="en-US" sz="1600" dirty="0"/>
              <a:t> </a:t>
            </a:r>
            <a:r>
              <a:rPr lang="en-US" sz="1600" dirty="0" err="1"/>
              <a:t>mengidentifikasi</a:t>
            </a:r>
            <a:r>
              <a:rPr lang="en-US" sz="1600" dirty="0"/>
              <a:t> </a:t>
            </a:r>
            <a:r>
              <a:rPr lang="en-US" sz="1600" dirty="0" err="1"/>
              <a:t>kebijakan</a:t>
            </a:r>
            <a:r>
              <a:rPr lang="en-US" sz="1600" dirty="0"/>
              <a:t> </a:t>
            </a:r>
            <a:r>
              <a:rPr lang="en-US" sz="1600" dirty="0" err="1"/>
              <a:t>akuntansi</a:t>
            </a:r>
            <a:endParaRPr lang="en-US" sz="1600" dirty="0"/>
          </a:p>
          <a:p>
            <a:pPr marL="0" indent="0">
              <a:buNone/>
            </a:pPr>
            <a:endParaRPr lang="en-US" sz="1800" dirty="0"/>
          </a:p>
        </p:txBody>
      </p:sp>
    </p:spTree>
    <p:extLst>
      <p:ext uri="{BB962C8B-B14F-4D97-AF65-F5344CB8AC3E}">
        <p14:creationId xmlns:p14="http://schemas.microsoft.com/office/powerpoint/2010/main" xmlns="" val="39122085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oAutofit/>
          </a:bodyPr>
          <a:lstStyle/>
          <a:p>
            <a:r>
              <a:rPr lang="en-US" sz="3600" b="1" dirty="0" err="1">
                <a:latin typeface="+mn-lt"/>
              </a:rPr>
              <a:t>Tujuan</a:t>
            </a:r>
            <a:r>
              <a:rPr lang="en-US" sz="3600" b="1" dirty="0">
                <a:latin typeface="+mn-lt"/>
              </a:rPr>
              <a:t> </a:t>
            </a:r>
            <a:r>
              <a:rPr lang="en-US" sz="3600" b="1" dirty="0" err="1">
                <a:latin typeface="+mn-lt"/>
              </a:rPr>
              <a:t>Laporan</a:t>
            </a:r>
            <a:r>
              <a:rPr lang="en-US" sz="3600" b="1" dirty="0">
                <a:latin typeface="+mn-lt"/>
              </a:rPr>
              <a:t> </a:t>
            </a:r>
            <a:r>
              <a:rPr lang="en-US" sz="3600" b="1" dirty="0" err="1">
                <a:latin typeface="+mn-lt"/>
              </a:rPr>
              <a:t>Keuangan</a:t>
            </a:r>
            <a:endParaRPr lang="en-US" sz="3600" b="1" dirty="0">
              <a:latin typeface="+mn-lt"/>
            </a:endParaRPr>
          </a:p>
        </p:txBody>
      </p:sp>
      <p:sp>
        <p:nvSpPr>
          <p:cNvPr id="3" name="Content Placeholder 2"/>
          <p:cNvSpPr>
            <a:spLocks noGrp="1"/>
          </p:cNvSpPr>
          <p:nvPr>
            <p:ph idx="1"/>
          </p:nvPr>
        </p:nvSpPr>
        <p:spPr>
          <a:xfrm>
            <a:off x="381000" y="1571612"/>
            <a:ext cx="8305800" cy="1143008"/>
          </a:xfrm>
        </p:spPr>
        <p:txBody>
          <a:bodyPr>
            <a:normAutofit lnSpcReduction="10000"/>
          </a:bodyPr>
          <a:lstStyle/>
          <a:p>
            <a:r>
              <a:rPr lang="en-US" sz="2300" dirty="0" err="1"/>
              <a:t>Laporan</a:t>
            </a:r>
            <a:r>
              <a:rPr lang="en-US" sz="2300" dirty="0"/>
              <a:t> </a:t>
            </a:r>
            <a:r>
              <a:rPr lang="en-US" sz="2300" dirty="0" err="1"/>
              <a:t>keuangan</a:t>
            </a:r>
            <a:r>
              <a:rPr lang="en-US" sz="2300" dirty="0"/>
              <a:t> </a:t>
            </a:r>
            <a:r>
              <a:rPr lang="en-US" sz="2300" dirty="0" err="1"/>
              <a:t>adalah</a:t>
            </a:r>
            <a:r>
              <a:rPr lang="en-US" sz="2300" dirty="0"/>
              <a:t> </a:t>
            </a:r>
            <a:r>
              <a:rPr lang="en-US" sz="2300" dirty="0" err="1"/>
              <a:t>suatu</a:t>
            </a:r>
            <a:r>
              <a:rPr lang="en-US" sz="2300" dirty="0"/>
              <a:t> </a:t>
            </a:r>
            <a:r>
              <a:rPr lang="en-US" sz="2300" dirty="0" err="1"/>
              <a:t>penyajian</a:t>
            </a:r>
            <a:r>
              <a:rPr lang="en-US" sz="2300" dirty="0"/>
              <a:t> </a:t>
            </a:r>
            <a:r>
              <a:rPr lang="en-US" sz="2300" dirty="0" err="1"/>
              <a:t>terstruktur</a:t>
            </a:r>
            <a:r>
              <a:rPr lang="en-US" sz="2300" dirty="0"/>
              <a:t> </a:t>
            </a:r>
            <a:r>
              <a:rPr lang="fi-FI" sz="2300" dirty="0"/>
              <a:t>dari posisi keuangan dan kinerja keuangan suatu entitas.</a:t>
            </a:r>
            <a:endParaRPr lang="id-ID" sz="2300" dirty="0"/>
          </a:p>
          <a:p>
            <a:pPr>
              <a:buNone/>
            </a:pPr>
            <a:r>
              <a:rPr lang="fi-FI" sz="2300" dirty="0"/>
              <a:t> </a:t>
            </a:r>
          </a:p>
        </p:txBody>
      </p:sp>
      <p:pic>
        <p:nvPicPr>
          <p:cNvPr id="6" name="Picture 5" descr="accounting.jpg"/>
          <p:cNvPicPr>
            <a:picLocks noChangeAspect="1"/>
          </p:cNvPicPr>
          <p:nvPr/>
        </p:nvPicPr>
        <p:blipFill>
          <a:blip r:embed="rId3" cstate="print">
            <a:lum bright="10000" contrast="-10000"/>
          </a:blip>
          <a:stretch>
            <a:fillRect/>
          </a:stretch>
        </p:blipFill>
        <p:spPr>
          <a:xfrm>
            <a:off x="5429256" y="2500306"/>
            <a:ext cx="3429024" cy="3286148"/>
          </a:xfrm>
          <a:prstGeom prst="rect">
            <a:avLst/>
          </a:prstGeom>
          <a:effectLst>
            <a:softEdge rad="127000"/>
          </a:effectLst>
        </p:spPr>
      </p:pic>
      <p:sp>
        <p:nvSpPr>
          <p:cNvPr id="7" name="Content Placeholder 2"/>
          <p:cNvSpPr txBox="1">
            <a:spLocks/>
          </p:cNvSpPr>
          <p:nvPr/>
        </p:nvSpPr>
        <p:spPr bwMode="auto">
          <a:xfrm>
            <a:off x="357158" y="1571612"/>
            <a:ext cx="5286412" cy="38576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Tx/>
              <a:tabLst/>
              <a:defRPr/>
            </a:pPr>
            <a:endParaRPr kumimoji="0" lang="id-ID" sz="23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Tx/>
              <a:buFont typeface="Wingdings" pitchFamily="2" charset="2"/>
              <a:buNone/>
              <a:tabLst/>
              <a:defRPr/>
            </a:pPr>
            <a:r>
              <a:rPr kumimoji="0" lang="fi-FI" sz="2300" b="0" i="0" u="none" strike="noStrike" kern="0" cap="none" spc="0" normalizeH="0" baseline="0" noProof="0" dirty="0">
                <a:ln>
                  <a:noFill/>
                </a:ln>
                <a:solidFill>
                  <a:schemeClr val="tx1"/>
                </a:solidFill>
                <a:effectLst/>
                <a:uLnTx/>
                <a:uFillTx/>
                <a:latin typeface="+mn-lt"/>
                <a:ea typeface="+mn-ea"/>
                <a:cs typeface="+mn-cs"/>
              </a:rPr>
              <a:t> </a:t>
            </a:r>
          </a:p>
          <a:p>
            <a:pPr marL="342900" marR="0" lvl="0" indent="-342900" algn="just" defTabSz="914400" rtl="0" eaLnBrk="1" fontAlgn="base" latinLnBrk="0" hangingPunct="1">
              <a:lnSpc>
                <a:spcPct val="100000"/>
              </a:lnSpc>
              <a:spcBef>
                <a:spcPct val="20000"/>
              </a:spcBef>
              <a:spcAft>
                <a:spcPct val="0"/>
              </a:spcAft>
              <a:buClr>
                <a:schemeClr val="tx2"/>
              </a:buClr>
              <a:buSzTx/>
              <a:buFont typeface="Wingdings" pitchFamily="2" charset="2"/>
              <a:buChar char="q"/>
              <a:tabLst/>
              <a:defRPr/>
            </a:pPr>
            <a:r>
              <a:rPr kumimoji="0" lang="fi-FI" sz="2300" b="1" i="0" u="none" strike="noStrike" kern="0" cap="none" spc="0" normalizeH="0" baseline="0" noProof="0" dirty="0">
                <a:ln>
                  <a:noFill/>
                </a:ln>
                <a:solidFill>
                  <a:schemeClr val="tx1"/>
                </a:solidFill>
                <a:effectLst/>
                <a:uLnTx/>
                <a:uFillTx/>
                <a:latin typeface="+mn-lt"/>
                <a:ea typeface="+mn-ea"/>
                <a:cs typeface="+mn-cs"/>
              </a:rPr>
              <a:t>Tujuan </a:t>
            </a:r>
            <a:r>
              <a:rPr kumimoji="0" lang="en-US" sz="2300" b="1" i="0" u="none" strike="noStrike" kern="0" cap="none" spc="0" normalizeH="0" baseline="0" noProof="0" dirty="0" err="1">
                <a:ln>
                  <a:noFill/>
                </a:ln>
                <a:solidFill>
                  <a:schemeClr val="tx1"/>
                </a:solidFill>
                <a:effectLst/>
                <a:uLnTx/>
                <a:uFillTx/>
                <a:latin typeface="+mn-lt"/>
                <a:ea typeface="+mn-ea"/>
                <a:cs typeface="+mn-cs"/>
              </a:rPr>
              <a:t>laporan</a:t>
            </a:r>
            <a:r>
              <a:rPr kumimoji="0" lang="en-US" sz="2300" b="1" i="0" u="none" strike="noStrike" kern="0" cap="none" spc="0" normalizeH="0" baseline="0" noProof="0" dirty="0">
                <a:ln>
                  <a:noFill/>
                </a:ln>
                <a:solidFill>
                  <a:schemeClr val="tx1"/>
                </a:solidFill>
                <a:effectLst/>
                <a:uLnTx/>
                <a:uFillTx/>
                <a:latin typeface="+mn-lt"/>
                <a:ea typeface="+mn-ea"/>
                <a:cs typeface="+mn-cs"/>
              </a:rPr>
              <a:t> </a:t>
            </a:r>
            <a:r>
              <a:rPr kumimoji="0" lang="en-US" sz="2300" b="1" i="0" u="none" strike="noStrike" kern="0" cap="none" spc="0" normalizeH="0" baseline="0" noProof="0" dirty="0" err="1">
                <a:ln>
                  <a:noFill/>
                </a:ln>
                <a:solidFill>
                  <a:schemeClr val="tx1"/>
                </a:solidFill>
                <a:effectLst/>
                <a:uLnTx/>
                <a:uFillTx/>
                <a:latin typeface="+mn-lt"/>
                <a:ea typeface="+mn-ea"/>
                <a:cs typeface="+mn-cs"/>
              </a:rPr>
              <a:t>keuangan</a:t>
            </a:r>
            <a:r>
              <a:rPr kumimoji="0" lang="en-US" sz="2300" b="1" i="0" u="none" strike="noStrike" kern="0" cap="none" spc="0" normalizeH="0" baseline="0" noProof="0" dirty="0">
                <a:ln>
                  <a:noFill/>
                </a:ln>
                <a:solidFill>
                  <a:schemeClr val="tx1"/>
                </a:solidFill>
                <a:effectLst/>
                <a:uLnTx/>
                <a:uFillTx/>
                <a:latin typeface="+mn-lt"/>
                <a:ea typeface="+mn-ea"/>
                <a:cs typeface="+mn-cs"/>
              </a:rPr>
              <a:t> </a:t>
            </a:r>
            <a:r>
              <a:rPr kumimoji="0" lang="id-ID" sz="2300" b="1" i="0" u="none" strike="noStrike" kern="0" cap="none" spc="0" normalizeH="0" baseline="0" noProof="0" dirty="0">
                <a:ln>
                  <a:noFill/>
                </a:ln>
                <a:solidFill>
                  <a:schemeClr val="tx1"/>
                </a:solidFill>
                <a:effectLst/>
                <a:uLnTx/>
                <a:uFillTx/>
                <a:latin typeface="+mn-lt"/>
                <a:ea typeface="+mn-ea"/>
                <a:cs typeface="+mn-cs"/>
              </a:rPr>
              <a:t>:</a:t>
            </a:r>
            <a:r>
              <a:rPr kumimoji="0" lang="id-ID" sz="2300" b="1" i="0" u="none" strike="noStrike" kern="0" cap="none" spc="0" normalizeH="0" noProof="0" dirty="0">
                <a:ln>
                  <a:noFill/>
                </a:ln>
                <a:solidFill>
                  <a:schemeClr val="tx1"/>
                </a:solidFill>
                <a:effectLst/>
                <a:uLnTx/>
                <a:uFillTx/>
                <a:latin typeface="+mn-lt"/>
                <a:ea typeface="+mn-ea"/>
                <a:cs typeface="+mn-cs"/>
              </a:rPr>
              <a:t>   </a:t>
            </a:r>
          </a:p>
          <a:p>
            <a:pPr marL="808038" marR="0" lvl="0" indent="-265113" defTabSz="914400" rtl="0" eaLnBrk="1" fontAlgn="base" latinLnBrk="0" hangingPunct="1">
              <a:lnSpc>
                <a:spcPct val="100000"/>
              </a:lnSpc>
              <a:spcBef>
                <a:spcPct val="20000"/>
              </a:spcBef>
              <a:spcAft>
                <a:spcPct val="0"/>
              </a:spcAft>
              <a:buClr>
                <a:schemeClr val="tx2"/>
              </a:buClr>
              <a:buSzTx/>
              <a:buFont typeface="Arial" pitchFamily="34" charset="0"/>
              <a:buChar char="–"/>
              <a:tabLst/>
              <a:defRPr/>
            </a:pPr>
            <a:r>
              <a:rPr kumimoji="0" lang="en-US" sz="2300" b="0" i="0" u="none" strike="noStrike" kern="0" cap="none" spc="0" normalizeH="0" baseline="0" noProof="0" dirty="0" err="1">
                <a:ln>
                  <a:noFill/>
                </a:ln>
                <a:solidFill>
                  <a:schemeClr val="tx1"/>
                </a:solidFill>
                <a:effectLst/>
                <a:uLnTx/>
                <a:uFillTx/>
                <a:latin typeface="+mn-lt"/>
                <a:ea typeface="+mn-ea"/>
                <a:cs typeface="+mn-cs"/>
              </a:rPr>
              <a:t>memberikan</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informasi</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mengenai</a:t>
            </a:r>
            <a:r>
              <a:rPr kumimoji="0" lang="en-US" sz="2300" b="0" i="0" u="none" strike="noStrike" kern="0" cap="none" spc="0" normalizeH="0" baseline="0" noProof="0" dirty="0">
                <a:ln>
                  <a:noFill/>
                </a:ln>
                <a:solidFill>
                  <a:schemeClr val="tx1"/>
                </a:solidFill>
                <a:effectLst/>
                <a:uLnTx/>
                <a:uFillTx/>
                <a:latin typeface="+mn-lt"/>
                <a:ea typeface="+mn-ea"/>
                <a:cs typeface="+mn-cs"/>
              </a:rPr>
              <a:t>:</a:t>
            </a:r>
          </a:p>
          <a:p>
            <a:pPr marL="1265238" lvl="1" indent="-265113" fontAlgn="base">
              <a:spcBef>
                <a:spcPct val="20000"/>
              </a:spcBef>
              <a:spcAft>
                <a:spcPct val="0"/>
              </a:spcAft>
              <a:buClr>
                <a:schemeClr val="tx2"/>
              </a:buClr>
              <a:buFont typeface="Arial" pitchFamily="34" charset="0"/>
              <a:buChar char="–"/>
              <a:defRPr/>
            </a:pPr>
            <a:r>
              <a:rPr kumimoji="0" lang="en-US" sz="2300" b="0" i="0" u="none" strike="noStrike" kern="0" cap="none" spc="0" normalizeH="0" baseline="0" noProof="0" dirty="0" err="1">
                <a:ln>
                  <a:noFill/>
                </a:ln>
                <a:solidFill>
                  <a:schemeClr val="tx1"/>
                </a:solidFill>
                <a:effectLst/>
                <a:uLnTx/>
                <a:uFillTx/>
                <a:latin typeface="+mn-lt"/>
                <a:ea typeface="+mn-ea"/>
                <a:cs typeface="+mn-cs"/>
              </a:rPr>
              <a:t>posisi</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keuangan</a:t>
            </a:r>
            <a:r>
              <a:rPr kumimoji="0" lang="en-US" sz="2300" b="0" i="0" u="none" strike="noStrike" kern="0" cap="none" spc="0" normalizeH="0" baseline="0" noProof="0" dirty="0">
                <a:ln>
                  <a:noFill/>
                </a:ln>
                <a:solidFill>
                  <a:schemeClr val="tx1"/>
                </a:solidFill>
                <a:effectLst/>
                <a:uLnTx/>
                <a:uFillTx/>
                <a:latin typeface="+mn-lt"/>
                <a:ea typeface="+mn-ea"/>
                <a:cs typeface="+mn-cs"/>
              </a:rPr>
              <a:t>, </a:t>
            </a:r>
          </a:p>
          <a:p>
            <a:pPr marL="1265238" lvl="1" indent="-265113" fontAlgn="base">
              <a:spcBef>
                <a:spcPct val="20000"/>
              </a:spcBef>
              <a:spcAft>
                <a:spcPct val="0"/>
              </a:spcAft>
              <a:buClr>
                <a:schemeClr val="tx2"/>
              </a:buClr>
              <a:buFont typeface="Arial" pitchFamily="34" charset="0"/>
              <a:buChar char="–"/>
              <a:defRPr/>
            </a:pPr>
            <a:r>
              <a:rPr kumimoji="0" lang="en-US" sz="2300" b="0" i="0" u="none" strike="noStrike" kern="0" cap="none" spc="0" normalizeH="0" baseline="0" noProof="0" dirty="0" err="1">
                <a:ln>
                  <a:noFill/>
                </a:ln>
                <a:solidFill>
                  <a:schemeClr val="tx1"/>
                </a:solidFill>
                <a:effectLst/>
                <a:uLnTx/>
                <a:uFillTx/>
                <a:latin typeface="+mn-lt"/>
                <a:ea typeface="+mn-ea"/>
                <a:cs typeface="+mn-cs"/>
              </a:rPr>
              <a:t>kinerja</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keuangan</a:t>
            </a:r>
            <a:endParaRPr kumimoji="0" lang="en-US" sz="2300" b="0" i="0" u="none" strike="noStrike" kern="0" cap="none" spc="0" normalizeH="0" baseline="0" noProof="0" dirty="0">
              <a:ln>
                <a:noFill/>
              </a:ln>
              <a:solidFill>
                <a:schemeClr val="tx1"/>
              </a:solidFill>
              <a:effectLst/>
              <a:uLnTx/>
              <a:uFillTx/>
              <a:latin typeface="+mn-lt"/>
              <a:ea typeface="+mn-ea"/>
              <a:cs typeface="+mn-cs"/>
            </a:endParaRPr>
          </a:p>
          <a:p>
            <a:pPr marL="1265238" lvl="1" indent="-265113" fontAlgn="base">
              <a:spcBef>
                <a:spcPct val="20000"/>
              </a:spcBef>
              <a:spcAft>
                <a:spcPct val="0"/>
              </a:spcAft>
              <a:buClr>
                <a:schemeClr val="tx2"/>
              </a:buClr>
              <a:buFont typeface="Arial" pitchFamily="34" charset="0"/>
              <a:buChar char="–"/>
              <a:defRPr/>
            </a:pPr>
            <a:r>
              <a:rPr kumimoji="0" lang="en-US" sz="2300" b="0" i="0" u="none" strike="noStrike" kern="0" cap="none" spc="0" normalizeH="0" baseline="0" noProof="0" dirty="0" err="1">
                <a:ln>
                  <a:noFill/>
                </a:ln>
                <a:solidFill>
                  <a:schemeClr val="tx1"/>
                </a:solidFill>
                <a:effectLst/>
                <a:uLnTx/>
                <a:uFillTx/>
                <a:latin typeface="+mn-lt"/>
                <a:ea typeface="+mn-ea"/>
                <a:cs typeface="+mn-cs"/>
              </a:rPr>
              <a:t>arus</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kas</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entitas</a:t>
            </a:r>
            <a:r>
              <a:rPr kumimoji="0" lang="en-US" sz="2300" b="0" i="0" u="none" strike="noStrike" kern="0" cap="none" spc="0" normalizeH="0" baseline="0" noProof="0" dirty="0">
                <a:ln>
                  <a:noFill/>
                </a:ln>
                <a:solidFill>
                  <a:schemeClr val="tx1"/>
                </a:solidFill>
                <a:effectLst/>
                <a:uLnTx/>
                <a:uFillTx/>
                <a:latin typeface="+mn-lt"/>
                <a:ea typeface="+mn-ea"/>
                <a:cs typeface="+mn-cs"/>
              </a:rPr>
              <a:t> </a:t>
            </a:r>
          </a:p>
          <a:p>
            <a:pPr marL="808038" indent="-265113" fontAlgn="base">
              <a:spcBef>
                <a:spcPct val="20000"/>
              </a:spcBef>
              <a:spcAft>
                <a:spcPct val="0"/>
              </a:spcAft>
              <a:buClr>
                <a:schemeClr val="tx2"/>
              </a:buClr>
              <a:defRPr/>
            </a:pPr>
            <a:r>
              <a:rPr lang="en-US" sz="2300" kern="0" dirty="0"/>
              <a:t>	</a:t>
            </a:r>
            <a:r>
              <a:rPr kumimoji="0" lang="en-US" sz="2300" b="0" i="0" u="none" strike="noStrike" kern="0" cap="none" spc="0" normalizeH="0" baseline="0" noProof="0" dirty="0">
                <a:ln>
                  <a:noFill/>
                </a:ln>
                <a:solidFill>
                  <a:schemeClr val="tx1"/>
                </a:solidFill>
                <a:effectLst/>
                <a:uLnTx/>
                <a:uFillTx/>
                <a:latin typeface="+mn-lt"/>
                <a:ea typeface="+mn-ea"/>
                <a:cs typeface="+mn-cs"/>
              </a:rPr>
              <a:t>yang </a:t>
            </a:r>
            <a:r>
              <a:rPr kumimoji="0" lang="en-US" sz="2300" b="0" i="0" u="none" strike="noStrike" kern="0" cap="none" spc="0" normalizeH="0" baseline="0" noProof="0" dirty="0" err="1">
                <a:ln>
                  <a:noFill/>
                </a:ln>
                <a:solidFill>
                  <a:schemeClr val="tx1"/>
                </a:solidFill>
                <a:effectLst/>
                <a:uLnTx/>
                <a:uFillTx/>
                <a:latin typeface="+mn-lt"/>
                <a:ea typeface="+mn-ea"/>
                <a:cs typeface="+mn-cs"/>
              </a:rPr>
              <a:t>bermanfaat</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bagi</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sebagian</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besar</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kalangan</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pengguna</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laporan</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dalam</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pembuatan</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keputusan</a:t>
            </a:r>
            <a:r>
              <a:rPr kumimoji="0" lang="en-US" sz="2300" b="0" i="0" u="none" strike="noStrike" kern="0" cap="none" spc="0" normalizeH="0" baseline="0" noProof="0" dirty="0">
                <a:ln>
                  <a:noFill/>
                </a:ln>
                <a:solidFill>
                  <a:schemeClr val="tx1"/>
                </a:solidFill>
                <a:effectLst/>
                <a:uLnTx/>
                <a:uFillTx/>
                <a:latin typeface="+mn-lt"/>
                <a:ea typeface="+mn-ea"/>
                <a:cs typeface="+mn-cs"/>
              </a:rPr>
              <a:t> </a:t>
            </a:r>
            <a:r>
              <a:rPr kumimoji="0" lang="en-US" sz="2300" b="0" i="0" u="none" strike="noStrike" kern="0" cap="none" spc="0" normalizeH="0" baseline="0" noProof="0" dirty="0" err="1">
                <a:ln>
                  <a:noFill/>
                </a:ln>
                <a:solidFill>
                  <a:schemeClr val="tx1"/>
                </a:solidFill>
                <a:effectLst/>
                <a:uLnTx/>
                <a:uFillTx/>
                <a:latin typeface="+mn-lt"/>
                <a:ea typeface="+mn-ea"/>
                <a:cs typeface="+mn-cs"/>
              </a:rPr>
              <a:t>ekonomi</a:t>
            </a:r>
            <a:r>
              <a:rPr kumimoji="0" lang="en-US" sz="2300" b="0" i="0" u="none" strike="noStrike" kern="0" cap="none" spc="0" normalizeH="0" baseline="0" noProof="0" dirty="0">
                <a:ln>
                  <a:noFill/>
                </a:ln>
                <a:solidFill>
                  <a:schemeClr val="tx1"/>
                </a:solidFill>
                <a:effectLst/>
                <a:uLnTx/>
                <a:uFillTx/>
                <a:latin typeface="+mn-lt"/>
                <a:ea typeface="+mn-ea"/>
                <a:cs typeface="+mn-cs"/>
              </a:rPr>
              <a:t>. </a:t>
            </a:r>
          </a:p>
        </p:txBody>
      </p:sp>
    </p:spTree>
    <p:extLst>
      <p:ext uri="{BB962C8B-B14F-4D97-AF65-F5344CB8AC3E}">
        <p14:creationId xmlns:p14="http://schemas.microsoft.com/office/powerpoint/2010/main" xmlns="" val="21707870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596" y="381000"/>
            <a:ext cx="8229600" cy="548378"/>
          </a:xfrm>
        </p:spPr>
        <p:txBody>
          <a:bodyPr>
            <a:noAutofit/>
          </a:bodyPr>
          <a:lstStyle/>
          <a:p>
            <a:r>
              <a:rPr lang="en-US" sz="3200" dirty="0" err="1">
                <a:latin typeface="+mn-lt"/>
              </a:rPr>
              <a:t>Tujuan</a:t>
            </a:r>
            <a:r>
              <a:rPr lang="en-US" sz="3200" dirty="0">
                <a:latin typeface="+mn-lt"/>
              </a:rPr>
              <a:t> </a:t>
            </a:r>
            <a:r>
              <a:rPr lang="en-US" sz="3200" dirty="0" err="1">
                <a:latin typeface="+mn-lt"/>
              </a:rPr>
              <a:t>Laporan</a:t>
            </a:r>
            <a:r>
              <a:rPr lang="en-US" sz="3200" dirty="0">
                <a:latin typeface="+mn-lt"/>
              </a:rPr>
              <a:t> </a:t>
            </a:r>
            <a:r>
              <a:rPr lang="en-US" sz="3200" dirty="0" err="1">
                <a:latin typeface="+mn-lt"/>
              </a:rPr>
              <a:t>Keuangan</a:t>
            </a:r>
            <a:endParaRPr lang="en-US" sz="3200" dirty="0">
              <a:latin typeface="+mn-lt"/>
            </a:endParaRPr>
          </a:p>
        </p:txBody>
      </p:sp>
      <p:sp>
        <p:nvSpPr>
          <p:cNvPr id="3" name="Content Placeholder 2"/>
          <p:cNvSpPr>
            <a:spLocks noGrp="1"/>
          </p:cNvSpPr>
          <p:nvPr>
            <p:ph idx="1"/>
          </p:nvPr>
        </p:nvSpPr>
        <p:spPr>
          <a:xfrm>
            <a:off x="586680" y="1428736"/>
            <a:ext cx="8017768" cy="5153064"/>
          </a:xfrm>
        </p:spPr>
        <p:txBody>
          <a:bodyPr>
            <a:normAutofit/>
          </a:bodyPr>
          <a:lstStyle/>
          <a:p>
            <a:pPr>
              <a:buFont typeface="Wingdings" panose="05000000000000000000" pitchFamily="2" charset="2"/>
              <a:buChar char="§"/>
            </a:pPr>
            <a:r>
              <a:rPr lang="en-US" sz="2000" dirty="0" err="1"/>
              <a:t>Laporan</a:t>
            </a:r>
            <a:r>
              <a:rPr lang="en-US" sz="2000" dirty="0"/>
              <a:t> </a:t>
            </a:r>
            <a:r>
              <a:rPr lang="en-US" sz="2000" dirty="0" err="1"/>
              <a:t>keuangan</a:t>
            </a:r>
            <a:r>
              <a:rPr lang="en-US" sz="2000" dirty="0"/>
              <a:t> </a:t>
            </a:r>
            <a:r>
              <a:rPr lang="en-US" sz="2000" dirty="0" err="1"/>
              <a:t>menunjukkan</a:t>
            </a:r>
            <a:r>
              <a:rPr lang="en-US" sz="2000" dirty="0"/>
              <a:t> </a:t>
            </a:r>
            <a:r>
              <a:rPr lang="en-US" sz="2000" dirty="0" err="1"/>
              <a:t>hasil</a:t>
            </a:r>
            <a:r>
              <a:rPr lang="en-US" sz="2000" dirty="0"/>
              <a:t> </a:t>
            </a:r>
            <a:r>
              <a:rPr lang="en-US" sz="2000" dirty="0" err="1"/>
              <a:t>pertanggungjawaban</a:t>
            </a:r>
            <a:r>
              <a:rPr lang="en-US" sz="2000" dirty="0"/>
              <a:t> </a:t>
            </a:r>
            <a:r>
              <a:rPr lang="en-US" sz="2000" dirty="0" err="1"/>
              <a:t>manajemen</a:t>
            </a:r>
            <a:r>
              <a:rPr lang="en-US" sz="2000" dirty="0"/>
              <a:t> </a:t>
            </a:r>
            <a:r>
              <a:rPr lang="en-US" sz="2000" dirty="0" err="1"/>
              <a:t>atas</a:t>
            </a:r>
            <a:r>
              <a:rPr lang="en-US" sz="2000" dirty="0"/>
              <a:t> </a:t>
            </a:r>
            <a:r>
              <a:rPr lang="en-US" sz="2000" dirty="0" err="1"/>
              <a:t>penggunaan</a:t>
            </a:r>
            <a:r>
              <a:rPr lang="en-US" sz="2000" dirty="0"/>
              <a:t> </a:t>
            </a:r>
            <a:r>
              <a:rPr lang="en-US" sz="2000" dirty="0" err="1"/>
              <a:t>sumber</a:t>
            </a:r>
            <a:r>
              <a:rPr lang="en-US" sz="2000" dirty="0"/>
              <a:t> </a:t>
            </a:r>
            <a:r>
              <a:rPr lang="en-US" sz="2000" dirty="0" err="1"/>
              <a:t>daya</a:t>
            </a:r>
            <a:r>
              <a:rPr lang="en-US" sz="2000" dirty="0"/>
              <a:t> yang </a:t>
            </a:r>
            <a:r>
              <a:rPr lang="en-US" sz="2000" dirty="0" err="1"/>
              <a:t>dipercayakan</a:t>
            </a:r>
            <a:r>
              <a:rPr lang="en-US" sz="2000" dirty="0"/>
              <a:t> </a:t>
            </a:r>
            <a:r>
              <a:rPr lang="en-US" sz="2000" dirty="0" err="1"/>
              <a:t>kepada</a:t>
            </a:r>
            <a:r>
              <a:rPr lang="en-US" sz="2000" dirty="0"/>
              <a:t> </a:t>
            </a:r>
            <a:r>
              <a:rPr lang="en-US" sz="2000" dirty="0" err="1"/>
              <a:t>mereka</a:t>
            </a:r>
            <a:r>
              <a:rPr lang="en-US" sz="2000" dirty="0"/>
              <a:t>.</a:t>
            </a:r>
            <a:endParaRPr lang="id-ID" sz="2000" dirty="0"/>
          </a:p>
          <a:p>
            <a:pPr>
              <a:buFont typeface="Wingdings" panose="05000000000000000000" pitchFamily="2" charset="2"/>
              <a:buChar char="§"/>
            </a:pPr>
            <a:r>
              <a:rPr lang="en-US" sz="2000" dirty="0" err="1"/>
              <a:t>Laporan</a:t>
            </a:r>
            <a:r>
              <a:rPr lang="en-US" sz="2000" dirty="0"/>
              <a:t> </a:t>
            </a:r>
            <a:r>
              <a:rPr lang="en-US" sz="2000" dirty="0" err="1"/>
              <a:t>keuangan</a:t>
            </a:r>
            <a:r>
              <a:rPr lang="en-US" sz="2000" dirty="0"/>
              <a:t> </a:t>
            </a:r>
            <a:r>
              <a:rPr lang="en-US" sz="2000" dirty="0" err="1"/>
              <a:t>menyajikan</a:t>
            </a:r>
            <a:r>
              <a:rPr lang="en-US" sz="2000" dirty="0"/>
              <a:t> </a:t>
            </a:r>
            <a:r>
              <a:rPr lang="en-US" sz="2000" dirty="0" err="1"/>
              <a:t>informasi</a:t>
            </a:r>
            <a:r>
              <a:rPr lang="en-US" sz="2000" dirty="0"/>
              <a:t> :</a:t>
            </a:r>
          </a:p>
          <a:p>
            <a:pPr lvl="1"/>
            <a:r>
              <a:rPr lang="en-US" sz="2000" dirty="0" err="1"/>
              <a:t>aset</a:t>
            </a:r>
            <a:r>
              <a:rPr lang="en-US" sz="2000" dirty="0"/>
              <a:t>;	</a:t>
            </a:r>
          </a:p>
          <a:p>
            <a:pPr lvl="1"/>
            <a:r>
              <a:rPr lang="en-US" sz="2000" dirty="0" err="1"/>
              <a:t>liabilitas</a:t>
            </a:r>
            <a:r>
              <a:rPr lang="en-US" sz="2000" dirty="0"/>
              <a:t>;</a:t>
            </a:r>
          </a:p>
          <a:p>
            <a:pPr lvl="1"/>
            <a:r>
              <a:rPr lang="en-US" sz="2000" dirty="0" err="1"/>
              <a:t>ekuitas</a:t>
            </a:r>
            <a:r>
              <a:rPr lang="en-US" sz="2000" dirty="0"/>
              <a:t>;	</a:t>
            </a:r>
          </a:p>
          <a:p>
            <a:pPr lvl="1"/>
            <a:r>
              <a:rPr lang="nl-NL" sz="2000" dirty="0"/>
              <a:t>pendapatan dan beban termasuk keuntungan dan </a:t>
            </a:r>
            <a:r>
              <a:rPr lang="en-US" sz="2000" dirty="0" err="1"/>
              <a:t>kerugian</a:t>
            </a:r>
            <a:r>
              <a:rPr lang="en-US" sz="2000" dirty="0"/>
              <a:t>;</a:t>
            </a:r>
          </a:p>
          <a:p>
            <a:pPr lvl="1"/>
            <a:r>
              <a:rPr lang="it-IT" sz="2000" dirty="0"/>
              <a:t>kontribusi dari dan distribusi kepada pemilik dalam </a:t>
            </a:r>
            <a:r>
              <a:rPr lang="en-US" sz="2000" dirty="0" err="1"/>
              <a:t>kapasitasnya</a:t>
            </a:r>
            <a:r>
              <a:rPr lang="en-US" sz="2000" dirty="0"/>
              <a:t> </a:t>
            </a:r>
            <a:r>
              <a:rPr lang="en-US" sz="2000" dirty="0" err="1"/>
              <a:t>sebagai</a:t>
            </a:r>
            <a:r>
              <a:rPr lang="en-US" sz="2000" dirty="0"/>
              <a:t> </a:t>
            </a:r>
            <a:r>
              <a:rPr lang="en-US" sz="2000" dirty="0" err="1"/>
              <a:t>pemilik;dan</a:t>
            </a:r>
            <a:endParaRPr lang="en-US" sz="2000" dirty="0"/>
          </a:p>
          <a:p>
            <a:pPr lvl="1"/>
            <a:r>
              <a:rPr lang="en-US" sz="2000" dirty="0" err="1"/>
              <a:t>arus</a:t>
            </a:r>
            <a:r>
              <a:rPr lang="en-US" sz="2000" dirty="0"/>
              <a:t> </a:t>
            </a:r>
            <a:r>
              <a:rPr lang="en-US" sz="2000" dirty="0" err="1"/>
              <a:t>kas</a:t>
            </a:r>
            <a:r>
              <a:rPr lang="en-US" sz="2000" dirty="0"/>
              <a:t>.</a:t>
            </a:r>
          </a:p>
          <a:p>
            <a:endParaRPr lang="en-US" sz="2000" dirty="0"/>
          </a:p>
        </p:txBody>
      </p:sp>
      <p:sp>
        <p:nvSpPr>
          <p:cNvPr id="5" name="Slide Number Placeholder 4"/>
          <p:cNvSpPr>
            <a:spLocks noGrp="1"/>
          </p:cNvSpPr>
          <p:nvPr>
            <p:ph type="sldNum" sz="quarter" idx="4294967295"/>
          </p:nvPr>
        </p:nvSpPr>
        <p:spPr/>
        <p:txBody>
          <a:bodyPr/>
          <a:lstStyle/>
          <a:p>
            <a:fld id="{17F049DE-A379-4D32-BAE6-56C537BE7CBC}" type="slidenum">
              <a:rPr lang="en-US" smtClean="0"/>
              <a:pPr/>
              <a:t>25</a:t>
            </a:fld>
            <a:endParaRPr lang="en-US"/>
          </a:p>
        </p:txBody>
      </p:sp>
      <p:pic>
        <p:nvPicPr>
          <p:cNvPr id="3074" name="Picture 2" descr="C:\Program Files\Microsoft Office\MEDIA\CAGCAT10\j0205462.wmf"/>
          <p:cNvPicPr>
            <a:picLocks noChangeAspect="1" noChangeArrowheads="1"/>
          </p:cNvPicPr>
          <p:nvPr/>
        </p:nvPicPr>
        <p:blipFill>
          <a:blip r:embed="rId2" cstate="print"/>
          <a:srcRect/>
          <a:stretch>
            <a:fillRect/>
          </a:stretch>
        </p:blipFill>
        <p:spPr bwMode="auto">
          <a:xfrm>
            <a:off x="7010400" y="4419600"/>
            <a:ext cx="1971142" cy="1961998"/>
          </a:xfrm>
          <a:prstGeom prst="rect">
            <a:avLst/>
          </a:prstGeom>
          <a:noFill/>
        </p:spPr>
      </p:pic>
    </p:spTree>
    <p:extLst>
      <p:ext uri="{BB962C8B-B14F-4D97-AF65-F5344CB8AC3E}">
        <p14:creationId xmlns:p14="http://schemas.microsoft.com/office/powerpoint/2010/main" xmlns="" val="33214045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14290"/>
            <a:ext cx="7500958" cy="563562"/>
          </a:xfrm>
        </p:spPr>
        <p:txBody>
          <a:bodyPr/>
          <a:lstStyle/>
          <a:p>
            <a:r>
              <a:rPr lang="id-ID" sz="2800" dirty="0">
                <a:latin typeface="+mn-lt"/>
              </a:rPr>
              <a:t>RUANG LINGKUP</a:t>
            </a:r>
          </a:p>
        </p:txBody>
      </p:sp>
      <p:sp>
        <p:nvSpPr>
          <p:cNvPr id="3" name="Content Placeholder 2"/>
          <p:cNvSpPr>
            <a:spLocks noGrp="1"/>
          </p:cNvSpPr>
          <p:nvPr>
            <p:ph idx="1"/>
          </p:nvPr>
        </p:nvSpPr>
        <p:spPr>
          <a:xfrm>
            <a:off x="381000" y="1500174"/>
            <a:ext cx="5548322" cy="4748226"/>
          </a:xfrm>
        </p:spPr>
        <p:txBody>
          <a:bodyPr/>
          <a:lstStyle/>
          <a:p>
            <a:pPr algn="just"/>
            <a:r>
              <a:rPr lang="fi-FI" sz="2400" dirty="0"/>
              <a:t>Entitas menerapkan Pernyataan ini dalam</a:t>
            </a:r>
            <a:r>
              <a:rPr lang="id-ID" sz="2400" dirty="0"/>
              <a:t> penyusunan dan penyajian laporan keuangan bertujuan umum sesuai dengan Standar Akuntansi Keuangan.</a:t>
            </a:r>
          </a:p>
          <a:p>
            <a:pPr algn="just">
              <a:buNone/>
            </a:pPr>
            <a:endParaRPr lang="id-ID" sz="2400" dirty="0"/>
          </a:p>
          <a:p>
            <a:pPr algn="just"/>
            <a:r>
              <a:rPr lang="id-ID" sz="2400" dirty="0"/>
              <a:t>Pernyataan ini tidak berlaku bagi penyusunan dan penyajian laporan keuangan entitas syariah.</a:t>
            </a:r>
          </a:p>
          <a:p>
            <a:pPr algn="just"/>
            <a:endParaRPr lang="id-ID" sz="2400" dirty="0"/>
          </a:p>
        </p:txBody>
      </p:sp>
      <p:pic>
        <p:nvPicPr>
          <p:cNvPr id="6" name="Picture 5" descr="akuntansi.jpg"/>
          <p:cNvPicPr>
            <a:picLocks noChangeAspect="1"/>
          </p:cNvPicPr>
          <p:nvPr/>
        </p:nvPicPr>
        <p:blipFill>
          <a:blip r:embed="rId2" cstate="print"/>
          <a:stretch>
            <a:fillRect/>
          </a:stretch>
        </p:blipFill>
        <p:spPr>
          <a:xfrm>
            <a:off x="5977714" y="1571612"/>
            <a:ext cx="3023474" cy="2286016"/>
          </a:xfrm>
          <a:prstGeom prst="rect">
            <a:avLst/>
          </a:prstGeom>
          <a:effectLst>
            <a:softEdge rad="127000"/>
          </a:effectLst>
        </p:spPr>
      </p:pic>
      <p:pic>
        <p:nvPicPr>
          <p:cNvPr id="7" name="Picture 6" descr="accounting2.jpg"/>
          <p:cNvPicPr>
            <a:picLocks noChangeAspect="1"/>
          </p:cNvPicPr>
          <p:nvPr/>
        </p:nvPicPr>
        <p:blipFill>
          <a:blip r:embed="rId3" cstate="print"/>
          <a:stretch>
            <a:fillRect/>
          </a:stretch>
        </p:blipFill>
        <p:spPr>
          <a:xfrm>
            <a:off x="5796651" y="3714752"/>
            <a:ext cx="3347381" cy="2286016"/>
          </a:xfrm>
          <a:prstGeom prst="rect">
            <a:avLst/>
          </a:prstGeom>
          <a:effectLst>
            <a:softEdge rad="317500"/>
          </a:effectLst>
        </p:spPr>
      </p:pic>
      <p:sp>
        <p:nvSpPr>
          <p:cNvPr id="8" name="Text Box 12"/>
          <p:cNvSpPr txBox="1">
            <a:spLocks noChangeArrowheads="1"/>
          </p:cNvSpPr>
          <p:nvPr/>
        </p:nvSpPr>
        <p:spPr bwMode="auto">
          <a:xfrm>
            <a:off x="76200" y="6519446"/>
            <a:ext cx="1066800" cy="338554"/>
          </a:xfrm>
          <a:prstGeom prst="rect">
            <a:avLst/>
          </a:prstGeom>
          <a:noFill/>
          <a:ln w="19050">
            <a:noFill/>
            <a:miter lim="800000"/>
            <a:headEnd/>
            <a:tailEnd/>
          </a:ln>
          <a:effectLst/>
        </p:spPr>
        <p:txBody>
          <a:bodyPr wrap="square">
            <a:spAutoFit/>
          </a:bodyPr>
          <a:lstStyle/>
          <a:p>
            <a:pPr marL="692150" indent="-692150" algn="l">
              <a:spcBef>
                <a:spcPct val="50000"/>
              </a:spcBef>
              <a:defRPr/>
            </a:pPr>
            <a:r>
              <a:rPr lang="en-US" sz="1600" b="1" i="1" dirty="0">
                <a:solidFill>
                  <a:schemeClr val="bg2"/>
                </a:solidFill>
                <a:effectLst>
                  <a:outerShdw blurRad="38100" dist="38100" dir="2700000" algn="tl">
                    <a:srgbClr val="C0C0C0"/>
                  </a:outerShdw>
                </a:effectLst>
              </a:rPr>
              <a:t>PSAK 1</a:t>
            </a:r>
          </a:p>
        </p:txBody>
      </p:sp>
    </p:spTree>
    <p:extLst>
      <p:ext uri="{BB962C8B-B14F-4D97-AF65-F5344CB8AC3E}">
        <p14:creationId xmlns:p14="http://schemas.microsoft.com/office/powerpoint/2010/main" xmlns="" val="42028803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666" y="381000"/>
            <a:ext cx="8229600" cy="548378"/>
          </a:xfrm>
        </p:spPr>
        <p:txBody>
          <a:bodyPr anchor="ctr" anchorCtr="0">
            <a:noAutofit/>
          </a:bodyPr>
          <a:lstStyle/>
          <a:p>
            <a:r>
              <a:rPr lang="id-ID" sz="3600" b="1" dirty="0"/>
              <a:t>Definisi</a:t>
            </a:r>
            <a:endParaRPr lang="en-US" sz="3600" b="1" dirty="0"/>
          </a:p>
        </p:txBody>
      </p:sp>
      <p:sp>
        <p:nvSpPr>
          <p:cNvPr id="3" name="Content Placeholder 2"/>
          <p:cNvSpPr>
            <a:spLocks noGrp="1"/>
          </p:cNvSpPr>
          <p:nvPr>
            <p:ph idx="1"/>
          </p:nvPr>
        </p:nvSpPr>
        <p:spPr>
          <a:xfrm>
            <a:off x="152400" y="1143000"/>
            <a:ext cx="8305800" cy="4953000"/>
          </a:xfrm>
        </p:spPr>
        <p:txBody>
          <a:bodyPr/>
          <a:lstStyle/>
          <a:p>
            <a:pPr>
              <a:buClr>
                <a:schemeClr val="tx1">
                  <a:lumMod val="60000"/>
                  <a:lumOff val="40000"/>
                </a:schemeClr>
              </a:buClr>
            </a:pPr>
            <a:r>
              <a:rPr lang="id-ID" sz="1800" b="1" dirty="0"/>
              <a:t>Laba rugi </a:t>
            </a:r>
            <a:r>
              <a:rPr lang="id-ID" sz="1800" dirty="0"/>
              <a:t>adala</a:t>
            </a:r>
            <a:r>
              <a:rPr lang="en-US" sz="1800" dirty="0"/>
              <a:t>h</a:t>
            </a:r>
            <a:r>
              <a:rPr lang="id-ID" sz="1800" dirty="0"/>
              <a:t> total penghasilan dikurangi beban, tidak termasuk komponen-komponen penghasilan komprehensif lain.</a:t>
            </a:r>
          </a:p>
          <a:p>
            <a:pPr>
              <a:buClr>
                <a:schemeClr val="tx1">
                  <a:lumMod val="60000"/>
                  <a:lumOff val="40000"/>
                </a:schemeClr>
              </a:buClr>
            </a:pPr>
            <a:r>
              <a:rPr lang="id-ID" sz="1800" b="1" dirty="0"/>
              <a:t>Laporan keuangan bertujuan umum </a:t>
            </a:r>
            <a:r>
              <a:rPr lang="id-ID" sz="1800" dirty="0"/>
              <a:t>(selanjutnya disebut “laporan keuangan) adalah laporan keuangan yang ditujukan untuk memenuhi kebutuhan bersama sebagian besar pengguna laporan.</a:t>
            </a:r>
          </a:p>
          <a:p>
            <a:pPr>
              <a:buClr>
                <a:schemeClr val="tx1">
                  <a:lumMod val="60000"/>
                  <a:lumOff val="40000"/>
                </a:schemeClr>
              </a:buClr>
            </a:pPr>
            <a:r>
              <a:rPr lang="id-ID" sz="1800" b="1" dirty="0"/>
              <a:t>Penyesuaian reklasifikasi </a:t>
            </a:r>
            <a:r>
              <a:rPr lang="id-ID" sz="1800" dirty="0"/>
              <a:t>adalah jumlah yang direklasiikasi ke laba rugi periode berjalan yang sebelumnya diakui dalam penghasilan komprehensif lain pada periode berjalan atau periode sebelumnya</a:t>
            </a:r>
          </a:p>
          <a:p>
            <a:pPr>
              <a:buClr>
                <a:schemeClr val="tx1">
                  <a:lumMod val="60000"/>
                  <a:lumOff val="40000"/>
                </a:schemeClr>
              </a:buClr>
            </a:pPr>
            <a:r>
              <a:rPr lang="id-ID" sz="1800" b="1" dirty="0"/>
              <a:t>Sttandar Akuntansi Keuangan (SAK)</a:t>
            </a:r>
            <a:r>
              <a:rPr lang="id-ID" sz="1800" dirty="0"/>
              <a:t> adalah Pernyataan dan Interpretasi yang diterbitkan oleh Dewan Standar Akuntansi Keangan Ikatan Akuntan Indoneisa serta peraturan pasar modal untuk entitas yang berada di bawah pengawasannya.</a:t>
            </a:r>
          </a:p>
          <a:p>
            <a:pPr>
              <a:buClr>
                <a:schemeClr val="tx1">
                  <a:lumMod val="60000"/>
                  <a:lumOff val="40000"/>
                </a:schemeClr>
              </a:buClr>
            </a:pPr>
            <a:r>
              <a:rPr lang="id-ID" sz="1800" b="1" dirty="0"/>
              <a:t>Tidak praktis</a:t>
            </a:r>
            <a:r>
              <a:rPr lang="id-ID" sz="1800" dirty="0"/>
              <a:t>, Penerapan suatu persyaratan dianggap tidak praktis jika entitas tidak dapat menerapkannya setelah melakukan segala upaya yang rasional.</a:t>
            </a:r>
          </a:p>
          <a:p>
            <a:pPr>
              <a:buClr>
                <a:schemeClr val="tx1">
                  <a:lumMod val="60000"/>
                  <a:lumOff val="40000"/>
                </a:schemeClr>
              </a:buClr>
            </a:pPr>
            <a:r>
              <a:rPr lang="id-ID" sz="1800" b="1" dirty="0">
                <a:solidFill>
                  <a:srgbClr val="FF0000"/>
                </a:solidFill>
              </a:rPr>
              <a:t>Total penghasilan komprehensif </a:t>
            </a:r>
            <a:r>
              <a:rPr lang="id-ID" sz="1800" dirty="0">
                <a:solidFill>
                  <a:srgbClr val="FF0000"/>
                </a:solidFill>
              </a:rPr>
              <a:t>adalah perubahan ekuitas selama satu periode yang dihasilkan dari transaksi dan peristiwa lain, selain perubahan yang dihasilkan dari transaksi dengan pemilik dalam kapasitasnya sebagai pemilik.</a:t>
            </a:r>
          </a:p>
          <a:p>
            <a:pPr>
              <a:buClr>
                <a:schemeClr val="tx1">
                  <a:lumMod val="60000"/>
                  <a:lumOff val="40000"/>
                </a:schemeClr>
              </a:buClr>
            </a:pPr>
            <a:endParaRPr lang="en-US" sz="1800" dirty="0"/>
          </a:p>
        </p:txBody>
      </p:sp>
      <p:pic>
        <p:nvPicPr>
          <p:cNvPr id="8" name="Content Placeholder 4" descr="images.jpg"/>
          <p:cNvPicPr>
            <a:picLocks noChangeAspect="1"/>
          </p:cNvPicPr>
          <p:nvPr/>
        </p:nvPicPr>
        <p:blipFill>
          <a:blip r:embed="rId2" cstate="print"/>
          <a:stretch>
            <a:fillRect/>
          </a:stretch>
        </p:blipFill>
        <p:spPr bwMode="auto">
          <a:xfrm>
            <a:off x="8077200" y="970018"/>
            <a:ext cx="1066800" cy="1242803"/>
          </a:xfrm>
          <a:prstGeom prst="rect">
            <a:avLst/>
          </a:prstGeom>
          <a:noFill/>
          <a:ln w="9525">
            <a:noFill/>
            <a:miter lim="800000"/>
            <a:headEnd/>
            <a:tailEnd/>
          </a:ln>
          <a:effectLst/>
        </p:spPr>
      </p:pic>
    </p:spTree>
    <p:extLst>
      <p:ext uri="{BB962C8B-B14F-4D97-AF65-F5344CB8AC3E}">
        <p14:creationId xmlns:p14="http://schemas.microsoft.com/office/powerpoint/2010/main" xmlns="" val="31151517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2" y="256270"/>
            <a:ext cx="8229600" cy="778098"/>
          </a:xfrm>
        </p:spPr>
        <p:txBody>
          <a:bodyPr/>
          <a:lstStyle/>
          <a:p>
            <a:r>
              <a:rPr lang="id-ID" sz="3200" b="1" dirty="0">
                <a:solidFill>
                  <a:srgbClr val="FF0000"/>
                </a:solidFill>
              </a:rPr>
              <a:t>Laporan Keuangan </a:t>
            </a:r>
            <a:r>
              <a:rPr lang="en-US" sz="3200" dirty="0">
                <a:solidFill>
                  <a:srgbClr val="FF0000"/>
                </a:solidFill>
              </a:rPr>
              <a:t> eff </a:t>
            </a:r>
            <a:r>
              <a:rPr lang="id-ID" sz="3200" b="1" dirty="0">
                <a:solidFill>
                  <a:srgbClr val="FF0000"/>
                </a:solidFill>
              </a:rPr>
              <a:t>201</a:t>
            </a:r>
            <a:r>
              <a:rPr lang="en-US" sz="3200" b="1" dirty="0">
                <a:solidFill>
                  <a:srgbClr val="FF0000"/>
                </a:solidFill>
              </a:rPr>
              <a:t>5</a:t>
            </a:r>
            <a:endParaRPr lang="id-ID" sz="3200" b="1" dirty="0">
              <a:solidFill>
                <a:srgbClr val="FF0000"/>
              </a:solidFill>
            </a:endParaRPr>
          </a:p>
        </p:txBody>
      </p:sp>
      <p:sp>
        <p:nvSpPr>
          <p:cNvPr id="3" name="Content Placeholder 2"/>
          <p:cNvSpPr>
            <a:spLocks noGrp="1"/>
          </p:cNvSpPr>
          <p:nvPr>
            <p:ph idx="1"/>
          </p:nvPr>
        </p:nvSpPr>
        <p:spPr>
          <a:xfrm>
            <a:off x="357158" y="1428736"/>
            <a:ext cx="8429684" cy="1571636"/>
          </a:xfrm>
        </p:spPr>
        <p:txBody>
          <a:bodyPr/>
          <a:lstStyle/>
          <a:p>
            <a:pPr marL="633222" indent="-514350">
              <a:lnSpc>
                <a:spcPct val="90000"/>
              </a:lnSpc>
            </a:pPr>
            <a:r>
              <a:rPr lang="id-ID" sz="2400" dirty="0"/>
              <a:t>PSAK 1 </a:t>
            </a:r>
            <a:r>
              <a:rPr lang="id-ID" sz="2400" dirty="0">
                <a:sym typeface="Wingdings" pitchFamily="2" charset="2"/>
              </a:rPr>
              <a:t> Penyajian Laporan Keuangan</a:t>
            </a:r>
          </a:p>
          <a:p>
            <a:pPr marL="898525" lvl="1" indent="-273050">
              <a:lnSpc>
                <a:spcPct val="90000"/>
              </a:lnSpc>
            </a:pPr>
            <a:r>
              <a:rPr lang="id-ID" sz="2000" dirty="0">
                <a:sym typeface="Wingdings" pitchFamily="2" charset="2"/>
              </a:rPr>
              <a:t>Komponen</a:t>
            </a:r>
          </a:p>
          <a:p>
            <a:pPr marL="898525" lvl="1" indent="-273050">
              <a:lnSpc>
                <a:spcPct val="90000"/>
              </a:lnSpc>
            </a:pPr>
            <a:r>
              <a:rPr lang="id-ID" sz="2000" dirty="0">
                <a:sym typeface="Wingdings" pitchFamily="2" charset="2"/>
              </a:rPr>
              <a:t>Tanggung  jawab laporan keuangan</a:t>
            </a:r>
          </a:p>
          <a:p>
            <a:pPr marL="1433322" lvl="2" indent="-514350">
              <a:lnSpc>
                <a:spcPct val="90000"/>
              </a:lnSpc>
            </a:pPr>
            <a:endParaRPr lang="id-ID" sz="1400" dirty="0">
              <a:sym typeface="Wingdings" pitchFamily="2" charset="2"/>
            </a:endParaRPr>
          </a:p>
        </p:txBody>
      </p:sp>
      <p:sp>
        <p:nvSpPr>
          <p:cNvPr id="4" name="Rectangle 3"/>
          <p:cNvSpPr/>
          <p:nvPr/>
        </p:nvSpPr>
        <p:spPr>
          <a:xfrm>
            <a:off x="4857752" y="2995570"/>
            <a:ext cx="3757610" cy="3139321"/>
          </a:xfrm>
          <a:prstGeom prst="rect">
            <a:avLst/>
          </a:prstGeom>
          <a:solidFill>
            <a:schemeClr val="accent2">
              <a:lumMod val="20000"/>
              <a:lumOff val="80000"/>
            </a:schemeClr>
          </a:solidFill>
          <a:ln>
            <a:solidFill>
              <a:schemeClr val="tx1"/>
            </a:solidFill>
          </a:ln>
        </p:spPr>
        <p:txBody>
          <a:bodyPr wrap="square">
            <a:spAutoFit/>
          </a:bodyPr>
          <a:lstStyle/>
          <a:p>
            <a:pPr marL="314325" indent="-254000">
              <a:lnSpc>
                <a:spcPct val="90000"/>
              </a:lnSpc>
            </a:pPr>
            <a:r>
              <a:rPr lang="id-ID" sz="2000" dirty="0">
                <a:sym typeface="Wingdings" pitchFamily="2" charset="2"/>
              </a:rPr>
              <a:t>Identifikasi laporan keuangan</a:t>
            </a:r>
          </a:p>
          <a:p>
            <a:pPr marL="719138" lvl="1" indent="-277813">
              <a:lnSpc>
                <a:spcPct val="90000"/>
              </a:lnSpc>
              <a:buFont typeface="Wingdings" pitchFamily="2" charset="2"/>
              <a:buChar char="§"/>
            </a:pPr>
            <a:r>
              <a:rPr lang="id-ID" dirty="0">
                <a:sym typeface="Wingdings" pitchFamily="2" charset="2"/>
              </a:rPr>
              <a:t>Laporan Posisi Keuangan</a:t>
            </a:r>
          </a:p>
          <a:p>
            <a:pPr marL="719138" lvl="1" indent="-277813">
              <a:lnSpc>
                <a:spcPct val="90000"/>
              </a:lnSpc>
              <a:buFont typeface="Wingdings" pitchFamily="2" charset="2"/>
              <a:buChar char="§"/>
            </a:pPr>
            <a:r>
              <a:rPr lang="id-ID" dirty="0">
                <a:sym typeface="Wingdings" pitchFamily="2" charset="2"/>
              </a:rPr>
              <a:t>Laporan Laba Rugi </a:t>
            </a:r>
            <a:r>
              <a:rPr lang="en-US" dirty="0" err="1">
                <a:sym typeface="Wingdings" pitchFamily="2" charset="2"/>
              </a:rPr>
              <a:t>dan</a:t>
            </a:r>
            <a:r>
              <a:rPr lang="en-US" dirty="0">
                <a:sym typeface="Wingdings" pitchFamily="2" charset="2"/>
              </a:rPr>
              <a:t> </a:t>
            </a:r>
            <a:r>
              <a:rPr lang="en-US" dirty="0" err="1">
                <a:sym typeface="Wingdings" pitchFamily="2" charset="2"/>
              </a:rPr>
              <a:t>Penghasilan</a:t>
            </a:r>
            <a:r>
              <a:rPr lang="en-US" dirty="0">
                <a:sym typeface="Wingdings" pitchFamily="2" charset="2"/>
              </a:rPr>
              <a:t> </a:t>
            </a:r>
            <a:r>
              <a:rPr lang="id-ID" dirty="0">
                <a:sym typeface="Wingdings" pitchFamily="2" charset="2"/>
              </a:rPr>
              <a:t>Komprehensif</a:t>
            </a:r>
            <a:r>
              <a:rPr lang="en-US" dirty="0">
                <a:sym typeface="Wingdings" pitchFamily="2" charset="2"/>
              </a:rPr>
              <a:t> Lain</a:t>
            </a:r>
            <a:endParaRPr lang="id-ID" dirty="0">
              <a:sym typeface="Wingdings" pitchFamily="2" charset="2"/>
            </a:endParaRPr>
          </a:p>
          <a:p>
            <a:pPr marL="719138" lvl="1" indent="-277813">
              <a:lnSpc>
                <a:spcPct val="90000"/>
              </a:lnSpc>
              <a:buFont typeface="Wingdings" pitchFamily="2" charset="2"/>
              <a:buChar char="§"/>
            </a:pPr>
            <a:r>
              <a:rPr lang="id-ID" dirty="0">
                <a:sym typeface="Wingdings" pitchFamily="2" charset="2"/>
              </a:rPr>
              <a:t>Laporan Perubahan Ekuitas</a:t>
            </a:r>
          </a:p>
          <a:p>
            <a:pPr marL="719138" lvl="1" indent="-277813">
              <a:lnSpc>
                <a:spcPct val="90000"/>
              </a:lnSpc>
              <a:buFont typeface="Wingdings" pitchFamily="2" charset="2"/>
              <a:buChar char="§"/>
            </a:pPr>
            <a:r>
              <a:rPr lang="id-ID" dirty="0">
                <a:sym typeface="Wingdings" pitchFamily="2" charset="2"/>
              </a:rPr>
              <a:t>Laporan Arus Kas</a:t>
            </a:r>
          </a:p>
          <a:p>
            <a:pPr marL="719138" lvl="1" indent="-277813">
              <a:lnSpc>
                <a:spcPct val="90000"/>
              </a:lnSpc>
              <a:buFont typeface="Wingdings" pitchFamily="2" charset="2"/>
              <a:buChar char="§"/>
            </a:pPr>
            <a:r>
              <a:rPr lang="id-ID" dirty="0">
                <a:sym typeface="Wingdings" pitchFamily="2" charset="2"/>
              </a:rPr>
              <a:t>Catatan atas Laporan Keuangan </a:t>
            </a:r>
            <a:r>
              <a:rPr lang="id-ID" sz="1400" dirty="0">
                <a:sym typeface="Wingdings" pitchFamily="2" charset="2"/>
              </a:rPr>
              <a:t> </a:t>
            </a:r>
          </a:p>
        </p:txBody>
      </p:sp>
      <p:sp>
        <p:nvSpPr>
          <p:cNvPr id="5" name="Rectangle 4"/>
          <p:cNvSpPr/>
          <p:nvPr/>
        </p:nvSpPr>
        <p:spPr>
          <a:xfrm>
            <a:off x="838200" y="2995570"/>
            <a:ext cx="3662362" cy="3139321"/>
          </a:xfrm>
          <a:prstGeom prst="rect">
            <a:avLst/>
          </a:prstGeom>
          <a:solidFill>
            <a:srgbClr val="FF9999"/>
          </a:solidFill>
          <a:ln>
            <a:solidFill>
              <a:schemeClr val="tx1"/>
            </a:solidFill>
          </a:ln>
        </p:spPr>
        <p:txBody>
          <a:bodyPr wrap="square">
            <a:spAutoFit/>
          </a:bodyPr>
          <a:lstStyle/>
          <a:p>
            <a:pPr marL="441325" indent="-273050">
              <a:lnSpc>
                <a:spcPct val="90000"/>
              </a:lnSpc>
            </a:pPr>
            <a:r>
              <a:rPr lang="id-ID" sz="2000" dirty="0">
                <a:sym typeface="Wingdings" pitchFamily="2" charset="2"/>
              </a:rPr>
              <a:t>Karakteristik umum </a:t>
            </a:r>
          </a:p>
          <a:p>
            <a:pPr marL="714375" lvl="1" indent="-254000">
              <a:lnSpc>
                <a:spcPct val="90000"/>
              </a:lnSpc>
              <a:buFont typeface="Wingdings" pitchFamily="2" charset="2"/>
              <a:buChar char="§"/>
            </a:pPr>
            <a:r>
              <a:rPr lang="id-ID" dirty="0">
                <a:sym typeface="Wingdings" pitchFamily="2" charset="2"/>
              </a:rPr>
              <a:t>Penyajian secara wajar dan kepatuhan terhadap SAK</a:t>
            </a:r>
          </a:p>
          <a:p>
            <a:pPr marL="714375" lvl="1" indent="-254000">
              <a:lnSpc>
                <a:spcPct val="90000"/>
              </a:lnSpc>
              <a:buFont typeface="Wingdings" pitchFamily="2" charset="2"/>
              <a:buChar char="§"/>
            </a:pPr>
            <a:r>
              <a:rPr lang="id-ID" dirty="0">
                <a:sym typeface="Wingdings" pitchFamily="2" charset="2"/>
              </a:rPr>
              <a:t>Kelangsungan usaha</a:t>
            </a:r>
          </a:p>
          <a:p>
            <a:pPr marL="714375" lvl="1" indent="-254000">
              <a:lnSpc>
                <a:spcPct val="90000"/>
              </a:lnSpc>
              <a:buFont typeface="Wingdings" pitchFamily="2" charset="2"/>
              <a:buChar char="§"/>
            </a:pPr>
            <a:r>
              <a:rPr lang="id-ID" dirty="0">
                <a:sym typeface="Wingdings" pitchFamily="2" charset="2"/>
              </a:rPr>
              <a:t>Dasar akrual</a:t>
            </a:r>
          </a:p>
          <a:p>
            <a:pPr marL="714375" lvl="1" indent="-254000">
              <a:lnSpc>
                <a:spcPct val="90000"/>
              </a:lnSpc>
              <a:buFont typeface="Wingdings" pitchFamily="2" charset="2"/>
              <a:buChar char="§"/>
            </a:pPr>
            <a:r>
              <a:rPr lang="id-ID" dirty="0">
                <a:sym typeface="Wingdings" pitchFamily="2" charset="2"/>
              </a:rPr>
              <a:t>Material dan agregasi</a:t>
            </a:r>
          </a:p>
          <a:p>
            <a:pPr marL="714375" lvl="1" indent="-254000">
              <a:lnSpc>
                <a:spcPct val="90000"/>
              </a:lnSpc>
              <a:buFont typeface="Wingdings" pitchFamily="2" charset="2"/>
              <a:buChar char="§"/>
            </a:pPr>
            <a:r>
              <a:rPr lang="id-ID" dirty="0">
                <a:sym typeface="Wingdings" pitchFamily="2" charset="2"/>
              </a:rPr>
              <a:t>Saling hapus</a:t>
            </a:r>
          </a:p>
          <a:p>
            <a:pPr marL="714375" lvl="1" indent="-254000">
              <a:lnSpc>
                <a:spcPct val="90000"/>
              </a:lnSpc>
              <a:buFont typeface="Wingdings" pitchFamily="2" charset="2"/>
              <a:buChar char="§"/>
            </a:pPr>
            <a:r>
              <a:rPr lang="id-ID" dirty="0">
                <a:sym typeface="Wingdings" pitchFamily="2" charset="2"/>
              </a:rPr>
              <a:t>Frekuensi pelaporan</a:t>
            </a:r>
          </a:p>
          <a:p>
            <a:pPr marL="714375" lvl="1" indent="-254000">
              <a:lnSpc>
                <a:spcPct val="90000"/>
              </a:lnSpc>
              <a:buFont typeface="Wingdings" pitchFamily="2" charset="2"/>
              <a:buChar char="§"/>
            </a:pPr>
            <a:r>
              <a:rPr lang="id-ID" dirty="0">
                <a:sym typeface="Wingdings" pitchFamily="2" charset="2"/>
              </a:rPr>
              <a:t>Informasi komparatif</a:t>
            </a:r>
          </a:p>
          <a:p>
            <a:pPr marL="714375" lvl="1" indent="-254000">
              <a:lnSpc>
                <a:spcPct val="90000"/>
              </a:lnSpc>
              <a:buFont typeface="Wingdings" pitchFamily="2" charset="2"/>
              <a:buChar char="§"/>
            </a:pPr>
            <a:r>
              <a:rPr lang="id-ID" dirty="0">
                <a:sym typeface="Wingdings" pitchFamily="2" charset="2"/>
              </a:rPr>
              <a:t>Konsistensi penyajian</a:t>
            </a:r>
          </a:p>
        </p:txBody>
      </p:sp>
    </p:spTree>
    <p:extLst>
      <p:ext uri="{BB962C8B-B14F-4D97-AF65-F5344CB8AC3E}">
        <p14:creationId xmlns:p14="http://schemas.microsoft.com/office/powerpoint/2010/main" xmlns="" val="401266498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666" y="381000"/>
            <a:ext cx="8229600" cy="548378"/>
          </a:xfrm>
        </p:spPr>
        <p:txBody>
          <a:bodyPr anchor="ctr" anchorCtr="0">
            <a:noAutofit/>
          </a:bodyPr>
          <a:lstStyle/>
          <a:p>
            <a:r>
              <a:rPr lang="id-ID" sz="3600" b="1" dirty="0"/>
              <a:t>Komponen Laporan Keuangan</a:t>
            </a:r>
            <a:endParaRPr lang="en-US" sz="3600" b="1" dirty="0"/>
          </a:p>
        </p:txBody>
      </p:sp>
      <p:sp>
        <p:nvSpPr>
          <p:cNvPr id="3" name="Content Placeholder 2"/>
          <p:cNvSpPr>
            <a:spLocks noGrp="1"/>
          </p:cNvSpPr>
          <p:nvPr>
            <p:ph idx="1"/>
          </p:nvPr>
        </p:nvSpPr>
        <p:spPr>
          <a:xfrm>
            <a:off x="462666" y="1295400"/>
            <a:ext cx="7888854" cy="4627618"/>
          </a:xfrm>
        </p:spPr>
        <p:txBody>
          <a:bodyPr>
            <a:normAutofit fontScale="92500" lnSpcReduction="10000"/>
          </a:bodyPr>
          <a:lstStyle/>
          <a:p>
            <a:pPr marL="528638" indent="-528638">
              <a:buFont typeface="+mj-lt"/>
              <a:buAutoNum type="alphaLcPeriod"/>
            </a:pPr>
            <a:r>
              <a:rPr lang="id-ID" sz="2000" b="1" i="1" dirty="0"/>
              <a:t>laporan posisi keuangan (neraca) pada akhir periode;</a:t>
            </a:r>
          </a:p>
          <a:p>
            <a:pPr marL="528638" indent="-528638">
              <a:buFont typeface="+mj-lt"/>
              <a:buAutoNum type="alphaLcPeriod"/>
            </a:pPr>
            <a:r>
              <a:rPr lang="id-ID" sz="2000" b="1" i="1" dirty="0">
                <a:solidFill>
                  <a:srgbClr val="FF0000"/>
                </a:solidFill>
              </a:rPr>
              <a:t>laporan laba rugi dan penghasilan komprehensif lain selama periode;</a:t>
            </a:r>
          </a:p>
          <a:p>
            <a:pPr marL="528638" indent="-528638">
              <a:buFont typeface="+mj-lt"/>
              <a:buAutoNum type="alphaLcPeriod"/>
            </a:pPr>
            <a:r>
              <a:rPr lang="fi-FI" sz="2000" b="1" i="1" dirty="0"/>
              <a:t>laporan perubahan ekuitas selama periode;</a:t>
            </a:r>
          </a:p>
          <a:p>
            <a:pPr marL="528638" indent="-528638">
              <a:buFont typeface="+mj-lt"/>
              <a:buAutoNum type="alphaLcPeriod"/>
            </a:pPr>
            <a:r>
              <a:rPr lang="fi-FI" sz="2000" b="1" i="1" dirty="0"/>
              <a:t>laporan arus kas selama periode;</a:t>
            </a:r>
          </a:p>
          <a:p>
            <a:pPr marL="528638" indent="-528638">
              <a:buFont typeface="+mj-lt"/>
              <a:buAutoNum type="alphaLcPeriod"/>
            </a:pPr>
            <a:r>
              <a:rPr lang="id-ID" sz="2000" b="1" i="1" dirty="0"/>
              <a:t>catatan atas laporan keuangan, berisi ringkasan kebijakan </a:t>
            </a:r>
            <a:r>
              <a:rPr lang="fi-FI" sz="2000" b="1" i="1" dirty="0"/>
              <a:t>akuntansi penting dan informasi penjelasan lain; dan</a:t>
            </a:r>
          </a:p>
          <a:p>
            <a:pPr marL="528638" indent="-528638">
              <a:buNone/>
              <a:tabLst>
                <a:tab pos="528638" algn="l"/>
              </a:tabLst>
            </a:pPr>
            <a:r>
              <a:rPr lang="id-ID" sz="2000" b="1" i="1" dirty="0"/>
              <a:t>ea 	</a:t>
            </a:r>
            <a:r>
              <a:rPr lang="id-ID" sz="2000" b="1" i="1" dirty="0">
                <a:solidFill>
                  <a:srgbClr val="FF0000"/>
                </a:solidFill>
              </a:rPr>
              <a:t>informasi komparatif untuk mematuhi periode sebelumnya sebagaimana ditentukan dalam paragraf 38 dan 38A</a:t>
            </a:r>
          </a:p>
          <a:p>
            <a:pPr marL="528638" indent="-528638">
              <a:buNone/>
            </a:pPr>
            <a:r>
              <a:rPr lang="id-ID" sz="2000" b="1" i="1" dirty="0"/>
              <a:t>f.	laporan posisi keuangan pada awal periode komparatif sebelumnya </a:t>
            </a:r>
            <a:r>
              <a:rPr lang="fi-FI" sz="2000" b="1" i="1" dirty="0"/>
              <a:t>yang disajikan ketika entitas menerapkan suatu kebijakan</a:t>
            </a:r>
            <a:r>
              <a:rPr lang="id-ID" sz="2000" b="1" i="1" dirty="0"/>
              <a:t> akuntansi secara retrospektif atau membuat penyajian kembali pos-pos laporan keuangan, atau ketika entitas mereklasifikasi pos-pos dalam laporan keuangannya sesuai dengan paragraf 40A-40D.</a:t>
            </a:r>
            <a:endParaRPr lang="en-US" sz="2000" dirty="0"/>
          </a:p>
        </p:txBody>
      </p:sp>
      <p:pic>
        <p:nvPicPr>
          <p:cNvPr id="8" name="Content Placeholder 4" descr="images.jpg"/>
          <p:cNvPicPr>
            <a:picLocks noChangeAspect="1"/>
          </p:cNvPicPr>
          <p:nvPr/>
        </p:nvPicPr>
        <p:blipFill>
          <a:blip r:embed="rId2" cstate="print"/>
          <a:stretch>
            <a:fillRect/>
          </a:stretch>
        </p:blipFill>
        <p:spPr bwMode="auto">
          <a:xfrm>
            <a:off x="8077200" y="970018"/>
            <a:ext cx="1066800" cy="1242803"/>
          </a:xfrm>
          <a:prstGeom prst="rect">
            <a:avLst/>
          </a:prstGeom>
          <a:noFill/>
          <a:ln w="9525">
            <a:noFill/>
            <a:miter lim="800000"/>
            <a:headEnd/>
            <a:tailEnd/>
          </a:ln>
          <a:effectLst/>
        </p:spPr>
      </p:pic>
    </p:spTree>
    <p:extLst>
      <p:ext uri="{BB962C8B-B14F-4D97-AF65-F5344CB8AC3E}">
        <p14:creationId xmlns:p14="http://schemas.microsoft.com/office/powerpoint/2010/main" xmlns="" val="1794331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228601"/>
            <a:ext cx="8229600" cy="685800"/>
          </a:xfrm>
          <a:noFill/>
          <a:ln cap="flat"/>
        </p:spPr>
        <p:txBody>
          <a:bodyPr/>
          <a:lstStyle/>
          <a:p>
            <a:pPr marL="109538">
              <a:defRPr/>
            </a:pPr>
            <a:r>
              <a:rPr lang="en-US" dirty="0" err="1"/>
              <a:t>Informasi</a:t>
            </a:r>
            <a:r>
              <a:rPr lang="en-US" dirty="0"/>
              <a:t> Perusahaan</a:t>
            </a:r>
            <a:endParaRPr lang="en-US" sz="3600" dirty="0">
              <a:latin typeface="Calibri" pitchFamily="34" charset="0"/>
            </a:endParaRPr>
          </a:p>
        </p:txBody>
      </p:sp>
      <p:graphicFrame>
        <p:nvGraphicFramePr>
          <p:cNvPr id="5" name="Diagram 4">
            <a:extLst>
              <a:ext uri="{FF2B5EF4-FFF2-40B4-BE49-F238E27FC236}">
                <a16:creationId xmlns:a16="http://schemas.microsoft.com/office/drawing/2014/main" xmlns="" id="{63E7F620-A320-4C02-BCFF-D7C68E083E30}"/>
              </a:ext>
            </a:extLst>
          </p:cNvPr>
          <p:cNvGraphicFramePr/>
          <p:nvPr>
            <p:extLst>
              <p:ext uri="{D42A27DB-BD31-4B8C-83A1-F6EECF244321}">
                <p14:modId xmlns:p14="http://schemas.microsoft.com/office/powerpoint/2010/main" xmlns="" val="1659484969"/>
              </p:ext>
            </p:extLst>
          </p:nvPr>
        </p:nvGraphicFramePr>
        <p:xfrm>
          <a:off x="228600" y="1447800"/>
          <a:ext cx="8686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xmlns="" id="{6F75ADF6-F96D-4657-B9C7-CDEAC7CC4A5D}"/>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3</a:t>
            </a:fld>
            <a:endParaRPr lang="en-US" sz="1800" dirty="0"/>
          </a:p>
        </p:txBody>
      </p:sp>
    </p:spTree>
    <p:extLst>
      <p:ext uri="{BB962C8B-B14F-4D97-AF65-F5344CB8AC3E}">
        <p14:creationId xmlns:p14="http://schemas.microsoft.com/office/powerpoint/2010/main" xmlns="" val="279896761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778" y="381000"/>
            <a:ext cx="8229600" cy="548378"/>
          </a:xfrm>
        </p:spPr>
        <p:txBody>
          <a:bodyPr>
            <a:noAutofit/>
          </a:bodyPr>
          <a:lstStyle/>
          <a:p>
            <a:r>
              <a:rPr lang="en-US" sz="3200" b="1" dirty="0" err="1">
                <a:latin typeface="+mn-lt"/>
              </a:rPr>
              <a:t>Laporan</a:t>
            </a:r>
            <a:r>
              <a:rPr lang="en-US" sz="3200" b="1" dirty="0">
                <a:latin typeface="+mn-lt"/>
              </a:rPr>
              <a:t> </a:t>
            </a:r>
            <a:r>
              <a:rPr lang="en-US" sz="3200" b="1" dirty="0" err="1">
                <a:latin typeface="+mn-lt"/>
              </a:rPr>
              <a:t>Keuangan</a:t>
            </a:r>
            <a:endParaRPr lang="en-US" sz="3200" b="1" dirty="0">
              <a:latin typeface="+mn-lt"/>
            </a:endParaRPr>
          </a:p>
        </p:txBody>
      </p:sp>
      <p:sp>
        <p:nvSpPr>
          <p:cNvPr id="3" name="Content Placeholder 2"/>
          <p:cNvSpPr>
            <a:spLocks noGrp="1"/>
          </p:cNvSpPr>
          <p:nvPr>
            <p:ph idx="1"/>
          </p:nvPr>
        </p:nvSpPr>
        <p:spPr>
          <a:xfrm>
            <a:off x="626198" y="1428736"/>
            <a:ext cx="6765202" cy="4953000"/>
          </a:xfrm>
        </p:spPr>
        <p:txBody>
          <a:bodyPr>
            <a:normAutofit fontScale="92500"/>
          </a:bodyPr>
          <a:lstStyle/>
          <a:p>
            <a:pPr marL="384175">
              <a:lnSpc>
                <a:spcPct val="90000"/>
              </a:lnSpc>
              <a:buFont typeface="Wingdings" panose="05000000000000000000" pitchFamily="2" charset="2"/>
              <a:buChar char="§"/>
            </a:pPr>
            <a:r>
              <a:rPr lang="en-US" sz="2400" dirty="0" err="1">
                <a:sym typeface="Wingdings" pitchFamily="2" charset="2"/>
              </a:rPr>
              <a:t>Entitas</a:t>
            </a:r>
            <a:r>
              <a:rPr lang="en-US" sz="2400" dirty="0">
                <a:sym typeface="Wingdings" pitchFamily="2" charset="2"/>
              </a:rPr>
              <a:t> </a:t>
            </a:r>
            <a:r>
              <a:rPr lang="en-US" sz="2400" dirty="0" err="1">
                <a:sym typeface="Wingdings" pitchFamily="2" charset="2"/>
              </a:rPr>
              <a:t>diperkenankan</a:t>
            </a:r>
            <a:r>
              <a:rPr lang="en-US" sz="2400" dirty="0">
                <a:sym typeface="Wingdings" pitchFamily="2" charset="2"/>
              </a:rPr>
              <a:t> </a:t>
            </a:r>
            <a:r>
              <a:rPr lang="en-US" sz="2400" dirty="0" err="1">
                <a:sym typeface="Wingdings" pitchFamily="2" charset="2"/>
              </a:rPr>
              <a:t>menggunakan</a:t>
            </a:r>
            <a:r>
              <a:rPr lang="en-US" sz="2400" dirty="0">
                <a:sym typeface="Wingdings" pitchFamily="2" charset="2"/>
              </a:rPr>
              <a:t> </a:t>
            </a:r>
            <a:r>
              <a:rPr lang="en-US" sz="2400" dirty="0" err="1">
                <a:sym typeface="Wingdings" pitchFamily="2" charset="2"/>
              </a:rPr>
              <a:t>judul</a:t>
            </a:r>
            <a:r>
              <a:rPr lang="en-US" sz="2400" dirty="0">
                <a:sym typeface="Wingdings" pitchFamily="2" charset="2"/>
              </a:rPr>
              <a:t> </a:t>
            </a:r>
            <a:r>
              <a:rPr lang="en-US" sz="2400" dirty="0" err="1">
                <a:sym typeface="Wingdings" pitchFamily="2" charset="2"/>
              </a:rPr>
              <a:t>laporan</a:t>
            </a:r>
            <a:r>
              <a:rPr lang="en-US" sz="2400" dirty="0">
                <a:sym typeface="Wingdings" pitchFamily="2" charset="2"/>
              </a:rPr>
              <a:t> </a:t>
            </a:r>
            <a:r>
              <a:rPr lang="en-US" sz="2400" dirty="0" err="1">
                <a:sym typeface="Wingdings" pitchFamily="2" charset="2"/>
              </a:rPr>
              <a:t>keuangan</a:t>
            </a:r>
            <a:endParaRPr lang="en-US" sz="2400" dirty="0">
              <a:sym typeface="Wingdings" pitchFamily="2" charset="2"/>
            </a:endParaRPr>
          </a:p>
          <a:p>
            <a:pPr marL="384175">
              <a:lnSpc>
                <a:spcPct val="90000"/>
              </a:lnSpc>
              <a:buFont typeface="Wingdings" panose="05000000000000000000" pitchFamily="2" charset="2"/>
              <a:buChar char="§"/>
            </a:pPr>
            <a:r>
              <a:rPr lang="en-US" sz="2400" dirty="0" err="1">
                <a:sym typeface="Wingdings" pitchFamily="2" charset="2"/>
              </a:rPr>
              <a:t>Entitas</a:t>
            </a:r>
            <a:r>
              <a:rPr lang="en-US" sz="2400" dirty="0">
                <a:sym typeface="Wingdings" pitchFamily="2" charset="2"/>
              </a:rPr>
              <a:t> </a:t>
            </a:r>
            <a:r>
              <a:rPr lang="en-US" sz="2400" dirty="0" err="1">
                <a:sym typeface="Wingdings" pitchFamily="2" charset="2"/>
              </a:rPr>
              <a:t>menyajikan</a:t>
            </a:r>
            <a:r>
              <a:rPr lang="en-US" sz="2400" dirty="0">
                <a:sym typeface="Wingdings" pitchFamily="2" charset="2"/>
              </a:rPr>
              <a:t> </a:t>
            </a:r>
            <a:r>
              <a:rPr lang="en-US" sz="2400" dirty="0" err="1">
                <a:sym typeface="Wingdings" pitchFamily="2" charset="2"/>
              </a:rPr>
              <a:t>semua</a:t>
            </a:r>
            <a:r>
              <a:rPr lang="en-US" sz="2400" dirty="0">
                <a:sym typeface="Wingdings" pitchFamily="2" charset="2"/>
              </a:rPr>
              <a:t> </a:t>
            </a:r>
            <a:r>
              <a:rPr lang="en-US" sz="2400" dirty="0" err="1">
                <a:sym typeface="Wingdings" pitchFamily="2" charset="2"/>
              </a:rPr>
              <a:t>komponen</a:t>
            </a:r>
            <a:r>
              <a:rPr lang="en-US" sz="2400" dirty="0">
                <a:sym typeface="Wingdings" pitchFamily="2" charset="2"/>
              </a:rPr>
              <a:t> </a:t>
            </a:r>
            <a:r>
              <a:rPr lang="en-US" sz="2400" dirty="0" err="1">
                <a:sym typeface="Wingdings" pitchFamily="2" charset="2"/>
              </a:rPr>
              <a:t>laporan</a:t>
            </a:r>
            <a:r>
              <a:rPr lang="en-US" sz="2400" dirty="0">
                <a:sym typeface="Wingdings" pitchFamily="2" charset="2"/>
              </a:rPr>
              <a:t> </a:t>
            </a:r>
            <a:r>
              <a:rPr lang="en-US" sz="2400" dirty="0" err="1">
                <a:sym typeface="Wingdings" pitchFamily="2" charset="2"/>
              </a:rPr>
              <a:t>keuangan</a:t>
            </a:r>
            <a:r>
              <a:rPr lang="en-US" sz="2400" dirty="0">
                <a:sym typeface="Wingdings" pitchFamily="2" charset="2"/>
              </a:rPr>
              <a:t> </a:t>
            </a:r>
            <a:r>
              <a:rPr lang="en-US" sz="2400" dirty="0" err="1">
                <a:sym typeface="Wingdings" pitchFamily="2" charset="2"/>
              </a:rPr>
              <a:t>lengkap</a:t>
            </a:r>
            <a:r>
              <a:rPr lang="en-US" sz="2400" dirty="0">
                <a:sym typeface="Wingdings" pitchFamily="2" charset="2"/>
              </a:rPr>
              <a:t> </a:t>
            </a:r>
            <a:r>
              <a:rPr lang="en-US" sz="2400" dirty="0" err="1">
                <a:sym typeface="Wingdings" pitchFamily="2" charset="2"/>
              </a:rPr>
              <a:t>dengan</a:t>
            </a:r>
            <a:r>
              <a:rPr lang="en-US" sz="2400" dirty="0">
                <a:sym typeface="Wingdings" pitchFamily="2" charset="2"/>
              </a:rPr>
              <a:t> </a:t>
            </a:r>
            <a:r>
              <a:rPr lang="en-US" sz="2400" dirty="0" err="1">
                <a:solidFill>
                  <a:srgbClr val="FF0000"/>
                </a:solidFill>
                <a:sym typeface="Wingdings" pitchFamily="2" charset="2"/>
              </a:rPr>
              <a:t>keutamaan</a:t>
            </a:r>
            <a:r>
              <a:rPr lang="en-US" sz="2400" dirty="0">
                <a:solidFill>
                  <a:srgbClr val="FF0000"/>
                </a:solidFill>
                <a:sym typeface="Wingdings" pitchFamily="2" charset="2"/>
              </a:rPr>
              <a:t> yang </a:t>
            </a:r>
            <a:r>
              <a:rPr lang="en-US" sz="2400" dirty="0" err="1">
                <a:solidFill>
                  <a:srgbClr val="FF0000"/>
                </a:solidFill>
                <a:sym typeface="Wingdings" pitchFamily="2" charset="2"/>
              </a:rPr>
              <a:t>sama</a:t>
            </a:r>
            <a:endParaRPr lang="en-US" sz="2400" dirty="0">
              <a:solidFill>
                <a:srgbClr val="FF0000"/>
              </a:solidFill>
              <a:sym typeface="Wingdings" pitchFamily="2" charset="2"/>
            </a:endParaRPr>
          </a:p>
          <a:p>
            <a:pPr marL="384175">
              <a:lnSpc>
                <a:spcPct val="90000"/>
              </a:lnSpc>
              <a:buFont typeface="Wingdings" panose="05000000000000000000" pitchFamily="2" charset="2"/>
              <a:buChar char="§"/>
            </a:pPr>
            <a:r>
              <a:rPr lang="en-US" sz="2400" dirty="0" err="1">
                <a:solidFill>
                  <a:srgbClr val="FF0000"/>
                </a:solidFill>
                <a:sym typeface="Wingdings" pitchFamily="2" charset="2"/>
              </a:rPr>
              <a:t>Manajemen</a:t>
            </a:r>
            <a:r>
              <a:rPr lang="en-US" sz="2400" dirty="0">
                <a:solidFill>
                  <a:srgbClr val="FF0000"/>
                </a:solidFill>
                <a:sym typeface="Wingdings" pitchFamily="2" charset="2"/>
              </a:rPr>
              <a:t> </a:t>
            </a:r>
            <a:r>
              <a:rPr lang="en-US" sz="2400" dirty="0" err="1">
                <a:solidFill>
                  <a:srgbClr val="FF0000"/>
                </a:solidFill>
                <a:sym typeface="Wingdings" pitchFamily="2" charset="2"/>
              </a:rPr>
              <a:t>entitas</a:t>
            </a:r>
            <a:r>
              <a:rPr lang="en-US" sz="2400" dirty="0">
                <a:solidFill>
                  <a:srgbClr val="FF0000"/>
                </a:solidFill>
                <a:sym typeface="Wingdings" pitchFamily="2" charset="2"/>
              </a:rPr>
              <a:t> </a:t>
            </a:r>
            <a:r>
              <a:rPr lang="en-US" sz="2400" dirty="0" err="1">
                <a:solidFill>
                  <a:srgbClr val="FF0000"/>
                </a:solidFill>
                <a:sym typeface="Wingdings" pitchFamily="2" charset="2"/>
              </a:rPr>
              <a:t>bertanggung</a:t>
            </a:r>
            <a:r>
              <a:rPr lang="en-US" sz="2400" dirty="0">
                <a:solidFill>
                  <a:srgbClr val="FF0000"/>
                </a:solidFill>
                <a:sym typeface="Wingdings" pitchFamily="2" charset="2"/>
              </a:rPr>
              <a:t> </a:t>
            </a:r>
            <a:r>
              <a:rPr lang="en-US" sz="2400" dirty="0" err="1">
                <a:solidFill>
                  <a:srgbClr val="FF0000"/>
                </a:solidFill>
                <a:sym typeface="Wingdings" pitchFamily="2" charset="2"/>
              </a:rPr>
              <a:t>jawab</a:t>
            </a:r>
            <a:r>
              <a:rPr lang="en-US" sz="2400" dirty="0">
                <a:solidFill>
                  <a:srgbClr val="FF0000"/>
                </a:solidFill>
                <a:sym typeface="Wingdings" pitchFamily="2" charset="2"/>
              </a:rPr>
              <a:t> </a:t>
            </a:r>
            <a:r>
              <a:rPr lang="en-US" sz="2400" dirty="0" err="1">
                <a:sym typeface="Wingdings" pitchFamily="2" charset="2"/>
              </a:rPr>
              <a:t>atas</a:t>
            </a:r>
            <a:r>
              <a:rPr lang="en-US" sz="2400" dirty="0">
                <a:sym typeface="Wingdings" pitchFamily="2" charset="2"/>
              </a:rPr>
              <a:t> </a:t>
            </a:r>
            <a:r>
              <a:rPr lang="en-US" sz="2400" dirty="0" err="1">
                <a:sym typeface="Wingdings" pitchFamily="2" charset="2"/>
              </a:rPr>
              <a:t>penyusunan</a:t>
            </a:r>
            <a:r>
              <a:rPr lang="en-US" sz="2400" dirty="0">
                <a:sym typeface="Wingdings" pitchFamily="2" charset="2"/>
              </a:rPr>
              <a:t> </a:t>
            </a:r>
            <a:r>
              <a:rPr lang="en-US" sz="2400" dirty="0" err="1">
                <a:sym typeface="Wingdings" pitchFamily="2" charset="2"/>
              </a:rPr>
              <a:t>dan</a:t>
            </a:r>
            <a:r>
              <a:rPr lang="en-US" sz="2400" dirty="0">
                <a:sym typeface="Wingdings" pitchFamily="2" charset="2"/>
              </a:rPr>
              <a:t> </a:t>
            </a:r>
            <a:r>
              <a:rPr lang="en-US" sz="2400" dirty="0" err="1">
                <a:sym typeface="Wingdings" pitchFamily="2" charset="2"/>
              </a:rPr>
              <a:t>penyajian</a:t>
            </a:r>
            <a:r>
              <a:rPr lang="en-US" sz="2400" dirty="0">
                <a:sym typeface="Wingdings" pitchFamily="2" charset="2"/>
              </a:rPr>
              <a:t> </a:t>
            </a:r>
            <a:r>
              <a:rPr lang="en-US" sz="2400" dirty="0" err="1">
                <a:sym typeface="Wingdings" pitchFamily="2" charset="2"/>
              </a:rPr>
              <a:t>laporan</a:t>
            </a:r>
            <a:r>
              <a:rPr lang="en-US" sz="2400" dirty="0">
                <a:sym typeface="Wingdings" pitchFamily="2" charset="2"/>
              </a:rPr>
              <a:t> </a:t>
            </a:r>
            <a:r>
              <a:rPr lang="en-US" sz="2400" dirty="0" err="1">
                <a:sym typeface="Wingdings" pitchFamily="2" charset="2"/>
              </a:rPr>
              <a:t>keuangan</a:t>
            </a:r>
            <a:r>
              <a:rPr lang="id-ID" sz="2400" dirty="0">
                <a:sym typeface="Wingdings" pitchFamily="2" charset="2"/>
              </a:rPr>
              <a:t>.</a:t>
            </a:r>
            <a:endParaRPr lang="en-US" sz="2400" dirty="0">
              <a:sym typeface="Wingdings" pitchFamily="2" charset="2"/>
            </a:endParaRPr>
          </a:p>
          <a:p>
            <a:r>
              <a:rPr lang="en-US" sz="2400" dirty="0" err="1"/>
              <a:t>Entitas</a:t>
            </a:r>
            <a:r>
              <a:rPr lang="en-US" sz="2400" dirty="0"/>
              <a:t> </a:t>
            </a:r>
            <a:r>
              <a:rPr lang="en-US" sz="2400" dirty="0" err="1"/>
              <a:t>dapat</a:t>
            </a:r>
            <a:r>
              <a:rPr lang="en-US" sz="2400" dirty="0"/>
              <a:t> pula </a:t>
            </a:r>
            <a:r>
              <a:rPr lang="en-US" sz="2400" dirty="0" err="1"/>
              <a:t>menyajikan</a:t>
            </a:r>
            <a:r>
              <a:rPr lang="en-US" sz="2400" dirty="0"/>
              <a:t>, </a:t>
            </a:r>
            <a:r>
              <a:rPr lang="en-US" sz="2400" dirty="0" err="1"/>
              <a:t>terpisah</a:t>
            </a:r>
            <a:r>
              <a:rPr lang="en-US" sz="2400" dirty="0"/>
              <a:t> </a:t>
            </a:r>
            <a:r>
              <a:rPr lang="en-US" sz="2400" dirty="0" err="1"/>
              <a:t>dari</a:t>
            </a:r>
            <a:r>
              <a:rPr lang="en-US" sz="2400" dirty="0"/>
              <a:t> </a:t>
            </a:r>
            <a:r>
              <a:rPr lang="en-US" sz="2400" dirty="0" err="1"/>
              <a:t>laporan</a:t>
            </a:r>
            <a:r>
              <a:rPr lang="en-US" sz="2400" dirty="0"/>
              <a:t> </a:t>
            </a:r>
            <a:r>
              <a:rPr lang="en-US" sz="2400" dirty="0" err="1"/>
              <a:t>keuangan</a:t>
            </a:r>
            <a:r>
              <a:rPr lang="en-US" sz="2400" dirty="0"/>
              <a:t>:</a:t>
            </a:r>
          </a:p>
          <a:p>
            <a:pPr lvl="1"/>
            <a:r>
              <a:rPr lang="en-US" sz="2000" dirty="0" err="1"/>
              <a:t>laporan</a:t>
            </a:r>
            <a:r>
              <a:rPr lang="en-US" sz="2000" dirty="0"/>
              <a:t> </a:t>
            </a:r>
            <a:r>
              <a:rPr lang="en-US" sz="2000" dirty="0" err="1"/>
              <a:t>mengenai</a:t>
            </a:r>
            <a:r>
              <a:rPr lang="en-US" sz="2000" dirty="0"/>
              <a:t> </a:t>
            </a:r>
            <a:r>
              <a:rPr lang="en-US" sz="2000" dirty="0" err="1"/>
              <a:t>lingkungan</a:t>
            </a:r>
            <a:r>
              <a:rPr lang="en-US" sz="2000" dirty="0"/>
              <a:t> </a:t>
            </a:r>
            <a:r>
              <a:rPr lang="en-US" sz="2000" dirty="0" err="1"/>
              <a:t>hidup</a:t>
            </a:r>
            <a:r>
              <a:rPr lang="en-US" sz="2000" dirty="0"/>
              <a:t> </a:t>
            </a:r>
            <a:r>
              <a:rPr lang="en-US" sz="2000" dirty="0" err="1"/>
              <a:t>dan</a:t>
            </a:r>
            <a:r>
              <a:rPr lang="en-US" sz="2000" dirty="0"/>
              <a:t> </a:t>
            </a:r>
            <a:r>
              <a:rPr lang="en-US" sz="2000" dirty="0" err="1"/>
              <a:t>laporan</a:t>
            </a:r>
            <a:r>
              <a:rPr lang="en-US" sz="2000" dirty="0"/>
              <a:t> </a:t>
            </a:r>
            <a:r>
              <a:rPr lang="en-US" sz="2000" dirty="0" err="1"/>
              <a:t>nilai</a:t>
            </a:r>
            <a:r>
              <a:rPr lang="en-US" sz="2000" dirty="0"/>
              <a:t> tambah (</a:t>
            </a:r>
            <a:r>
              <a:rPr lang="en-US" sz="2000" i="1" dirty="0"/>
              <a:t>value added statement</a:t>
            </a:r>
            <a:r>
              <a:rPr lang="en-US" sz="2000" dirty="0"/>
              <a:t>), </a:t>
            </a:r>
            <a:r>
              <a:rPr lang="en-US" sz="2000" dirty="0" err="1"/>
              <a:t>khususnya</a:t>
            </a:r>
            <a:r>
              <a:rPr lang="en-US" sz="2000" dirty="0"/>
              <a:t> </a:t>
            </a:r>
            <a:r>
              <a:rPr lang="en-US" sz="2000" dirty="0" err="1"/>
              <a:t>bagi</a:t>
            </a:r>
            <a:r>
              <a:rPr lang="en-US" sz="2000" dirty="0"/>
              <a:t> </a:t>
            </a:r>
            <a:r>
              <a:rPr lang="en-US" sz="2000" dirty="0" err="1"/>
              <a:t>industri</a:t>
            </a:r>
            <a:r>
              <a:rPr lang="en-US" sz="2000" dirty="0"/>
              <a:t> </a:t>
            </a:r>
            <a:r>
              <a:rPr lang="en-US" sz="2000" dirty="0" err="1"/>
              <a:t>dimana</a:t>
            </a:r>
            <a:r>
              <a:rPr lang="en-US" sz="2000" dirty="0"/>
              <a:t> </a:t>
            </a:r>
            <a:r>
              <a:rPr lang="en-US" sz="2000" dirty="0" err="1"/>
              <a:t>faktor</a:t>
            </a:r>
            <a:r>
              <a:rPr lang="en-US" sz="2000" dirty="0"/>
              <a:t> </a:t>
            </a:r>
            <a:r>
              <a:rPr lang="en-US" sz="2000" dirty="0" err="1"/>
              <a:t>lingkungan</a:t>
            </a:r>
            <a:r>
              <a:rPr lang="en-US" sz="2000" dirty="0"/>
              <a:t> </a:t>
            </a:r>
            <a:r>
              <a:rPr lang="en-US" sz="2000" dirty="0" err="1"/>
              <a:t>hidup</a:t>
            </a:r>
            <a:r>
              <a:rPr lang="en-US" sz="2000" dirty="0"/>
              <a:t> </a:t>
            </a:r>
            <a:r>
              <a:rPr lang="en-US" sz="2000" dirty="0" err="1"/>
              <a:t>memegang</a:t>
            </a:r>
            <a:r>
              <a:rPr lang="en-US" sz="2000" dirty="0"/>
              <a:t> </a:t>
            </a:r>
            <a:r>
              <a:rPr lang="en-US" sz="2000" dirty="0" err="1"/>
              <a:t>peranan</a:t>
            </a:r>
            <a:r>
              <a:rPr lang="en-US" sz="2000" dirty="0"/>
              <a:t> </a:t>
            </a:r>
            <a:r>
              <a:rPr lang="en-US" sz="2000" dirty="0" err="1"/>
              <a:t>penting</a:t>
            </a:r>
            <a:r>
              <a:rPr lang="en-US" sz="2000" dirty="0"/>
              <a:t> </a:t>
            </a:r>
            <a:r>
              <a:rPr lang="en-US" sz="2000" dirty="0" err="1"/>
              <a:t>dan</a:t>
            </a:r>
            <a:r>
              <a:rPr lang="en-US" sz="2000" dirty="0"/>
              <a:t> </a:t>
            </a:r>
            <a:r>
              <a:rPr lang="en-US" sz="2000" dirty="0" err="1"/>
              <a:t>bagi</a:t>
            </a:r>
            <a:r>
              <a:rPr lang="en-US" sz="2000" dirty="0"/>
              <a:t> </a:t>
            </a:r>
            <a:r>
              <a:rPr lang="en-US" sz="2000" dirty="0" err="1"/>
              <a:t>industri</a:t>
            </a:r>
            <a:r>
              <a:rPr lang="en-US" sz="2000" dirty="0"/>
              <a:t> yang </a:t>
            </a:r>
            <a:r>
              <a:rPr lang="en-US" sz="2000" dirty="0" err="1"/>
              <a:t>menganggap</a:t>
            </a:r>
            <a:r>
              <a:rPr lang="en-US" sz="2000" dirty="0"/>
              <a:t> </a:t>
            </a:r>
            <a:r>
              <a:rPr lang="en-US" sz="2000" dirty="0" err="1"/>
              <a:t>karyawan</a:t>
            </a:r>
            <a:r>
              <a:rPr lang="en-US" sz="2000" dirty="0"/>
              <a:t> </a:t>
            </a:r>
            <a:r>
              <a:rPr lang="en-US" sz="2000" dirty="0" err="1"/>
              <a:t>sebagai</a:t>
            </a:r>
            <a:r>
              <a:rPr lang="en-US" sz="2000" dirty="0"/>
              <a:t> </a:t>
            </a:r>
            <a:r>
              <a:rPr lang="en-US" sz="2000" dirty="0" err="1"/>
              <a:t>kelompok</a:t>
            </a:r>
            <a:r>
              <a:rPr lang="en-US" sz="2000" dirty="0"/>
              <a:t> </a:t>
            </a:r>
            <a:r>
              <a:rPr lang="en-US" sz="2000" dirty="0" err="1"/>
              <a:t>pengguna</a:t>
            </a:r>
            <a:r>
              <a:rPr lang="en-US" sz="2000" dirty="0"/>
              <a:t> </a:t>
            </a:r>
            <a:r>
              <a:rPr lang="en-US" sz="2000" dirty="0" err="1"/>
              <a:t>laporan</a:t>
            </a:r>
            <a:r>
              <a:rPr lang="en-US" sz="2000" dirty="0"/>
              <a:t> yang </a:t>
            </a:r>
            <a:r>
              <a:rPr lang="en-US" sz="2000" dirty="0" err="1"/>
              <a:t>memegang</a:t>
            </a:r>
            <a:r>
              <a:rPr lang="en-US" sz="2000" dirty="0"/>
              <a:t> </a:t>
            </a:r>
            <a:r>
              <a:rPr lang="en-US" sz="2000" dirty="0" err="1"/>
              <a:t>peranan</a:t>
            </a:r>
            <a:r>
              <a:rPr lang="en-US" sz="2000" dirty="0"/>
              <a:t> </a:t>
            </a:r>
            <a:r>
              <a:rPr lang="en-US" sz="2000" dirty="0" err="1"/>
              <a:t>penting</a:t>
            </a:r>
            <a:r>
              <a:rPr lang="en-US" sz="2000" dirty="0"/>
              <a:t>.</a:t>
            </a:r>
            <a:endParaRPr lang="en-US" sz="2000" dirty="0">
              <a:sym typeface="Wingdings" pitchFamily="2" charset="2"/>
            </a:endParaRPr>
          </a:p>
          <a:p>
            <a:pPr marL="784225" lvl="1" indent="-342900">
              <a:lnSpc>
                <a:spcPct val="90000"/>
              </a:lnSpc>
              <a:buFont typeface="Wingdings" panose="05000000000000000000" pitchFamily="2" charset="2"/>
              <a:buChar char="§"/>
            </a:pPr>
            <a:endParaRPr lang="id-ID" sz="2400" dirty="0">
              <a:solidFill>
                <a:srgbClr val="FF0000"/>
              </a:solidFill>
              <a:sym typeface="Wingdings" pitchFamily="2" charset="2"/>
            </a:endParaRPr>
          </a:p>
        </p:txBody>
      </p:sp>
      <p:sp>
        <p:nvSpPr>
          <p:cNvPr id="5" name="Slide Number Placeholder 4"/>
          <p:cNvSpPr>
            <a:spLocks noGrp="1"/>
          </p:cNvSpPr>
          <p:nvPr>
            <p:ph type="sldNum" sz="quarter" idx="4294967295"/>
          </p:nvPr>
        </p:nvSpPr>
        <p:spPr/>
        <p:txBody>
          <a:bodyPr/>
          <a:lstStyle/>
          <a:p>
            <a:endParaRPr lang="en-US" dirty="0"/>
          </a:p>
        </p:txBody>
      </p:sp>
      <p:pic>
        <p:nvPicPr>
          <p:cNvPr id="2050" name="Picture 2" descr="C:\Program Files\Microsoft Office\MEDIA\CAGCAT10\j0205466.wmf"/>
          <p:cNvPicPr>
            <a:picLocks noChangeAspect="1" noChangeArrowheads="1"/>
          </p:cNvPicPr>
          <p:nvPr/>
        </p:nvPicPr>
        <p:blipFill>
          <a:blip r:embed="rId2" cstate="print"/>
          <a:srcRect/>
          <a:stretch>
            <a:fillRect/>
          </a:stretch>
        </p:blipFill>
        <p:spPr bwMode="auto">
          <a:xfrm>
            <a:off x="7572396" y="1500174"/>
            <a:ext cx="1196567" cy="1190551"/>
          </a:xfrm>
          <a:prstGeom prst="rect">
            <a:avLst/>
          </a:prstGeom>
          <a:noFill/>
        </p:spPr>
      </p:pic>
    </p:spTree>
    <p:extLst>
      <p:ext uri="{BB962C8B-B14F-4D97-AF65-F5344CB8AC3E}">
        <p14:creationId xmlns:p14="http://schemas.microsoft.com/office/powerpoint/2010/main" xmlns="" val="29498483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734" y="381000"/>
            <a:ext cx="8229600" cy="548378"/>
          </a:xfrm>
        </p:spPr>
        <p:txBody>
          <a:bodyPr>
            <a:noAutofit/>
          </a:bodyPr>
          <a:lstStyle/>
          <a:p>
            <a:r>
              <a:rPr lang="en-US" sz="3200" b="1" dirty="0" err="1"/>
              <a:t>Karakteristik</a:t>
            </a:r>
            <a:r>
              <a:rPr lang="en-US" sz="3200" b="1" dirty="0"/>
              <a:t> </a:t>
            </a:r>
            <a:r>
              <a:rPr lang="en-US" sz="3200" b="1" dirty="0" err="1"/>
              <a:t>Umum</a:t>
            </a:r>
            <a:endParaRPr lang="en-US" sz="3200" b="1" dirty="0"/>
          </a:p>
        </p:txBody>
      </p:sp>
      <p:sp>
        <p:nvSpPr>
          <p:cNvPr id="3" name="Content Placeholder 2"/>
          <p:cNvSpPr>
            <a:spLocks noGrp="1"/>
          </p:cNvSpPr>
          <p:nvPr>
            <p:ph idx="1"/>
          </p:nvPr>
        </p:nvSpPr>
        <p:spPr>
          <a:xfrm>
            <a:off x="357158" y="1428736"/>
            <a:ext cx="8305800" cy="4953000"/>
          </a:xfrm>
        </p:spPr>
        <p:txBody>
          <a:bodyPr/>
          <a:lstStyle/>
          <a:p>
            <a:pPr marL="344488" lvl="1" indent="-225425">
              <a:lnSpc>
                <a:spcPct val="90000"/>
              </a:lnSpc>
              <a:spcBef>
                <a:spcPts val="600"/>
              </a:spcBef>
            </a:pPr>
            <a:r>
              <a:rPr lang="id-ID" sz="2000" dirty="0">
                <a:sym typeface="Wingdings" pitchFamily="2" charset="2"/>
              </a:rPr>
              <a:t>Penyajian secara wajar dan kepatuhan terhadap SAK</a:t>
            </a:r>
            <a:endParaRPr lang="en-US" sz="2000" dirty="0">
              <a:sym typeface="Wingdings" pitchFamily="2" charset="2"/>
            </a:endParaRPr>
          </a:p>
          <a:p>
            <a:pPr marL="744538" lvl="2" indent="-225425">
              <a:lnSpc>
                <a:spcPct val="90000"/>
              </a:lnSpc>
              <a:spcBef>
                <a:spcPts val="600"/>
              </a:spcBef>
            </a:pPr>
            <a:r>
              <a:rPr lang="en-US" sz="1800" dirty="0" err="1">
                <a:sym typeface="Wingdings" pitchFamily="2" charset="2"/>
              </a:rPr>
              <a:t>Menyebutkan</a:t>
            </a:r>
            <a:r>
              <a:rPr lang="en-US" sz="1800" dirty="0">
                <a:sym typeface="Wingdings" pitchFamily="2" charset="2"/>
              </a:rPr>
              <a:t> </a:t>
            </a:r>
            <a:r>
              <a:rPr lang="en-US" sz="1800" dirty="0" err="1">
                <a:sym typeface="Wingdings" pitchFamily="2" charset="2"/>
              </a:rPr>
              <a:t>secara</a:t>
            </a:r>
            <a:r>
              <a:rPr lang="en-US" sz="1800" dirty="0">
                <a:sym typeface="Wingdings" pitchFamily="2" charset="2"/>
              </a:rPr>
              <a:t> </a:t>
            </a:r>
            <a:r>
              <a:rPr lang="en-US" sz="1800" dirty="0" err="1">
                <a:sym typeface="Wingdings" pitchFamily="2" charset="2"/>
              </a:rPr>
              <a:t>explisit</a:t>
            </a:r>
            <a:r>
              <a:rPr lang="en-US" sz="1800" dirty="0">
                <a:sym typeface="Wingdings" pitchFamily="2" charset="2"/>
              </a:rPr>
              <a:t> </a:t>
            </a:r>
            <a:r>
              <a:rPr lang="en-US" sz="1800" dirty="0" err="1">
                <a:sym typeface="Wingdings" pitchFamily="2" charset="2"/>
              </a:rPr>
              <a:t>kepatuhan</a:t>
            </a:r>
            <a:r>
              <a:rPr lang="en-US" sz="1800" dirty="0">
                <a:sym typeface="Wingdings" pitchFamily="2" charset="2"/>
              </a:rPr>
              <a:t> </a:t>
            </a:r>
            <a:r>
              <a:rPr lang="en-US" sz="1800" dirty="0" err="1">
                <a:sym typeface="Wingdings" pitchFamily="2" charset="2"/>
              </a:rPr>
              <a:t>terhadap</a:t>
            </a:r>
            <a:r>
              <a:rPr lang="en-US" sz="1800" dirty="0">
                <a:sym typeface="Wingdings" pitchFamily="2" charset="2"/>
              </a:rPr>
              <a:t> SAK</a:t>
            </a:r>
          </a:p>
          <a:p>
            <a:pPr marL="744538" lvl="2" indent="-225425">
              <a:lnSpc>
                <a:spcPct val="90000"/>
              </a:lnSpc>
              <a:spcBef>
                <a:spcPts val="600"/>
              </a:spcBef>
            </a:pPr>
            <a:r>
              <a:rPr lang="en-US" sz="1800" dirty="0" err="1">
                <a:sym typeface="Wingdings" pitchFamily="2" charset="2"/>
              </a:rPr>
              <a:t>Kepatuhan</a:t>
            </a:r>
            <a:r>
              <a:rPr lang="en-US" sz="1800" dirty="0">
                <a:sym typeface="Wingdings" pitchFamily="2" charset="2"/>
              </a:rPr>
              <a:t> </a:t>
            </a:r>
            <a:r>
              <a:rPr lang="en-US" sz="1800" dirty="0" err="1">
                <a:sym typeface="Wingdings" pitchFamily="2" charset="2"/>
              </a:rPr>
              <a:t>terhadap</a:t>
            </a:r>
            <a:r>
              <a:rPr lang="en-US" sz="1800" dirty="0">
                <a:sym typeface="Wingdings" pitchFamily="2" charset="2"/>
              </a:rPr>
              <a:t> PSAK </a:t>
            </a:r>
            <a:r>
              <a:rPr lang="en-US" sz="1800" dirty="0" err="1">
                <a:sym typeface="Wingdings" pitchFamily="2" charset="2"/>
              </a:rPr>
              <a:t>memberikan</a:t>
            </a:r>
            <a:r>
              <a:rPr lang="en-US" sz="1800" dirty="0">
                <a:sym typeface="Wingdings" pitchFamily="2" charset="2"/>
              </a:rPr>
              <a:t> </a:t>
            </a:r>
            <a:r>
              <a:rPr lang="en-US" sz="1800" dirty="0" err="1">
                <a:sym typeface="Wingdings" pitchFamily="2" charset="2"/>
              </a:rPr>
              <a:t>pemahaman</a:t>
            </a:r>
            <a:r>
              <a:rPr lang="en-US" sz="1800" dirty="0">
                <a:sym typeface="Wingdings" pitchFamily="2" charset="2"/>
              </a:rPr>
              <a:t> yang </a:t>
            </a:r>
            <a:r>
              <a:rPr lang="en-US" sz="1800" dirty="0" err="1">
                <a:sym typeface="Wingdings" pitchFamily="2" charset="2"/>
              </a:rPr>
              <a:t>salah</a:t>
            </a:r>
            <a:r>
              <a:rPr lang="en-US" sz="1800" dirty="0">
                <a:sym typeface="Wingdings" pitchFamily="2" charset="2"/>
              </a:rPr>
              <a:t> (</a:t>
            </a:r>
            <a:r>
              <a:rPr lang="en-US" sz="1800" dirty="0" err="1">
                <a:sym typeface="Wingdings" pitchFamily="2" charset="2"/>
              </a:rPr>
              <a:t>kondisi</a:t>
            </a:r>
            <a:r>
              <a:rPr lang="en-US" sz="1800" dirty="0">
                <a:sym typeface="Wingdings" pitchFamily="2" charset="2"/>
              </a:rPr>
              <a:t> </a:t>
            </a:r>
            <a:r>
              <a:rPr lang="en-US" sz="1800" dirty="0" err="1">
                <a:sym typeface="Wingdings" pitchFamily="2" charset="2"/>
              </a:rPr>
              <a:t>jarang</a:t>
            </a:r>
            <a:r>
              <a:rPr lang="en-US" sz="1800" dirty="0">
                <a:sym typeface="Wingdings" pitchFamily="2" charset="2"/>
              </a:rPr>
              <a:t> </a:t>
            </a:r>
            <a:r>
              <a:rPr lang="en-US" sz="1800" dirty="0" err="1">
                <a:sym typeface="Wingdings" pitchFamily="2" charset="2"/>
              </a:rPr>
              <a:t>terjadi</a:t>
            </a:r>
            <a:r>
              <a:rPr lang="en-US" sz="1800" dirty="0">
                <a:sym typeface="Wingdings" pitchFamily="2" charset="2"/>
              </a:rPr>
              <a:t>)  </a:t>
            </a:r>
            <a:r>
              <a:rPr lang="en-US" sz="1800" dirty="0" err="1">
                <a:sym typeface="Wingdings" pitchFamily="2" charset="2"/>
              </a:rPr>
              <a:t>tidak</a:t>
            </a:r>
            <a:r>
              <a:rPr lang="en-US" sz="1800" dirty="0">
                <a:sym typeface="Wingdings" pitchFamily="2" charset="2"/>
              </a:rPr>
              <a:t> </a:t>
            </a:r>
            <a:r>
              <a:rPr lang="en-US" sz="1800" dirty="0" err="1">
                <a:sym typeface="Wingdings" pitchFamily="2" charset="2"/>
              </a:rPr>
              <a:t>sesuai</a:t>
            </a:r>
            <a:r>
              <a:rPr lang="en-US" sz="1800" dirty="0">
                <a:sym typeface="Wingdings" pitchFamily="2" charset="2"/>
              </a:rPr>
              <a:t> PSAK</a:t>
            </a:r>
            <a:endParaRPr lang="id-ID" sz="1800" dirty="0">
              <a:sym typeface="Wingdings" pitchFamily="2" charset="2"/>
            </a:endParaRPr>
          </a:p>
          <a:p>
            <a:pPr marL="344488" lvl="1" indent="-225425">
              <a:lnSpc>
                <a:spcPct val="90000"/>
              </a:lnSpc>
              <a:spcBef>
                <a:spcPts val="600"/>
              </a:spcBef>
            </a:pPr>
            <a:r>
              <a:rPr lang="id-ID" sz="2000" dirty="0">
                <a:sym typeface="Wingdings" pitchFamily="2" charset="2"/>
              </a:rPr>
              <a:t>Kelangsungan usaha</a:t>
            </a:r>
            <a:endParaRPr lang="en-US" sz="2000" dirty="0">
              <a:sym typeface="Wingdings" pitchFamily="2" charset="2"/>
            </a:endParaRPr>
          </a:p>
          <a:p>
            <a:pPr marL="744538" lvl="2" indent="-225425">
              <a:lnSpc>
                <a:spcPct val="90000"/>
              </a:lnSpc>
              <a:spcBef>
                <a:spcPts val="600"/>
              </a:spcBef>
            </a:pPr>
            <a:r>
              <a:rPr lang="en-US" sz="1800" dirty="0" err="1">
                <a:sym typeface="Wingdings" pitchFamily="2" charset="2"/>
              </a:rPr>
              <a:t>Laporan</a:t>
            </a:r>
            <a:r>
              <a:rPr lang="en-US" sz="1800" dirty="0">
                <a:sym typeface="Wingdings" pitchFamily="2" charset="2"/>
              </a:rPr>
              <a:t> </a:t>
            </a:r>
            <a:r>
              <a:rPr lang="en-US" sz="1800" dirty="0" err="1">
                <a:sym typeface="Wingdings" pitchFamily="2" charset="2"/>
              </a:rPr>
              <a:t>keuangan</a:t>
            </a:r>
            <a:r>
              <a:rPr lang="en-US" sz="1800" dirty="0">
                <a:sym typeface="Wingdings" pitchFamily="2" charset="2"/>
              </a:rPr>
              <a:t> </a:t>
            </a:r>
            <a:r>
              <a:rPr lang="en-US" sz="1800" dirty="0" err="1">
                <a:sym typeface="Wingdings" pitchFamily="2" charset="2"/>
              </a:rPr>
              <a:t>disusun</a:t>
            </a:r>
            <a:r>
              <a:rPr lang="en-US" sz="1800" dirty="0">
                <a:sym typeface="Wingdings" pitchFamily="2" charset="2"/>
              </a:rPr>
              <a:t> </a:t>
            </a:r>
            <a:r>
              <a:rPr lang="en-US" sz="1800" dirty="0" err="1">
                <a:sym typeface="Wingdings" pitchFamily="2" charset="2"/>
              </a:rPr>
              <a:t>berdasarkan</a:t>
            </a:r>
            <a:r>
              <a:rPr lang="en-US" sz="1800" dirty="0">
                <a:sym typeface="Wingdings" pitchFamily="2" charset="2"/>
              </a:rPr>
              <a:t> </a:t>
            </a:r>
            <a:r>
              <a:rPr lang="en-US" sz="1800" dirty="0" err="1">
                <a:sym typeface="Wingdings" pitchFamily="2" charset="2"/>
              </a:rPr>
              <a:t>asumsi</a:t>
            </a:r>
            <a:r>
              <a:rPr lang="en-US" sz="1800" dirty="0">
                <a:sym typeface="Wingdings" pitchFamily="2" charset="2"/>
              </a:rPr>
              <a:t> </a:t>
            </a:r>
            <a:r>
              <a:rPr lang="en-US" sz="1800" dirty="0" err="1">
                <a:sym typeface="Wingdings" pitchFamily="2" charset="2"/>
              </a:rPr>
              <a:t>kelangsungan</a:t>
            </a:r>
            <a:r>
              <a:rPr lang="en-US" sz="1800" dirty="0">
                <a:sym typeface="Wingdings" pitchFamily="2" charset="2"/>
              </a:rPr>
              <a:t> </a:t>
            </a:r>
            <a:r>
              <a:rPr lang="en-US" sz="1800" dirty="0" err="1">
                <a:sym typeface="Wingdings" pitchFamily="2" charset="2"/>
              </a:rPr>
              <a:t>usaha</a:t>
            </a:r>
            <a:r>
              <a:rPr lang="en-US" sz="1800" dirty="0">
                <a:sym typeface="Wingdings" pitchFamily="2" charset="2"/>
              </a:rPr>
              <a:t>, </a:t>
            </a:r>
            <a:r>
              <a:rPr lang="en-US" sz="1800" dirty="0" err="1">
                <a:sym typeface="Wingdings" pitchFamily="2" charset="2"/>
              </a:rPr>
              <a:t>mengungkapkan</a:t>
            </a:r>
            <a:r>
              <a:rPr lang="en-US" sz="1800" dirty="0">
                <a:sym typeface="Wingdings" pitchFamily="2" charset="2"/>
              </a:rPr>
              <a:t> </a:t>
            </a:r>
            <a:r>
              <a:rPr lang="en-US" sz="1800" dirty="0" err="1">
                <a:sym typeface="Wingdings" pitchFamily="2" charset="2"/>
              </a:rPr>
              <a:t>fakta</a:t>
            </a:r>
            <a:r>
              <a:rPr lang="en-US" sz="1800" dirty="0">
                <a:sym typeface="Wingdings" pitchFamily="2" charset="2"/>
              </a:rPr>
              <a:t> </a:t>
            </a:r>
            <a:r>
              <a:rPr lang="en-US" sz="1800" dirty="0" err="1">
                <a:sym typeface="Wingdings" pitchFamily="2" charset="2"/>
              </a:rPr>
              <a:t>jika</a:t>
            </a:r>
            <a:r>
              <a:rPr lang="en-US" sz="1800" dirty="0">
                <a:sym typeface="Wingdings" pitchFamily="2" charset="2"/>
              </a:rPr>
              <a:t> </a:t>
            </a:r>
            <a:r>
              <a:rPr lang="en-US" sz="1800" dirty="0" err="1">
                <a:sym typeface="Wingdings" pitchFamily="2" charset="2"/>
              </a:rPr>
              <a:t>terjadi</a:t>
            </a:r>
            <a:r>
              <a:rPr lang="en-US" sz="1800" dirty="0">
                <a:sym typeface="Wingdings" pitchFamily="2" charset="2"/>
              </a:rPr>
              <a:t> </a:t>
            </a:r>
            <a:r>
              <a:rPr lang="en-US" sz="1800" dirty="0" err="1">
                <a:sym typeface="Wingdings" pitchFamily="2" charset="2"/>
              </a:rPr>
              <a:t>pelanggaran</a:t>
            </a:r>
            <a:r>
              <a:rPr lang="en-US" sz="1800" dirty="0">
                <a:sym typeface="Wingdings" pitchFamily="2" charset="2"/>
              </a:rPr>
              <a:t> </a:t>
            </a:r>
            <a:r>
              <a:rPr lang="en-US" sz="1800" dirty="0" err="1">
                <a:sym typeface="Wingdings" pitchFamily="2" charset="2"/>
              </a:rPr>
              <a:t>asumsi</a:t>
            </a:r>
            <a:endParaRPr lang="id-ID" sz="1800" dirty="0">
              <a:sym typeface="Wingdings" pitchFamily="2" charset="2"/>
            </a:endParaRPr>
          </a:p>
          <a:p>
            <a:pPr marL="344488" lvl="1" indent="-225425">
              <a:lnSpc>
                <a:spcPct val="90000"/>
              </a:lnSpc>
              <a:spcBef>
                <a:spcPts val="600"/>
              </a:spcBef>
            </a:pPr>
            <a:r>
              <a:rPr lang="id-ID" sz="2000" dirty="0">
                <a:sym typeface="Wingdings" pitchFamily="2" charset="2"/>
              </a:rPr>
              <a:t>Dasar akrual</a:t>
            </a:r>
            <a:endParaRPr lang="id-ID" sz="1800" dirty="0">
              <a:sym typeface="Wingdings" pitchFamily="2" charset="2"/>
            </a:endParaRPr>
          </a:p>
          <a:p>
            <a:pPr marL="344488" lvl="1" indent="-225425">
              <a:lnSpc>
                <a:spcPct val="90000"/>
              </a:lnSpc>
              <a:spcBef>
                <a:spcPts val="600"/>
              </a:spcBef>
            </a:pPr>
            <a:r>
              <a:rPr lang="id-ID" sz="2000" dirty="0">
                <a:sym typeface="Wingdings" pitchFamily="2" charset="2"/>
              </a:rPr>
              <a:t>Material dan agregasi</a:t>
            </a:r>
          </a:p>
          <a:p>
            <a:pPr marL="344488" lvl="1" indent="-225425">
              <a:lnSpc>
                <a:spcPct val="90000"/>
              </a:lnSpc>
              <a:spcBef>
                <a:spcPts val="600"/>
              </a:spcBef>
              <a:tabLst>
                <a:tab pos="2955925" algn="l"/>
              </a:tabLst>
            </a:pPr>
            <a:r>
              <a:rPr lang="id-ID" sz="2000" dirty="0">
                <a:sym typeface="Wingdings" pitchFamily="2" charset="2"/>
              </a:rPr>
              <a:t>Saling hapus</a:t>
            </a:r>
            <a:r>
              <a:rPr lang="en-US" sz="2000" dirty="0">
                <a:sym typeface="Wingdings" pitchFamily="2" charset="2"/>
              </a:rPr>
              <a:t> </a:t>
            </a:r>
            <a:r>
              <a:rPr lang="id-ID" sz="2000" dirty="0">
                <a:sym typeface="Wingdings" pitchFamily="2" charset="2"/>
              </a:rPr>
              <a:t>	 </a:t>
            </a:r>
            <a:r>
              <a:rPr lang="en-US" sz="2000" dirty="0">
                <a:sym typeface="Wingdings" pitchFamily="2" charset="2"/>
              </a:rPr>
              <a:t> </a:t>
            </a:r>
            <a:r>
              <a:rPr lang="en-US" sz="1800" dirty="0" err="1">
                <a:sym typeface="Wingdings" pitchFamily="2" charset="2"/>
              </a:rPr>
              <a:t>Tidak</a:t>
            </a:r>
            <a:r>
              <a:rPr lang="en-US" sz="1800" dirty="0">
                <a:sym typeface="Wingdings" pitchFamily="2" charset="2"/>
              </a:rPr>
              <a:t> </a:t>
            </a:r>
            <a:r>
              <a:rPr lang="en-US" sz="1800" dirty="0" err="1">
                <a:sym typeface="Wingdings" pitchFamily="2" charset="2"/>
              </a:rPr>
              <a:t>boleh</a:t>
            </a:r>
            <a:r>
              <a:rPr lang="en-US" sz="1800" dirty="0">
                <a:sym typeface="Wingdings" pitchFamily="2" charset="2"/>
              </a:rPr>
              <a:t> </a:t>
            </a:r>
            <a:r>
              <a:rPr lang="en-US" sz="1800" dirty="0" err="1">
                <a:sym typeface="Wingdings" pitchFamily="2" charset="2"/>
              </a:rPr>
              <a:t>kecuali</a:t>
            </a:r>
            <a:r>
              <a:rPr lang="en-US" sz="1800" dirty="0">
                <a:sym typeface="Wingdings" pitchFamily="2" charset="2"/>
              </a:rPr>
              <a:t> </a:t>
            </a:r>
            <a:r>
              <a:rPr lang="en-US" sz="1800" dirty="0" err="1">
                <a:sym typeface="Wingdings" pitchFamily="2" charset="2"/>
              </a:rPr>
              <a:t>disyaratkan</a:t>
            </a:r>
            <a:r>
              <a:rPr lang="en-US" sz="1800" dirty="0">
                <a:sym typeface="Wingdings" pitchFamily="2" charset="2"/>
              </a:rPr>
              <a:t> </a:t>
            </a:r>
            <a:r>
              <a:rPr lang="en-US" sz="1800" dirty="0" err="1">
                <a:sym typeface="Wingdings" pitchFamily="2" charset="2"/>
              </a:rPr>
              <a:t>atau</a:t>
            </a:r>
            <a:r>
              <a:rPr lang="en-US" sz="1800" dirty="0">
                <a:sym typeface="Wingdings" pitchFamily="2" charset="2"/>
              </a:rPr>
              <a:t> </a:t>
            </a:r>
            <a:r>
              <a:rPr lang="en-US" sz="1800" dirty="0" err="1">
                <a:sym typeface="Wingdings" pitchFamily="2" charset="2"/>
              </a:rPr>
              <a:t>diizinkan</a:t>
            </a:r>
            <a:r>
              <a:rPr lang="id-ID" sz="1800" dirty="0">
                <a:sym typeface="Wingdings" pitchFamily="2" charset="2"/>
              </a:rPr>
              <a:t> 	      </a:t>
            </a:r>
            <a:r>
              <a:rPr lang="en-US" sz="1800" dirty="0" err="1">
                <a:sym typeface="Wingdings" pitchFamily="2" charset="2"/>
              </a:rPr>
              <a:t>suatu</a:t>
            </a:r>
            <a:r>
              <a:rPr lang="en-US" sz="1800" dirty="0">
                <a:sym typeface="Wingdings" pitchFamily="2" charset="2"/>
              </a:rPr>
              <a:t> PSAK</a:t>
            </a:r>
            <a:endParaRPr lang="id-ID" sz="1800" dirty="0">
              <a:sym typeface="Wingdings" pitchFamily="2" charset="2"/>
            </a:endParaRPr>
          </a:p>
          <a:p>
            <a:pPr marL="344488" lvl="1" indent="-225425">
              <a:lnSpc>
                <a:spcPct val="90000"/>
              </a:lnSpc>
              <a:spcBef>
                <a:spcPts val="600"/>
              </a:spcBef>
            </a:pPr>
            <a:r>
              <a:rPr lang="id-ID" sz="2000" dirty="0">
                <a:sym typeface="Wingdings" pitchFamily="2" charset="2"/>
              </a:rPr>
              <a:t>Frekuensi pelaporan</a:t>
            </a:r>
            <a:r>
              <a:rPr lang="en-US" sz="2000" dirty="0">
                <a:sym typeface="Wingdings" pitchFamily="2" charset="2"/>
              </a:rPr>
              <a:t> </a:t>
            </a:r>
            <a:r>
              <a:rPr lang="id-ID" sz="2000" dirty="0">
                <a:sym typeface="Wingdings" pitchFamily="2" charset="2"/>
              </a:rPr>
              <a:t>    </a:t>
            </a:r>
            <a:r>
              <a:rPr lang="en-US" sz="2000" dirty="0">
                <a:sym typeface="Wingdings" pitchFamily="2" charset="2"/>
              </a:rPr>
              <a:t> </a:t>
            </a:r>
            <a:r>
              <a:rPr lang="id-ID" sz="1800" dirty="0">
                <a:sym typeface="Wingdings" pitchFamily="2" charset="2"/>
              </a:rPr>
              <a:t>T</a:t>
            </a:r>
            <a:r>
              <a:rPr lang="en-US" sz="1800" dirty="0" err="1">
                <a:sym typeface="Wingdings" pitchFamily="2" charset="2"/>
              </a:rPr>
              <a:t>ahunan</a:t>
            </a:r>
            <a:endParaRPr lang="id-ID" sz="1800" dirty="0">
              <a:sym typeface="Wingdings" pitchFamily="2" charset="2"/>
            </a:endParaRPr>
          </a:p>
          <a:p>
            <a:pPr marL="344488" lvl="1" indent="-225425">
              <a:lnSpc>
                <a:spcPct val="90000"/>
              </a:lnSpc>
              <a:spcBef>
                <a:spcPts val="600"/>
              </a:spcBef>
            </a:pPr>
            <a:r>
              <a:rPr lang="id-ID" sz="2000" dirty="0">
                <a:sym typeface="Wingdings" pitchFamily="2" charset="2"/>
              </a:rPr>
              <a:t>Informasi komparatif</a:t>
            </a:r>
            <a:r>
              <a:rPr lang="en-US" sz="2000" dirty="0">
                <a:sym typeface="Wingdings" pitchFamily="2" charset="2"/>
              </a:rPr>
              <a:t> </a:t>
            </a:r>
            <a:r>
              <a:rPr lang="id-ID" sz="2000" dirty="0">
                <a:sym typeface="Wingdings" pitchFamily="2" charset="2"/>
              </a:rPr>
              <a:t>    </a:t>
            </a:r>
            <a:r>
              <a:rPr lang="en-US" sz="2000" dirty="0">
                <a:sym typeface="Wingdings" pitchFamily="2" charset="2"/>
              </a:rPr>
              <a:t> </a:t>
            </a:r>
            <a:r>
              <a:rPr lang="id-ID" sz="1800" dirty="0" err="1">
                <a:sym typeface="Wingdings" pitchFamily="2" charset="2"/>
              </a:rPr>
              <a:t>P</a:t>
            </a:r>
            <a:r>
              <a:rPr lang="en-US" sz="1800" dirty="0" err="1">
                <a:sym typeface="Wingdings" pitchFamily="2" charset="2"/>
              </a:rPr>
              <a:t>eriode</a:t>
            </a:r>
            <a:r>
              <a:rPr lang="en-US" sz="1800" dirty="0">
                <a:sym typeface="Wingdings" pitchFamily="2" charset="2"/>
              </a:rPr>
              <a:t> </a:t>
            </a:r>
            <a:r>
              <a:rPr lang="en-US" sz="1800" dirty="0" err="1">
                <a:sym typeface="Wingdings" pitchFamily="2" charset="2"/>
              </a:rPr>
              <a:t>sebelumnya</a:t>
            </a:r>
            <a:endParaRPr lang="id-ID" sz="1800" dirty="0">
              <a:sym typeface="Wingdings" pitchFamily="2" charset="2"/>
            </a:endParaRPr>
          </a:p>
          <a:p>
            <a:pPr marL="344488" lvl="1" indent="-225425">
              <a:lnSpc>
                <a:spcPct val="90000"/>
              </a:lnSpc>
              <a:spcBef>
                <a:spcPts val="600"/>
              </a:spcBef>
              <a:tabLst>
                <a:tab pos="3140075" algn="l"/>
              </a:tabLst>
            </a:pPr>
            <a:r>
              <a:rPr lang="id-ID" sz="2000" dirty="0">
                <a:sym typeface="Wingdings" pitchFamily="2" charset="2"/>
              </a:rPr>
              <a:t>Konsistensi penyajian</a:t>
            </a:r>
            <a:r>
              <a:rPr lang="en-US" sz="2000" dirty="0">
                <a:sym typeface="Wingdings" pitchFamily="2" charset="2"/>
              </a:rPr>
              <a:t> </a:t>
            </a:r>
            <a:r>
              <a:rPr lang="id-ID" sz="2000" dirty="0">
                <a:sym typeface="Wingdings" pitchFamily="2" charset="2"/>
              </a:rPr>
              <a:t>  </a:t>
            </a:r>
            <a:r>
              <a:rPr lang="en-US" sz="2000" dirty="0">
                <a:sym typeface="Wingdings" pitchFamily="2" charset="2"/>
              </a:rPr>
              <a:t> </a:t>
            </a:r>
            <a:r>
              <a:rPr lang="id-ID" sz="1800" dirty="0" err="1">
                <a:sym typeface="Wingdings" pitchFamily="2" charset="2"/>
              </a:rPr>
              <a:t>P</a:t>
            </a:r>
            <a:r>
              <a:rPr lang="en-US" sz="1800" dirty="0" err="1">
                <a:sym typeface="Wingdings" pitchFamily="2" charset="2"/>
              </a:rPr>
              <a:t>enyajian</a:t>
            </a:r>
            <a:r>
              <a:rPr lang="en-US" sz="1800" dirty="0">
                <a:sym typeface="Wingdings" pitchFamily="2" charset="2"/>
              </a:rPr>
              <a:t> </a:t>
            </a:r>
            <a:r>
              <a:rPr lang="en-US" sz="1800" dirty="0" err="1">
                <a:sym typeface="Wingdings" pitchFamily="2" charset="2"/>
              </a:rPr>
              <a:t>dan</a:t>
            </a:r>
            <a:r>
              <a:rPr lang="en-US" sz="1800" dirty="0">
                <a:sym typeface="Wingdings" pitchFamily="2" charset="2"/>
              </a:rPr>
              <a:t> </a:t>
            </a:r>
            <a:r>
              <a:rPr lang="en-US" sz="1800" dirty="0" err="1">
                <a:sym typeface="Wingdings" pitchFamily="2" charset="2"/>
              </a:rPr>
              <a:t>klasifikasi</a:t>
            </a:r>
            <a:endParaRPr lang="id-ID" sz="1800" dirty="0">
              <a:sym typeface="Wingdings" pitchFamily="2" charset="2"/>
            </a:endParaRPr>
          </a:p>
          <a:p>
            <a:pPr>
              <a:spcBef>
                <a:spcPts val="600"/>
              </a:spcBef>
            </a:pPr>
            <a:endParaRPr lang="en-US" sz="2800" dirty="0"/>
          </a:p>
        </p:txBody>
      </p:sp>
      <p:sp>
        <p:nvSpPr>
          <p:cNvPr id="4" name="Slide Number Placeholder 3"/>
          <p:cNvSpPr>
            <a:spLocks noGrp="1"/>
          </p:cNvSpPr>
          <p:nvPr>
            <p:ph type="sldNum" sz="quarter" idx="4294967295"/>
          </p:nvPr>
        </p:nvSpPr>
        <p:spPr>
          <a:xfrm>
            <a:off x="6444208" y="6381328"/>
            <a:ext cx="2133600" cy="320675"/>
          </a:xfrm>
        </p:spPr>
        <p:txBody>
          <a:bodyPr/>
          <a:lstStyle/>
          <a:p>
            <a:fld id="{C8917DDB-6779-4320-89F1-0A441ABEDE43}" type="slidenum">
              <a:rPr lang="en-US" smtClean="0"/>
              <a:pPr/>
              <a:t>31</a:t>
            </a:fld>
            <a:endParaRPr lang="en-US"/>
          </a:p>
        </p:txBody>
      </p:sp>
      <p:pic>
        <p:nvPicPr>
          <p:cNvPr id="8" name="Content Placeholder 4" descr="images.jpg"/>
          <p:cNvPicPr>
            <a:picLocks noChangeAspect="1"/>
          </p:cNvPicPr>
          <p:nvPr/>
        </p:nvPicPr>
        <p:blipFill>
          <a:blip r:embed="rId3" cstate="print"/>
          <a:stretch>
            <a:fillRect/>
          </a:stretch>
        </p:blipFill>
        <p:spPr bwMode="auto">
          <a:xfrm>
            <a:off x="6660232" y="5085184"/>
            <a:ext cx="1382837" cy="1242803"/>
          </a:xfrm>
          <a:prstGeom prst="rect">
            <a:avLst/>
          </a:prstGeom>
          <a:noFill/>
          <a:ln w="9525">
            <a:noFill/>
            <a:miter lim="800000"/>
            <a:headEnd/>
            <a:tailEnd/>
          </a:ln>
          <a:effectLst/>
        </p:spPr>
      </p:pic>
    </p:spTree>
    <p:extLst>
      <p:ext uri="{BB962C8B-B14F-4D97-AF65-F5344CB8AC3E}">
        <p14:creationId xmlns:p14="http://schemas.microsoft.com/office/powerpoint/2010/main" xmlns="" val="30958896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306" y="381000"/>
            <a:ext cx="8229600" cy="548378"/>
          </a:xfrm>
        </p:spPr>
        <p:txBody>
          <a:bodyPr anchor="ctr" anchorCtr="0">
            <a:noAutofit/>
          </a:bodyPr>
          <a:lstStyle/>
          <a:p>
            <a:r>
              <a:rPr lang="id-ID" sz="3200" b="1" dirty="0"/>
              <a:t>Informasi Komparatif Minimum 38,38A, 38B</a:t>
            </a:r>
            <a:endParaRPr lang="en-US" sz="3200" b="1" dirty="0"/>
          </a:p>
        </p:txBody>
      </p:sp>
      <p:sp>
        <p:nvSpPr>
          <p:cNvPr id="3" name="Content Placeholder 2"/>
          <p:cNvSpPr>
            <a:spLocks noGrp="1"/>
          </p:cNvSpPr>
          <p:nvPr>
            <p:ph idx="1"/>
          </p:nvPr>
        </p:nvSpPr>
        <p:spPr>
          <a:xfrm>
            <a:off x="357158" y="1428736"/>
            <a:ext cx="8305800" cy="4953000"/>
          </a:xfrm>
        </p:spPr>
        <p:txBody>
          <a:bodyPr>
            <a:normAutofit/>
          </a:bodyPr>
          <a:lstStyle/>
          <a:p>
            <a:pPr>
              <a:buClr>
                <a:schemeClr val="tx1">
                  <a:lumMod val="60000"/>
                  <a:lumOff val="40000"/>
                </a:schemeClr>
              </a:buClr>
            </a:pPr>
            <a:r>
              <a:rPr lang="id-ID" sz="1800" dirty="0">
                <a:solidFill>
                  <a:srgbClr val="FF0000"/>
                </a:solidFill>
              </a:rPr>
              <a:t>Entitas menyajikan informasi komparatif terkait dengan periode sebelumnya untuk seluruh jumlah yang dilaporkan dalam laporan keuangan periode berjalan, kecuali diizinkan atau disyaratkan lain oleh SAK. </a:t>
            </a:r>
          </a:p>
          <a:p>
            <a:pPr>
              <a:buClr>
                <a:schemeClr val="tx1">
                  <a:lumMod val="60000"/>
                  <a:lumOff val="40000"/>
                </a:schemeClr>
              </a:buClr>
            </a:pPr>
            <a:r>
              <a:rPr lang="id-ID" sz="1800" dirty="0">
                <a:solidFill>
                  <a:srgbClr val="FF0000"/>
                </a:solidFill>
              </a:rPr>
              <a:t>Informasi komparatif ya</a:t>
            </a:r>
            <a:r>
              <a:rPr lang="en-US" sz="1800" dirty="0">
                <a:solidFill>
                  <a:srgbClr val="FF0000"/>
                </a:solidFill>
              </a:rPr>
              <a:t>n</a:t>
            </a:r>
            <a:r>
              <a:rPr lang="id-ID" sz="1800" dirty="0">
                <a:solidFill>
                  <a:srgbClr val="FF0000"/>
                </a:solidFill>
              </a:rPr>
              <a:t>g bersifat naratif dan deskriptif dari laporan keuangan periode sebelumnya diungkapkan jika relevan untuk pemahaman laporan keuangan periode berjalan.</a:t>
            </a:r>
          </a:p>
          <a:p>
            <a:pPr>
              <a:buClr>
                <a:schemeClr val="tx1">
                  <a:lumMod val="60000"/>
                  <a:lumOff val="40000"/>
                </a:schemeClr>
              </a:buClr>
            </a:pPr>
            <a:r>
              <a:rPr lang="fi-FI" sz="1800" dirty="0">
                <a:solidFill>
                  <a:schemeClr val="accent2">
                    <a:lumMod val="75000"/>
                  </a:schemeClr>
                </a:solidFill>
              </a:rPr>
              <a:t>Entitas menyajikan minimal, dua laporan posisi keuangan, dua</a:t>
            </a:r>
            <a:r>
              <a:rPr lang="id-ID" sz="1800" dirty="0">
                <a:solidFill>
                  <a:schemeClr val="accent2">
                    <a:lumMod val="75000"/>
                  </a:schemeClr>
                </a:solidFill>
              </a:rPr>
              <a:t> laporan laba rugi dan penghasilan komprehensif lain, dua laporan laba rugi terpisah (jika disajikan), dua laporan arus kas dan dua laporan perubahan ekuitas, serta catatan atas laporan keuangan terkait. </a:t>
            </a:r>
          </a:p>
          <a:p>
            <a:pPr>
              <a:buClr>
                <a:schemeClr val="tx1">
                  <a:lumMod val="60000"/>
                  <a:lumOff val="40000"/>
                </a:schemeClr>
              </a:buClr>
            </a:pPr>
            <a:r>
              <a:rPr lang="id-ID" sz="1800" dirty="0"/>
              <a:t>Dalam beberapa kasus, informasi naratif yang disajikan </a:t>
            </a:r>
            <a:r>
              <a:rPr lang="sv-SE" sz="1800" dirty="0"/>
              <a:t>dalam laporan keuangan untuk periode sebelumnya masih tetap</a:t>
            </a:r>
            <a:r>
              <a:rPr lang="id-ID" sz="1800" dirty="0"/>
              <a:t> relevan pada periode berjalan.</a:t>
            </a:r>
            <a:endParaRPr lang="en-US" sz="1800" dirty="0"/>
          </a:p>
        </p:txBody>
      </p:sp>
      <p:pic>
        <p:nvPicPr>
          <p:cNvPr id="8" name="Content Placeholder 4" descr="images.jpg"/>
          <p:cNvPicPr>
            <a:picLocks noChangeAspect="1"/>
          </p:cNvPicPr>
          <p:nvPr/>
        </p:nvPicPr>
        <p:blipFill>
          <a:blip r:embed="rId2" cstate="print"/>
          <a:stretch>
            <a:fillRect/>
          </a:stretch>
        </p:blipFill>
        <p:spPr bwMode="auto">
          <a:xfrm>
            <a:off x="7543800" y="4953000"/>
            <a:ext cx="1382837" cy="1242803"/>
          </a:xfrm>
          <a:prstGeom prst="rect">
            <a:avLst/>
          </a:prstGeom>
          <a:noFill/>
          <a:ln w="9525">
            <a:noFill/>
            <a:miter lim="800000"/>
            <a:headEnd/>
            <a:tailEnd/>
          </a:ln>
          <a:effectLst/>
        </p:spPr>
      </p:pic>
    </p:spTree>
    <p:extLst>
      <p:ext uri="{BB962C8B-B14F-4D97-AF65-F5344CB8AC3E}">
        <p14:creationId xmlns:p14="http://schemas.microsoft.com/office/powerpoint/2010/main" xmlns="" val="30260184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6022"/>
            <a:ext cx="8229600" cy="548378"/>
          </a:xfrm>
        </p:spPr>
        <p:txBody>
          <a:bodyPr anchor="ctr" anchorCtr="0">
            <a:noAutofit/>
          </a:bodyPr>
          <a:lstStyle/>
          <a:p>
            <a:r>
              <a:rPr lang="id-ID" sz="3600" b="1" dirty="0"/>
              <a:t>Informasi Komparatif -  Tambahan</a:t>
            </a:r>
            <a:endParaRPr lang="en-US" sz="3600" b="1" dirty="0"/>
          </a:p>
        </p:txBody>
      </p:sp>
      <p:sp>
        <p:nvSpPr>
          <p:cNvPr id="3" name="Content Placeholder 2"/>
          <p:cNvSpPr>
            <a:spLocks noGrp="1"/>
          </p:cNvSpPr>
          <p:nvPr>
            <p:ph idx="1"/>
          </p:nvPr>
        </p:nvSpPr>
        <p:spPr>
          <a:xfrm>
            <a:off x="357158" y="1428736"/>
            <a:ext cx="8305800" cy="4953000"/>
          </a:xfrm>
        </p:spPr>
        <p:txBody>
          <a:bodyPr/>
          <a:lstStyle/>
          <a:p>
            <a:r>
              <a:rPr lang="id-ID" sz="1800" dirty="0"/>
              <a:t>Entitas dapat menyajikan informasi komparatif sebagai tambahan atas laporan keuangan komparatif minimum yang disyaratkan PSAK/ISAK, sepanjang informasi tersebut disusun sesuai dengan PSAK/</a:t>
            </a:r>
            <a:r>
              <a:rPr lang="it-IT" sz="1800" dirty="0"/>
              <a:t>ISAK. </a:t>
            </a:r>
            <a:endParaRPr lang="id-ID" sz="1800" dirty="0"/>
          </a:p>
          <a:p>
            <a:r>
              <a:rPr lang="it-IT" sz="1800" dirty="0"/>
              <a:t>Informasi komparatif ini dapat berisi terdiri satu atau lebih laporan</a:t>
            </a:r>
            <a:r>
              <a:rPr lang="id-ID" sz="1800" dirty="0"/>
              <a:t> keuangan, namun tidak terdiri dari laporan keuangan lengkap. </a:t>
            </a:r>
          </a:p>
          <a:p>
            <a:r>
              <a:rPr lang="id-ID" sz="1800" dirty="0"/>
              <a:t>Ketika hal ini terjadi, entitas menyajikan catatan informasi yang berhubungan dengan laporan tambahan tersebut.</a:t>
            </a:r>
          </a:p>
          <a:p>
            <a:r>
              <a:rPr lang="id-ID" sz="1800" dirty="0"/>
              <a:t>Misalnya, entitas dapat menyajikan tiga laporan laba rugi dan penghasilan komprehensif lain (sehingga menyajikan periode berjalan, periode sebelumnya, dan satu periode komparatif tambahan). </a:t>
            </a:r>
          </a:p>
          <a:p>
            <a:r>
              <a:rPr lang="en-US" sz="1800" dirty="0"/>
              <a:t>E</a:t>
            </a:r>
            <a:r>
              <a:rPr lang="id-ID" sz="1800" dirty="0"/>
              <a:t>ntitas tidak disyaratkan untuk menyajikan tiga laporan posisi keuangan, tiga laporan arus kas, atau tiga laporan perubahan ekuitas (yaitu laporan keuangan komparatif tambahan). Entitas disyaratkan menyajikan, dalam catatan atas laporan keuangan, informasi komparatif </a:t>
            </a:r>
            <a:r>
              <a:rPr lang="es-ES" sz="1800" dirty="0"/>
              <a:t>yang </a:t>
            </a:r>
            <a:r>
              <a:rPr lang="es-ES" sz="1800" dirty="0" err="1"/>
              <a:t>terkait</a:t>
            </a:r>
            <a:r>
              <a:rPr lang="es-ES" sz="1800" dirty="0"/>
              <a:t> </a:t>
            </a:r>
            <a:r>
              <a:rPr lang="es-ES" sz="1800" dirty="0" err="1"/>
              <a:t>dengan</a:t>
            </a:r>
            <a:r>
              <a:rPr lang="es-ES" sz="1800" dirty="0"/>
              <a:t> </a:t>
            </a:r>
            <a:r>
              <a:rPr lang="es-ES" sz="1800" dirty="0" err="1"/>
              <a:t>laporan</a:t>
            </a:r>
            <a:r>
              <a:rPr lang="es-ES" sz="1800" dirty="0"/>
              <a:t> </a:t>
            </a:r>
            <a:r>
              <a:rPr lang="es-ES" sz="1800" dirty="0" err="1"/>
              <a:t>tambahan</a:t>
            </a:r>
            <a:r>
              <a:rPr lang="es-ES" sz="1800" dirty="0"/>
              <a:t> atas </a:t>
            </a:r>
            <a:r>
              <a:rPr lang="es-ES" sz="1800" dirty="0" err="1"/>
              <a:t>laporan</a:t>
            </a:r>
            <a:r>
              <a:rPr lang="es-ES" sz="1800" dirty="0"/>
              <a:t> </a:t>
            </a:r>
            <a:r>
              <a:rPr lang="es-ES" sz="1800" dirty="0" err="1"/>
              <a:t>laba</a:t>
            </a:r>
            <a:r>
              <a:rPr lang="es-ES" sz="1800" dirty="0"/>
              <a:t> </a:t>
            </a:r>
            <a:r>
              <a:rPr lang="es-ES" sz="1800" dirty="0" err="1"/>
              <a:t>rugi</a:t>
            </a:r>
            <a:r>
              <a:rPr lang="es-ES" sz="1800" dirty="0"/>
              <a:t> dan</a:t>
            </a:r>
            <a:r>
              <a:rPr lang="id-ID" sz="1800" dirty="0"/>
              <a:t> penghasilan komprehensif lain.</a:t>
            </a:r>
            <a:endParaRPr lang="en-US" sz="1800" dirty="0"/>
          </a:p>
        </p:txBody>
      </p:sp>
    </p:spTree>
    <p:extLst>
      <p:ext uri="{BB962C8B-B14F-4D97-AF65-F5344CB8AC3E}">
        <p14:creationId xmlns:p14="http://schemas.microsoft.com/office/powerpoint/2010/main" xmlns="" val="35191974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666" y="381000"/>
            <a:ext cx="8229600" cy="548378"/>
          </a:xfrm>
        </p:spPr>
        <p:txBody>
          <a:bodyPr anchor="ctr" anchorCtr="0">
            <a:noAutofit/>
          </a:bodyPr>
          <a:lstStyle/>
          <a:p>
            <a:r>
              <a:rPr lang="en-US" sz="3200" b="1" dirty="0" err="1"/>
              <a:t>Identifikasi</a:t>
            </a:r>
            <a:r>
              <a:rPr lang="en-US" sz="3200" b="1" dirty="0"/>
              <a:t> </a:t>
            </a:r>
            <a:r>
              <a:rPr lang="en-US" sz="3200" b="1" dirty="0" err="1"/>
              <a:t>Laporan</a:t>
            </a:r>
            <a:r>
              <a:rPr lang="en-US" sz="3200" b="1" dirty="0"/>
              <a:t> </a:t>
            </a:r>
            <a:r>
              <a:rPr lang="en-US" sz="3200" b="1" dirty="0" err="1"/>
              <a:t>Keuangan</a:t>
            </a:r>
            <a:endParaRPr lang="en-US" sz="3200" b="1" dirty="0"/>
          </a:p>
        </p:txBody>
      </p:sp>
      <p:sp>
        <p:nvSpPr>
          <p:cNvPr id="3" name="Content Placeholder 2"/>
          <p:cNvSpPr>
            <a:spLocks noGrp="1"/>
          </p:cNvSpPr>
          <p:nvPr>
            <p:ph idx="1"/>
          </p:nvPr>
        </p:nvSpPr>
        <p:spPr>
          <a:xfrm>
            <a:off x="462666" y="1295400"/>
            <a:ext cx="7548880" cy="4627618"/>
          </a:xfrm>
        </p:spPr>
        <p:txBody>
          <a:bodyPr>
            <a:normAutofit/>
          </a:bodyPr>
          <a:lstStyle/>
          <a:p>
            <a:r>
              <a:rPr lang="id-ID" sz="2400" dirty="0"/>
              <a:t>Entitas </a:t>
            </a:r>
            <a:r>
              <a:rPr lang="en-US" sz="2400" dirty="0" err="1"/>
              <a:t>mengidientifikasikan</a:t>
            </a:r>
            <a:r>
              <a:rPr lang="en-US" sz="2400" dirty="0"/>
              <a:t> </a:t>
            </a:r>
            <a:r>
              <a:rPr lang="en-US" sz="2400" dirty="0" err="1"/>
              <a:t>laporan</a:t>
            </a:r>
            <a:r>
              <a:rPr lang="en-US" sz="2400" dirty="0"/>
              <a:t> </a:t>
            </a:r>
            <a:r>
              <a:rPr lang="en-US" sz="2400" dirty="0" err="1"/>
              <a:t>keuangan</a:t>
            </a:r>
            <a:r>
              <a:rPr lang="en-US" sz="2400" dirty="0"/>
              <a:t> </a:t>
            </a:r>
            <a:r>
              <a:rPr lang="en-US" sz="2400" dirty="0" err="1"/>
              <a:t>secara</a:t>
            </a:r>
            <a:r>
              <a:rPr lang="en-US" sz="2400" dirty="0"/>
              <a:t> </a:t>
            </a:r>
            <a:r>
              <a:rPr lang="en-US" sz="2400" dirty="0" err="1"/>
              <a:t>jelas</a:t>
            </a:r>
            <a:r>
              <a:rPr lang="en-US" sz="2400" dirty="0"/>
              <a:t> dan </a:t>
            </a:r>
            <a:r>
              <a:rPr lang="en-US" sz="2400" dirty="0" err="1"/>
              <a:t>membedakan</a:t>
            </a:r>
            <a:r>
              <a:rPr lang="en-US" sz="2400" dirty="0"/>
              <a:t> </a:t>
            </a:r>
            <a:r>
              <a:rPr lang="en-US" sz="2400" dirty="0" err="1"/>
              <a:t>dari</a:t>
            </a:r>
            <a:r>
              <a:rPr lang="en-US" sz="2400" dirty="0"/>
              <a:t> </a:t>
            </a:r>
            <a:r>
              <a:rPr lang="en-US" sz="2400" dirty="0" err="1"/>
              <a:t>informasi</a:t>
            </a:r>
            <a:r>
              <a:rPr lang="en-US" sz="2400" dirty="0"/>
              <a:t> lain </a:t>
            </a:r>
            <a:r>
              <a:rPr lang="en-US" sz="2400" dirty="0" err="1"/>
              <a:t>dlam</a:t>
            </a:r>
            <a:r>
              <a:rPr lang="en-US" sz="2400" dirty="0"/>
              <a:t> </a:t>
            </a:r>
            <a:r>
              <a:rPr lang="en-US" sz="2400" dirty="0" err="1"/>
              <a:t>dokumen</a:t>
            </a:r>
            <a:r>
              <a:rPr lang="en-US" sz="2400" dirty="0"/>
              <a:t> </a:t>
            </a:r>
            <a:r>
              <a:rPr lang="en-US" sz="2400" dirty="0" err="1"/>
              <a:t>publikasi</a:t>
            </a:r>
            <a:r>
              <a:rPr lang="en-US" sz="2400" dirty="0"/>
              <a:t> yang </a:t>
            </a:r>
            <a:r>
              <a:rPr lang="en-US" sz="2400" dirty="0" err="1"/>
              <a:t>sama</a:t>
            </a:r>
            <a:endParaRPr lang="en-US" sz="2400" dirty="0"/>
          </a:p>
          <a:p>
            <a:r>
              <a:rPr lang="en-US" sz="2400" dirty="0" err="1"/>
              <a:t>Menyajikan</a:t>
            </a:r>
            <a:r>
              <a:rPr lang="en-US" sz="2400" dirty="0"/>
              <a:t> </a:t>
            </a:r>
            <a:r>
              <a:rPr lang="en-US" sz="2400" dirty="0" err="1"/>
              <a:t>informasi</a:t>
            </a:r>
            <a:r>
              <a:rPr lang="en-US" sz="2400" dirty="0"/>
              <a:t> </a:t>
            </a:r>
            <a:r>
              <a:rPr lang="en-US" sz="2400" dirty="0" err="1"/>
              <a:t>berikut</a:t>
            </a:r>
            <a:r>
              <a:rPr lang="en-US" sz="2400" dirty="0"/>
              <a:t>:</a:t>
            </a:r>
          </a:p>
          <a:p>
            <a:pPr lvl="1"/>
            <a:r>
              <a:rPr lang="en-US" sz="2200" dirty="0"/>
              <a:t>Nama </a:t>
            </a:r>
            <a:r>
              <a:rPr lang="en-US" sz="2200" dirty="0" err="1"/>
              <a:t>entitas</a:t>
            </a:r>
            <a:r>
              <a:rPr lang="en-US" sz="2200" dirty="0"/>
              <a:t> dan </a:t>
            </a:r>
            <a:r>
              <a:rPr lang="en-US" sz="2200" dirty="0" err="1"/>
              <a:t>periode</a:t>
            </a:r>
            <a:r>
              <a:rPr lang="en-US" sz="2200" dirty="0"/>
              <a:t> </a:t>
            </a:r>
            <a:r>
              <a:rPr lang="en-US" sz="2200" dirty="0" err="1"/>
              <a:t>laporan</a:t>
            </a:r>
            <a:r>
              <a:rPr lang="en-US" sz="2200" dirty="0"/>
              <a:t> </a:t>
            </a:r>
          </a:p>
          <a:p>
            <a:pPr lvl="1"/>
            <a:r>
              <a:rPr lang="en-US" sz="2200" dirty="0" err="1"/>
              <a:t>Apakah</a:t>
            </a:r>
            <a:r>
              <a:rPr lang="en-US" sz="2200" dirty="0"/>
              <a:t> </a:t>
            </a:r>
            <a:r>
              <a:rPr lang="en-US" sz="2200" dirty="0" err="1"/>
              <a:t>laporan</a:t>
            </a:r>
            <a:r>
              <a:rPr lang="en-US" sz="2200" dirty="0"/>
              <a:t> </a:t>
            </a:r>
            <a:r>
              <a:rPr lang="en-US" sz="2200" dirty="0" err="1"/>
              <a:t>satu</a:t>
            </a:r>
            <a:r>
              <a:rPr lang="en-US" sz="2200" dirty="0"/>
              <a:t> atau </a:t>
            </a:r>
            <a:r>
              <a:rPr lang="en-US" sz="2200" dirty="0" err="1"/>
              <a:t>kelompok</a:t>
            </a:r>
            <a:endParaRPr lang="en-US" sz="2200" dirty="0"/>
          </a:p>
          <a:p>
            <a:pPr lvl="1"/>
            <a:r>
              <a:rPr lang="en-US" sz="2200" dirty="0" err="1"/>
              <a:t>Tanggal</a:t>
            </a:r>
            <a:r>
              <a:rPr lang="en-US" sz="2200" dirty="0"/>
              <a:t> </a:t>
            </a:r>
            <a:r>
              <a:rPr lang="en-US" sz="2200" dirty="0" err="1"/>
              <a:t>akhir</a:t>
            </a:r>
            <a:r>
              <a:rPr lang="en-US" sz="2200" dirty="0"/>
              <a:t> </a:t>
            </a:r>
            <a:r>
              <a:rPr lang="en-US" sz="2200" dirty="0" err="1"/>
              <a:t>periode</a:t>
            </a:r>
            <a:r>
              <a:rPr lang="en-US" sz="2200" dirty="0"/>
              <a:t> atau </a:t>
            </a:r>
            <a:r>
              <a:rPr lang="en-US" sz="2200" dirty="0" err="1"/>
              <a:t>periode</a:t>
            </a:r>
            <a:r>
              <a:rPr lang="en-US" sz="2200" dirty="0"/>
              <a:t> yang </a:t>
            </a:r>
            <a:r>
              <a:rPr lang="en-US" sz="2200" dirty="0" err="1"/>
              <a:t>dicakup</a:t>
            </a:r>
            <a:r>
              <a:rPr lang="en-US" sz="2200" dirty="0"/>
              <a:t>.</a:t>
            </a:r>
          </a:p>
          <a:p>
            <a:pPr lvl="1"/>
            <a:r>
              <a:rPr lang="en-US" sz="2200" dirty="0"/>
              <a:t>Mata </a:t>
            </a:r>
            <a:r>
              <a:rPr lang="en-US" sz="2200" dirty="0" err="1"/>
              <a:t>uang</a:t>
            </a:r>
            <a:r>
              <a:rPr lang="en-US" sz="2200" dirty="0"/>
              <a:t> </a:t>
            </a:r>
            <a:r>
              <a:rPr lang="en-US" sz="2200" dirty="0" err="1"/>
              <a:t>pelaporan</a:t>
            </a:r>
            <a:endParaRPr lang="en-US" sz="2200" dirty="0"/>
          </a:p>
          <a:p>
            <a:pPr lvl="1"/>
            <a:r>
              <a:rPr lang="en-US" sz="2200" dirty="0" err="1"/>
              <a:t>Pembulatan</a:t>
            </a:r>
            <a:r>
              <a:rPr lang="en-US" sz="2200" dirty="0"/>
              <a:t> </a:t>
            </a:r>
          </a:p>
          <a:p>
            <a:pPr marL="349250" lvl="1" indent="0">
              <a:buNone/>
            </a:pPr>
            <a:endParaRPr lang="id-ID" sz="2200" dirty="0"/>
          </a:p>
        </p:txBody>
      </p:sp>
      <p:pic>
        <p:nvPicPr>
          <p:cNvPr id="8" name="Content Placeholder 4" descr="images.jpg"/>
          <p:cNvPicPr>
            <a:picLocks noChangeAspect="1"/>
          </p:cNvPicPr>
          <p:nvPr/>
        </p:nvPicPr>
        <p:blipFill>
          <a:blip r:embed="rId2" cstate="print"/>
          <a:stretch>
            <a:fillRect/>
          </a:stretch>
        </p:blipFill>
        <p:spPr bwMode="auto">
          <a:xfrm>
            <a:off x="7848600" y="4876800"/>
            <a:ext cx="1225052" cy="1427164"/>
          </a:xfrm>
          <a:prstGeom prst="rect">
            <a:avLst/>
          </a:prstGeom>
          <a:noFill/>
          <a:ln w="9525">
            <a:noFill/>
            <a:miter lim="800000"/>
            <a:headEnd/>
            <a:tailEnd/>
          </a:ln>
          <a:effectLst/>
        </p:spPr>
      </p:pic>
    </p:spTree>
    <p:extLst>
      <p:ext uri="{BB962C8B-B14F-4D97-AF65-F5344CB8AC3E}">
        <p14:creationId xmlns:p14="http://schemas.microsoft.com/office/powerpoint/2010/main" xmlns="" val="4642475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ormAutofit/>
          </a:bodyPr>
          <a:lstStyle/>
          <a:p>
            <a:r>
              <a:rPr lang="id-ID" sz="2800" b="1" dirty="0">
                <a:latin typeface="+mn-lt"/>
              </a:rPr>
              <a:t>Laporan Posisi Keuangan (Neraca)</a:t>
            </a:r>
          </a:p>
        </p:txBody>
      </p:sp>
      <p:sp>
        <p:nvSpPr>
          <p:cNvPr id="3" name="Content Placeholder 2"/>
          <p:cNvSpPr>
            <a:spLocks noGrp="1"/>
          </p:cNvSpPr>
          <p:nvPr>
            <p:ph idx="1"/>
          </p:nvPr>
        </p:nvSpPr>
        <p:spPr>
          <a:xfrm>
            <a:off x="251520" y="1556792"/>
            <a:ext cx="8208912" cy="4714908"/>
          </a:xfrm>
        </p:spPr>
        <p:txBody>
          <a:bodyPr/>
          <a:lstStyle/>
          <a:p>
            <a:pPr marL="633222" indent="-514350">
              <a:spcBef>
                <a:spcPts val="1200"/>
              </a:spcBef>
            </a:pPr>
            <a:r>
              <a:rPr lang="en-US" sz="2100" dirty="0" err="1"/>
              <a:t>Perubahan</a:t>
            </a:r>
            <a:r>
              <a:rPr lang="en-US" sz="2100" dirty="0"/>
              <a:t> </a:t>
            </a:r>
            <a:r>
              <a:rPr lang="en-US" sz="2100" dirty="0" err="1"/>
              <a:t>definisi</a:t>
            </a:r>
            <a:r>
              <a:rPr lang="en-US" sz="2100" dirty="0"/>
              <a:t> </a:t>
            </a:r>
            <a:r>
              <a:rPr lang="en-US" sz="2100" dirty="0" err="1"/>
              <a:t>seperti</a:t>
            </a:r>
            <a:r>
              <a:rPr lang="en-US" sz="2100" dirty="0"/>
              <a:t> </a:t>
            </a:r>
            <a:r>
              <a:rPr lang="en-US" sz="2100" dirty="0" err="1"/>
              <a:t>Kewajiban</a:t>
            </a:r>
            <a:r>
              <a:rPr lang="en-US" sz="2100" dirty="0"/>
              <a:t> </a:t>
            </a:r>
            <a:r>
              <a:rPr lang="id-ID" sz="2100" dirty="0"/>
              <a:t>menjadi </a:t>
            </a:r>
            <a:r>
              <a:rPr lang="en-US" sz="2100" dirty="0" err="1"/>
              <a:t>Liabilitas</a:t>
            </a:r>
            <a:r>
              <a:rPr lang="en-US" sz="2100" dirty="0"/>
              <a:t> </a:t>
            </a:r>
            <a:r>
              <a:rPr lang="en-US" sz="2100" dirty="0" err="1"/>
              <a:t>dan</a:t>
            </a:r>
            <a:r>
              <a:rPr lang="en-US" sz="2100" dirty="0"/>
              <a:t> </a:t>
            </a:r>
            <a:r>
              <a:rPr lang="en-US" sz="2100" dirty="0" err="1"/>
              <a:t>hak</a:t>
            </a:r>
            <a:r>
              <a:rPr lang="en-US" sz="2100" dirty="0"/>
              <a:t> </a:t>
            </a:r>
            <a:r>
              <a:rPr lang="en-US" sz="2100" dirty="0" err="1"/>
              <a:t>minoritas</a:t>
            </a:r>
            <a:r>
              <a:rPr lang="en-US" sz="2100" dirty="0"/>
              <a:t> </a:t>
            </a:r>
            <a:r>
              <a:rPr lang="en-US" sz="2100" dirty="0" err="1"/>
              <a:t>menjadi</a:t>
            </a:r>
            <a:r>
              <a:rPr lang="en-US" sz="2100" dirty="0"/>
              <a:t> </a:t>
            </a:r>
            <a:r>
              <a:rPr lang="en-US" sz="2100" dirty="0" err="1"/>
              <a:t>kepentingan</a:t>
            </a:r>
            <a:r>
              <a:rPr lang="en-US" sz="2100" dirty="0"/>
              <a:t> </a:t>
            </a:r>
            <a:r>
              <a:rPr lang="en-US" sz="2100" dirty="0" err="1"/>
              <a:t>nonpengendali</a:t>
            </a:r>
            <a:r>
              <a:rPr lang="en-US" sz="2100" dirty="0"/>
              <a:t> (</a:t>
            </a:r>
            <a:r>
              <a:rPr lang="en-US" sz="2100" i="1" dirty="0"/>
              <a:t>non-controlling interest</a:t>
            </a:r>
            <a:r>
              <a:rPr lang="en-US" sz="2100" dirty="0"/>
              <a:t>)</a:t>
            </a:r>
          </a:p>
          <a:p>
            <a:pPr marL="633222" indent="-514350">
              <a:spcBef>
                <a:spcPts val="1200"/>
              </a:spcBef>
            </a:pPr>
            <a:endParaRPr lang="en-US" sz="2100" dirty="0"/>
          </a:p>
          <a:p>
            <a:pPr marL="633222" indent="-514350">
              <a:spcBef>
                <a:spcPts val="1200"/>
              </a:spcBef>
            </a:pPr>
            <a:endParaRPr lang="en-US" sz="2100" dirty="0"/>
          </a:p>
          <a:p>
            <a:pPr marL="633222" indent="-514350">
              <a:spcBef>
                <a:spcPts val="1200"/>
              </a:spcBef>
            </a:pPr>
            <a:endParaRPr lang="en-US" sz="2100" dirty="0"/>
          </a:p>
          <a:p>
            <a:pPr marL="633222" indent="-514350">
              <a:spcBef>
                <a:spcPts val="1200"/>
              </a:spcBef>
            </a:pPr>
            <a:r>
              <a:rPr lang="id-ID" sz="2100" dirty="0"/>
              <a:t>Urutan penyajian laporan keuangan dalam ilustrasi menurut PSAK 1 berbeda dengan IAS 1 (Aset tidak lancar di atas)</a:t>
            </a:r>
          </a:p>
          <a:p>
            <a:pPr marL="633222" indent="-514350">
              <a:spcBef>
                <a:spcPts val="1200"/>
              </a:spcBef>
            </a:pPr>
            <a:r>
              <a:rPr lang="id-ID" sz="2100" dirty="0"/>
              <a:t>Minimum line item Penyajian Neraca</a:t>
            </a:r>
            <a:r>
              <a:rPr lang="en-US" sz="2100" dirty="0"/>
              <a:t> </a:t>
            </a:r>
            <a:r>
              <a:rPr lang="en-US" sz="2100" dirty="0">
                <a:sym typeface="Wingdings" pitchFamily="2" charset="2"/>
              </a:rPr>
              <a:t> </a:t>
            </a:r>
            <a:r>
              <a:rPr lang="en-US" sz="2100" dirty="0" err="1">
                <a:sym typeface="Wingdings" pitchFamily="2" charset="2"/>
              </a:rPr>
              <a:t>untuk</a:t>
            </a:r>
            <a:r>
              <a:rPr lang="en-US" sz="2100" dirty="0">
                <a:sym typeface="Wingdings" pitchFamily="2" charset="2"/>
              </a:rPr>
              <a:t> </a:t>
            </a:r>
            <a:r>
              <a:rPr lang="en-US" sz="2100" dirty="0" err="1">
                <a:sym typeface="Wingdings" pitchFamily="2" charset="2"/>
              </a:rPr>
              <a:t>nilai</a:t>
            </a:r>
            <a:r>
              <a:rPr lang="en-US" sz="2100" dirty="0">
                <a:sym typeface="Wingdings" pitchFamily="2" charset="2"/>
              </a:rPr>
              <a:t> material </a:t>
            </a:r>
            <a:r>
              <a:rPr lang="en-US" sz="2100" dirty="0" err="1">
                <a:sym typeface="Wingdings" pitchFamily="2" charset="2"/>
              </a:rPr>
              <a:t>disajikan</a:t>
            </a:r>
            <a:r>
              <a:rPr lang="en-US" sz="2100" dirty="0">
                <a:sym typeface="Wingdings" pitchFamily="2" charset="2"/>
              </a:rPr>
              <a:t> </a:t>
            </a:r>
            <a:r>
              <a:rPr lang="en-US" sz="2100" dirty="0" err="1">
                <a:sym typeface="Wingdings" pitchFamily="2" charset="2"/>
              </a:rPr>
              <a:t>secara</a:t>
            </a:r>
            <a:r>
              <a:rPr lang="en-US" sz="2100" dirty="0">
                <a:sym typeface="Wingdings" pitchFamily="2" charset="2"/>
              </a:rPr>
              <a:t> </a:t>
            </a:r>
            <a:r>
              <a:rPr lang="en-US" sz="2100" dirty="0" err="1">
                <a:sym typeface="Wingdings" pitchFamily="2" charset="2"/>
              </a:rPr>
              <a:t>terpisah</a:t>
            </a:r>
            <a:r>
              <a:rPr lang="en-US" sz="2100" dirty="0">
                <a:sym typeface="Wingdings" pitchFamily="2" charset="2"/>
              </a:rPr>
              <a:t>, </a:t>
            </a:r>
            <a:r>
              <a:rPr lang="en-US" sz="2100" dirty="0" err="1">
                <a:sym typeface="Wingdings" pitchFamily="2" charset="2"/>
              </a:rPr>
              <a:t>namun</a:t>
            </a:r>
            <a:r>
              <a:rPr lang="en-US" sz="2100" dirty="0">
                <a:sym typeface="Wingdings" pitchFamily="2" charset="2"/>
              </a:rPr>
              <a:t> </a:t>
            </a:r>
            <a:r>
              <a:rPr lang="en-US" sz="2100" dirty="0" err="1">
                <a:sym typeface="Wingdings" pitchFamily="2" charset="2"/>
              </a:rPr>
              <a:t>jika</a:t>
            </a:r>
            <a:r>
              <a:rPr lang="en-US" sz="2100" dirty="0">
                <a:sym typeface="Wingdings" pitchFamily="2" charset="2"/>
              </a:rPr>
              <a:t> </a:t>
            </a:r>
            <a:r>
              <a:rPr lang="en-US" sz="2100" dirty="0" err="1">
                <a:sym typeface="Wingdings" pitchFamily="2" charset="2"/>
              </a:rPr>
              <a:t>tidak</a:t>
            </a:r>
            <a:r>
              <a:rPr lang="en-US" sz="2100" dirty="0">
                <a:sym typeface="Wingdings" pitchFamily="2" charset="2"/>
              </a:rPr>
              <a:t> material </a:t>
            </a:r>
            <a:r>
              <a:rPr lang="en-US" sz="2100" dirty="0" err="1">
                <a:sym typeface="Wingdings" pitchFamily="2" charset="2"/>
              </a:rPr>
              <a:t>dijelaskan</a:t>
            </a:r>
            <a:r>
              <a:rPr lang="en-US" sz="2100" dirty="0">
                <a:sym typeface="Wingdings" pitchFamily="2" charset="2"/>
              </a:rPr>
              <a:t> </a:t>
            </a:r>
            <a:r>
              <a:rPr lang="en-US" sz="2100" dirty="0" err="1">
                <a:sym typeface="Wingdings" pitchFamily="2" charset="2"/>
              </a:rPr>
              <a:t>dalam</a:t>
            </a:r>
            <a:r>
              <a:rPr lang="en-US" sz="2100" dirty="0">
                <a:sym typeface="Wingdings" pitchFamily="2" charset="2"/>
              </a:rPr>
              <a:t> </a:t>
            </a:r>
            <a:r>
              <a:rPr lang="en-US" sz="2100" dirty="0" err="1">
                <a:sym typeface="Wingdings" pitchFamily="2" charset="2"/>
              </a:rPr>
              <a:t>kelompok</a:t>
            </a:r>
            <a:r>
              <a:rPr lang="en-US" sz="2100" dirty="0">
                <a:sym typeface="Wingdings" pitchFamily="2" charset="2"/>
              </a:rPr>
              <a:t> </a:t>
            </a:r>
            <a:r>
              <a:rPr lang="en-US" sz="2100" dirty="0" err="1">
                <a:sym typeface="Wingdings" pitchFamily="2" charset="2"/>
              </a:rPr>
              <a:t>namun</a:t>
            </a:r>
            <a:r>
              <a:rPr lang="en-US" sz="2100" dirty="0">
                <a:sym typeface="Wingdings" pitchFamily="2" charset="2"/>
              </a:rPr>
              <a:t> </a:t>
            </a:r>
            <a:r>
              <a:rPr lang="en-US" sz="2100" dirty="0" err="1">
                <a:sym typeface="Wingdings" pitchFamily="2" charset="2"/>
              </a:rPr>
              <a:t>tetap</a:t>
            </a:r>
            <a:r>
              <a:rPr lang="en-US" sz="2100" dirty="0">
                <a:sym typeface="Wingdings" pitchFamily="2" charset="2"/>
              </a:rPr>
              <a:t> </a:t>
            </a:r>
            <a:r>
              <a:rPr lang="en-US" sz="2100" dirty="0" err="1">
                <a:sym typeface="Wingdings" pitchFamily="2" charset="2"/>
              </a:rPr>
              <a:t>ada</a:t>
            </a:r>
            <a:r>
              <a:rPr lang="en-US" sz="2100" dirty="0">
                <a:sym typeface="Wingdings" pitchFamily="2" charset="2"/>
              </a:rPr>
              <a:t> </a:t>
            </a:r>
            <a:r>
              <a:rPr lang="en-US" sz="2100" dirty="0" err="1">
                <a:sym typeface="Wingdings" pitchFamily="2" charset="2"/>
              </a:rPr>
              <a:t>penjelasan</a:t>
            </a:r>
            <a:r>
              <a:rPr lang="en-US" sz="2100" dirty="0">
                <a:sym typeface="Wingdings" pitchFamily="2" charset="2"/>
              </a:rPr>
              <a:t> </a:t>
            </a:r>
            <a:r>
              <a:rPr lang="en-US" sz="2100" dirty="0" err="1">
                <a:sym typeface="Wingdings" pitchFamily="2" charset="2"/>
              </a:rPr>
              <a:t>terpisah</a:t>
            </a:r>
            <a:r>
              <a:rPr lang="en-US" sz="2100" dirty="0">
                <a:sym typeface="Wingdings" pitchFamily="2" charset="2"/>
              </a:rPr>
              <a:t>.</a:t>
            </a:r>
            <a:r>
              <a:rPr lang="id-ID" sz="2100" dirty="0"/>
              <a:t> </a:t>
            </a:r>
          </a:p>
        </p:txBody>
      </p:sp>
      <p:sp>
        <p:nvSpPr>
          <p:cNvPr id="4" name="Slide Number Placeholder 3"/>
          <p:cNvSpPr>
            <a:spLocks noGrp="1"/>
          </p:cNvSpPr>
          <p:nvPr>
            <p:ph type="sldNum" sz="quarter" idx="4294967295"/>
          </p:nvPr>
        </p:nvSpPr>
        <p:spPr/>
        <p:txBody>
          <a:bodyPr/>
          <a:lstStyle/>
          <a:p>
            <a:fld id="{C8917DDB-6779-4320-89F1-0A441ABEDE43}" type="slidenum">
              <a:rPr lang="en-US" smtClean="0"/>
              <a:pPr/>
              <a:t>35</a:t>
            </a:fld>
            <a:endParaRPr lang="en-US"/>
          </a:p>
        </p:txBody>
      </p:sp>
      <p:pic>
        <p:nvPicPr>
          <p:cNvPr id="3074" name="Picture 2" descr="C:\Users\User\Favorites\Desktop\gambar ekonomi\neraca.jpg"/>
          <p:cNvPicPr>
            <a:picLocks noChangeAspect="1" noChangeArrowheads="1"/>
          </p:cNvPicPr>
          <p:nvPr/>
        </p:nvPicPr>
        <p:blipFill>
          <a:blip r:embed="rId3" cstate="print"/>
          <a:srcRect/>
          <a:stretch>
            <a:fillRect/>
          </a:stretch>
        </p:blipFill>
        <p:spPr bwMode="auto">
          <a:xfrm>
            <a:off x="6012160" y="2420888"/>
            <a:ext cx="2088232" cy="1584176"/>
          </a:xfrm>
          <a:prstGeom prst="rect">
            <a:avLst/>
          </a:prstGeom>
          <a:noFill/>
        </p:spPr>
      </p:pic>
      <p:sp>
        <p:nvSpPr>
          <p:cNvPr id="6" name="Content Placeholder 2"/>
          <p:cNvSpPr txBox="1">
            <a:spLocks/>
          </p:cNvSpPr>
          <p:nvPr/>
        </p:nvSpPr>
        <p:spPr bwMode="auto">
          <a:xfrm>
            <a:off x="179512" y="2708920"/>
            <a:ext cx="6120680" cy="10801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633222" marR="0" lvl="0" indent="-514350" algn="l" defTabSz="914400" rtl="0" eaLnBrk="1" fontAlgn="base" latinLnBrk="0" hangingPunct="1">
              <a:lnSpc>
                <a:spcPct val="100000"/>
              </a:lnSpc>
              <a:spcBef>
                <a:spcPts val="1200"/>
              </a:spcBef>
              <a:spcAft>
                <a:spcPct val="0"/>
              </a:spcAft>
              <a:buClr>
                <a:schemeClr val="tx2"/>
              </a:buClr>
              <a:buSzTx/>
              <a:buFont typeface="Wingdings" pitchFamily="2" charset="2"/>
              <a:buChar char="§"/>
              <a:tabLst/>
              <a:defRPr/>
            </a:pPr>
            <a:r>
              <a:rPr kumimoji="0" lang="id-ID" sz="2100" b="0" i="0" u="none" strike="noStrike" kern="0" cap="none" spc="0" normalizeH="0" baseline="0" noProof="0" dirty="0">
                <a:ln>
                  <a:noFill/>
                </a:ln>
                <a:solidFill>
                  <a:schemeClr val="tx1"/>
                </a:solidFill>
                <a:effectLst/>
                <a:uLnTx/>
                <a:uFillTx/>
                <a:latin typeface="+mn-lt"/>
                <a:ea typeface="+mn-ea"/>
                <a:cs typeface="+mn-cs"/>
              </a:rPr>
              <a:t>Penyajan kepentingan non pengendali sebagai bagian ekuitas dan bagian laba bukan sebagai pengurang laba </a:t>
            </a:r>
            <a:r>
              <a:rPr kumimoji="0" lang="id-ID" sz="2100" b="0" i="0" u="none" strike="noStrike" kern="0" cap="none" spc="0" normalizeH="0" baseline="0" noProof="0" dirty="0">
                <a:ln>
                  <a:noFill/>
                </a:ln>
                <a:solidFill>
                  <a:schemeClr val="tx1"/>
                </a:solidFill>
                <a:effectLst/>
                <a:uLnTx/>
                <a:uFillTx/>
                <a:latin typeface="+mn-lt"/>
                <a:ea typeface="+mn-ea"/>
                <a:cs typeface="+mn-cs"/>
                <a:sym typeface="Wingdings" pitchFamily="2" charset="2"/>
              </a:rPr>
              <a:t> </a:t>
            </a:r>
            <a:r>
              <a:rPr kumimoji="0" lang="id-ID" sz="2100" b="0" i="0" u="none" strike="noStrike" kern="0" cap="none" spc="0" normalizeH="0" baseline="0" noProof="0" dirty="0">
                <a:ln>
                  <a:noFill/>
                </a:ln>
                <a:solidFill>
                  <a:schemeClr val="tx1"/>
                </a:solidFill>
                <a:effectLst/>
                <a:uLnTx/>
                <a:uFillTx/>
                <a:latin typeface="+mn-lt"/>
                <a:ea typeface="+mn-ea"/>
                <a:cs typeface="+mn-cs"/>
              </a:rPr>
              <a:t> LK konsolidasian</a:t>
            </a:r>
          </a:p>
        </p:txBody>
      </p:sp>
    </p:spTree>
    <p:extLst>
      <p:ext uri="{BB962C8B-B14F-4D97-AF65-F5344CB8AC3E}">
        <p14:creationId xmlns:p14="http://schemas.microsoft.com/office/powerpoint/2010/main" xmlns="" val="21549769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788" y="276324"/>
            <a:ext cx="8229600" cy="548378"/>
          </a:xfrm>
        </p:spPr>
        <p:txBody>
          <a:bodyPr>
            <a:noAutofit/>
          </a:bodyPr>
          <a:lstStyle/>
          <a:p>
            <a:r>
              <a:rPr lang="id-ID" sz="3200" b="1" dirty="0">
                <a:latin typeface="+mn-lt"/>
              </a:rPr>
              <a:t>Laporan Posisi Keuangan</a:t>
            </a:r>
          </a:p>
        </p:txBody>
      </p:sp>
      <p:sp>
        <p:nvSpPr>
          <p:cNvPr id="10" name="Slide Number Placeholder 9"/>
          <p:cNvSpPr>
            <a:spLocks noGrp="1"/>
          </p:cNvSpPr>
          <p:nvPr>
            <p:ph type="sldNum" sz="quarter" idx="4294967295"/>
          </p:nvPr>
        </p:nvSpPr>
        <p:spPr/>
        <p:txBody>
          <a:bodyPr/>
          <a:lstStyle/>
          <a:p>
            <a:fld id="{C8917DDB-6779-4320-89F1-0A441ABEDE43}" type="slidenum">
              <a:rPr lang="en-US" smtClean="0"/>
              <a:pPr/>
              <a:t>36</a:t>
            </a:fld>
            <a:endParaRPr lang="en-US"/>
          </a:p>
        </p:txBody>
      </p:sp>
      <p:sp>
        <p:nvSpPr>
          <p:cNvPr id="6" name="Rectangle 5"/>
          <p:cNvSpPr/>
          <p:nvPr/>
        </p:nvSpPr>
        <p:spPr>
          <a:xfrm>
            <a:off x="6572264" y="1285860"/>
            <a:ext cx="1018227" cy="369332"/>
          </a:xfrm>
          <a:prstGeom prst="rect">
            <a:avLst/>
          </a:prstGeom>
        </p:spPr>
        <p:txBody>
          <a:bodyPr wrap="square">
            <a:spAutoFit/>
          </a:bodyPr>
          <a:lstStyle/>
          <a:p>
            <a:r>
              <a:rPr lang="en-US" b="1" dirty="0"/>
              <a:t>PSAK 1</a:t>
            </a:r>
          </a:p>
        </p:txBody>
      </p:sp>
      <p:sp>
        <p:nvSpPr>
          <p:cNvPr id="7" name="Rectangle 6"/>
          <p:cNvSpPr/>
          <p:nvPr/>
        </p:nvSpPr>
        <p:spPr>
          <a:xfrm>
            <a:off x="1357290" y="4000504"/>
            <a:ext cx="761747" cy="369332"/>
          </a:xfrm>
          <a:prstGeom prst="rect">
            <a:avLst/>
          </a:prstGeom>
        </p:spPr>
        <p:txBody>
          <a:bodyPr wrap="none">
            <a:spAutoFit/>
          </a:bodyPr>
          <a:lstStyle/>
          <a:p>
            <a:r>
              <a:rPr lang="en-US" b="1" dirty="0"/>
              <a:t>IAS 1</a:t>
            </a:r>
          </a:p>
        </p:txBody>
      </p:sp>
      <p:graphicFrame>
        <p:nvGraphicFramePr>
          <p:cNvPr id="9" name="Table 8"/>
          <p:cNvGraphicFramePr>
            <a:graphicFrameLocks noGrp="1"/>
          </p:cNvGraphicFramePr>
          <p:nvPr/>
        </p:nvGraphicFramePr>
        <p:xfrm>
          <a:off x="323528" y="1340768"/>
          <a:ext cx="5688632" cy="2523728"/>
        </p:xfrm>
        <a:graphic>
          <a:graphicData uri="http://schemas.openxmlformats.org/drawingml/2006/table">
            <a:tbl>
              <a:tblPr firstRow="1" bandRow="1">
                <a:tableStyleId>{5C22544A-7EE6-4342-B048-85BDC9FD1C3A}</a:tableStyleId>
              </a:tblPr>
              <a:tblGrid>
                <a:gridCol w="1999924">
                  <a:extLst>
                    <a:ext uri="{9D8B030D-6E8A-4147-A177-3AD203B41FA5}">
                      <a16:colId xmlns:a16="http://schemas.microsoft.com/office/drawing/2014/main" xmlns="" val="20000"/>
                    </a:ext>
                  </a:extLst>
                </a:gridCol>
                <a:gridCol w="3688708">
                  <a:extLst>
                    <a:ext uri="{9D8B030D-6E8A-4147-A177-3AD203B41FA5}">
                      <a16:colId xmlns:a16="http://schemas.microsoft.com/office/drawing/2014/main" xmlns="" val="20001"/>
                    </a:ext>
                  </a:extLst>
                </a:gridCol>
              </a:tblGrid>
              <a:tr h="370840">
                <a:tc>
                  <a:txBody>
                    <a:bodyPr/>
                    <a:lstStyle/>
                    <a:p>
                      <a:r>
                        <a:rPr lang="id-ID" dirty="0"/>
                        <a:t>ASET</a:t>
                      </a:r>
                    </a:p>
                  </a:txBody>
                  <a:tcPr/>
                </a:tc>
                <a:tc>
                  <a:txBody>
                    <a:bodyPr/>
                    <a:lstStyle/>
                    <a:p>
                      <a:r>
                        <a:rPr lang="id-ID" dirty="0"/>
                        <a:t>LIABILITAS</a:t>
                      </a:r>
                    </a:p>
                  </a:txBody>
                  <a:tcPr/>
                </a:tc>
                <a:extLst>
                  <a:ext uri="{0D108BD9-81ED-4DB2-BD59-A6C34878D82A}">
                    <a16:rowId xmlns:a16="http://schemas.microsoft.com/office/drawing/2014/main" xmlns="" val="10000"/>
                  </a:ext>
                </a:extLst>
              </a:tr>
              <a:tr h="370840">
                <a:tc>
                  <a:txBody>
                    <a:bodyPr/>
                    <a:lstStyle/>
                    <a:p>
                      <a:r>
                        <a:rPr lang="id-ID" dirty="0"/>
                        <a:t>Aset Lancar</a:t>
                      </a:r>
                    </a:p>
                  </a:txBody>
                  <a:tcPr/>
                </a:tc>
                <a:tc>
                  <a:txBody>
                    <a:bodyPr/>
                    <a:lstStyle/>
                    <a:p>
                      <a:r>
                        <a:rPr lang="id-ID" dirty="0"/>
                        <a:t>Liabilitas Jangka Pendek</a:t>
                      </a:r>
                    </a:p>
                  </a:txBody>
                  <a:tcPr/>
                </a:tc>
                <a:extLst>
                  <a:ext uri="{0D108BD9-81ED-4DB2-BD59-A6C34878D82A}">
                    <a16:rowId xmlns:a16="http://schemas.microsoft.com/office/drawing/2014/main" xmlns="" val="10001"/>
                  </a:ext>
                </a:extLst>
              </a:tr>
              <a:tr h="410448">
                <a:tc>
                  <a:txBody>
                    <a:bodyPr/>
                    <a:lstStyle/>
                    <a:p>
                      <a:r>
                        <a:rPr lang="id-ID" dirty="0"/>
                        <a:t>Aset tidak Lancar</a:t>
                      </a:r>
                    </a:p>
                  </a:txBody>
                  <a:tcPr/>
                </a:tc>
                <a:tc>
                  <a:txBody>
                    <a:bodyPr/>
                    <a:lstStyle/>
                    <a:p>
                      <a:r>
                        <a:rPr lang="id-ID" dirty="0"/>
                        <a:t>Liabilitas Jangka</a:t>
                      </a:r>
                      <a:r>
                        <a:rPr lang="id-ID" baseline="0" dirty="0"/>
                        <a:t> Panjang</a:t>
                      </a:r>
                      <a:endParaRPr lang="id-ID" dirty="0"/>
                    </a:p>
                  </a:txBody>
                  <a:tcPr/>
                </a:tc>
                <a:extLst>
                  <a:ext uri="{0D108BD9-81ED-4DB2-BD59-A6C34878D82A}">
                    <a16:rowId xmlns:a16="http://schemas.microsoft.com/office/drawing/2014/main" xmlns="" val="10002"/>
                  </a:ext>
                </a:extLst>
              </a:tr>
              <a:tr h="288032">
                <a:tc>
                  <a:txBody>
                    <a:bodyPr/>
                    <a:lstStyle/>
                    <a:p>
                      <a:endParaRPr lang="id-ID"/>
                    </a:p>
                  </a:txBody>
                  <a:tcPr/>
                </a:tc>
                <a:tc>
                  <a:txBody>
                    <a:bodyPr/>
                    <a:lstStyle/>
                    <a:p>
                      <a:r>
                        <a:rPr lang="id-ID" b="1" dirty="0"/>
                        <a:t>Ekuitas</a:t>
                      </a:r>
                    </a:p>
                  </a:txBody>
                  <a:tcPr/>
                </a:tc>
                <a:extLst>
                  <a:ext uri="{0D108BD9-81ED-4DB2-BD59-A6C34878D82A}">
                    <a16:rowId xmlns:a16="http://schemas.microsoft.com/office/drawing/2014/main" xmlns="" val="10003"/>
                  </a:ext>
                </a:extLst>
              </a:tr>
              <a:tr h="282312">
                <a:tc>
                  <a:txBody>
                    <a:bodyPr/>
                    <a:lstStyle/>
                    <a:p>
                      <a:endParaRPr lang="id-ID"/>
                    </a:p>
                  </a:txBody>
                  <a:tcPr/>
                </a:tc>
                <a:tc>
                  <a:txBody>
                    <a:bodyPr/>
                    <a:lstStyle/>
                    <a:p>
                      <a:r>
                        <a:rPr lang="id-ID" dirty="0"/>
                        <a:t>Hak Non Pengendali</a:t>
                      </a:r>
                    </a:p>
                  </a:txBody>
                  <a:tcPr/>
                </a:tc>
                <a:extLst>
                  <a:ext uri="{0D108BD9-81ED-4DB2-BD59-A6C34878D82A}">
                    <a16:rowId xmlns:a16="http://schemas.microsoft.com/office/drawing/2014/main" xmlns="" val="10004"/>
                  </a:ext>
                </a:extLst>
              </a:tr>
              <a:tr h="370840">
                <a:tc>
                  <a:txBody>
                    <a:bodyPr/>
                    <a:lstStyle/>
                    <a:p>
                      <a:endParaRPr lang="id-ID" dirty="0"/>
                    </a:p>
                  </a:txBody>
                  <a:tcPr/>
                </a:tc>
                <a:tc>
                  <a:txBody>
                    <a:bodyPr/>
                    <a:lstStyle/>
                    <a:p>
                      <a:r>
                        <a:rPr lang="id-ID" dirty="0"/>
                        <a:t>Ekuitas yang dapat diatribusikan ke</a:t>
                      </a:r>
                      <a:r>
                        <a:rPr lang="id-ID" baseline="0" dirty="0"/>
                        <a:t> pemilik entitas induk</a:t>
                      </a:r>
                      <a:endParaRPr lang="id-ID" dirty="0"/>
                    </a:p>
                  </a:txBody>
                  <a:tcPr/>
                </a:tc>
                <a:extLst>
                  <a:ext uri="{0D108BD9-81ED-4DB2-BD59-A6C34878D82A}">
                    <a16:rowId xmlns:a16="http://schemas.microsoft.com/office/drawing/2014/main" xmlns="" val="10005"/>
                  </a:ext>
                </a:extLst>
              </a:tr>
            </a:tbl>
          </a:graphicData>
        </a:graphic>
      </p:graphicFrame>
      <p:graphicFrame>
        <p:nvGraphicFramePr>
          <p:cNvPr id="8" name="Table 7"/>
          <p:cNvGraphicFramePr>
            <a:graphicFrameLocks noGrp="1"/>
          </p:cNvGraphicFramePr>
          <p:nvPr/>
        </p:nvGraphicFramePr>
        <p:xfrm>
          <a:off x="2928926" y="3929066"/>
          <a:ext cx="5429288" cy="2763520"/>
        </p:xfrm>
        <a:graphic>
          <a:graphicData uri="http://schemas.openxmlformats.org/drawingml/2006/table">
            <a:tbl>
              <a:tblPr firstRow="1" bandRow="1">
                <a:tableStyleId>{5C22544A-7EE6-4342-B048-85BDC9FD1C3A}</a:tableStyleId>
              </a:tblPr>
              <a:tblGrid>
                <a:gridCol w="1908748">
                  <a:extLst>
                    <a:ext uri="{9D8B030D-6E8A-4147-A177-3AD203B41FA5}">
                      <a16:colId xmlns:a16="http://schemas.microsoft.com/office/drawing/2014/main" xmlns="" val="20000"/>
                    </a:ext>
                  </a:extLst>
                </a:gridCol>
                <a:gridCol w="3520540">
                  <a:extLst>
                    <a:ext uri="{9D8B030D-6E8A-4147-A177-3AD203B41FA5}">
                      <a16:colId xmlns:a16="http://schemas.microsoft.com/office/drawing/2014/main" xmlns="" val="20001"/>
                    </a:ext>
                  </a:extLst>
                </a:gridCol>
              </a:tblGrid>
              <a:tr h="370840">
                <a:tc>
                  <a:txBody>
                    <a:bodyPr/>
                    <a:lstStyle/>
                    <a:p>
                      <a:r>
                        <a:rPr lang="id-ID" dirty="0"/>
                        <a:t>ASET</a:t>
                      </a:r>
                    </a:p>
                  </a:txBody>
                  <a:tcPr/>
                </a:tc>
                <a:tc>
                  <a:txBody>
                    <a:bodyPr/>
                    <a:lstStyle/>
                    <a:p>
                      <a:r>
                        <a:rPr lang="en-US" dirty="0" err="1"/>
                        <a:t>Ekuitas</a:t>
                      </a:r>
                      <a:endParaRPr lang="id-ID" dirty="0"/>
                    </a:p>
                  </a:txBody>
                  <a:tcPr/>
                </a:tc>
                <a:extLst>
                  <a:ext uri="{0D108BD9-81ED-4DB2-BD59-A6C34878D82A}">
                    <a16:rowId xmlns:a16="http://schemas.microsoft.com/office/drawing/2014/main" xmlns="" val="10000"/>
                  </a:ext>
                </a:extLst>
              </a:tr>
              <a:tr h="370840">
                <a:tc>
                  <a:txBody>
                    <a:bodyPr/>
                    <a:lstStyle/>
                    <a:p>
                      <a:r>
                        <a:rPr lang="id-ID" dirty="0"/>
                        <a:t>Aset </a:t>
                      </a:r>
                      <a:r>
                        <a:rPr lang="en-US" dirty="0" err="1"/>
                        <a:t>tidak</a:t>
                      </a:r>
                      <a:r>
                        <a:rPr lang="en-US" dirty="0"/>
                        <a:t> </a:t>
                      </a:r>
                      <a:r>
                        <a:rPr lang="id-ID" dirty="0"/>
                        <a:t>Lancar</a:t>
                      </a:r>
                    </a:p>
                  </a:txBody>
                  <a:tcPr/>
                </a:tc>
                <a:tc>
                  <a:txBody>
                    <a:bodyPr/>
                    <a:lstStyle/>
                    <a:p>
                      <a:r>
                        <a:rPr lang="id-ID" dirty="0"/>
                        <a:t>Hak Non Pengendali</a:t>
                      </a:r>
                    </a:p>
                  </a:txBody>
                  <a:tcPr/>
                </a:tc>
                <a:extLst>
                  <a:ext uri="{0D108BD9-81ED-4DB2-BD59-A6C34878D82A}">
                    <a16:rowId xmlns:a16="http://schemas.microsoft.com/office/drawing/2014/main" xmlns="" val="10001"/>
                  </a:ext>
                </a:extLst>
              </a:tr>
              <a:tr h="611082">
                <a:tc>
                  <a:txBody>
                    <a:bodyPr/>
                    <a:lstStyle/>
                    <a:p>
                      <a:r>
                        <a:rPr lang="id-ID" dirty="0"/>
                        <a:t>Aset Lancar</a:t>
                      </a:r>
                    </a:p>
                  </a:txBody>
                  <a:tcPr/>
                </a:tc>
                <a:tc>
                  <a:txBody>
                    <a:bodyPr/>
                    <a:lstStyle/>
                    <a:p>
                      <a:r>
                        <a:rPr lang="id-ID" dirty="0"/>
                        <a:t>Ekuitas yang dapat diatribusikan ke</a:t>
                      </a:r>
                      <a:r>
                        <a:rPr lang="id-ID" baseline="0" dirty="0"/>
                        <a:t> pemilik entitas induk</a:t>
                      </a:r>
                      <a:endParaRPr lang="id-ID" dirty="0"/>
                    </a:p>
                  </a:txBody>
                  <a:tcPr/>
                </a:tc>
                <a:extLst>
                  <a:ext uri="{0D108BD9-81ED-4DB2-BD59-A6C34878D82A}">
                    <a16:rowId xmlns:a16="http://schemas.microsoft.com/office/drawing/2014/main" xmlns="" val="10002"/>
                  </a:ext>
                </a:extLst>
              </a:tr>
              <a:tr h="370840">
                <a:tc>
                  <a:txBody>
                    <a:bodyPr/>
                    <a:lstStyle/>
                    <a:p>
                      <a:endParaRPr lang="en-US"/>
                    </a:p>
                  </a:txBody>
                  <a:tcPr/>
                </a:tc>
                <a:tc>
                  <a:txBody>
                    <a:bodyPr/>
                    <a:lstStyle/>
                    <a:p>
                      <a:r>
                        <a:rPr lang="en-US" b="1" dirty="0" err="1"/>
                        <a:t>Liabilitas</a:t>
                      </a:r>
                      <a:endParaRPr lang="id-ID" b="1" dirty="0"/>
                    </a:p>
                  </a:txBody>
                  <a:tcPr/>
                </a:tc>
                <a:extLst>
                  <a:ext uri="{0D108BD9-81ED-4DB2-BD59-A6C34878D82A}">
                    <a16:rowId xmlns:a16="http://schemas.microsoft.com/office/drawing/2014/main" xmlns="" val="10003"/>
                  </a:ext>
                </a:extLst>
              </a:tr>
              <a:tr h="370840">
                <a:tc>
                  <a:txBody>
                    <a:bodyPr/>
                    <a:lstStyle/>
                    <a:p>
                      <a:endParaRPr lang="en-US" dirty="0"/>
                    </a:p>
                  </a:txBody>
                  <a:tcPr/>
                </a:tc>
                <a:tc>
                  <a:txBody>
                    <a:bodyPr/>
                    <a:lstStyle/>
                    <a:p>
                      <a:r>
                        <a:rPr lang="id-ID" dirty="0"/>
                        <a:t>Liabilitas Jangka Pendek</a:t>
                      </a:r>
                    </a:p>
                  </a:txBody>
                  <a:tcPr/>
                </a:tc>
                <a:extLst>
                  <a:ext uri="{0D108BD9-81ED-4DB2-BD59-A6C34878D82A}">
                    <a16:rowId xmlns:a16="http://schemas.microsoft.com/office/drawing/2014/main" xmlns="" val="10004"/>
                  </a:ext>
                </a:extLst>
              </a:tr>
              <a:tr h="370840">
                <a:tc>
                  <a:txBody>
                    <a:bodyPr/>
                    <a:lstStyle/>
                    <a:p>
                      <a:endParaRPr lang="id-ID" dirty="0"/>
                    </a:p>
                  </a:txBody>
                  <a:tcPr/>
                </a:tc>
                <a:tc>
                  <a:txBody>
                    <a:bodyPr/>
                    <a:lstStyle/>
                    <a:p>
                      <a:r>
                        <a:rPr lang="id-ID" dirty="0"/>
                        <a:t>Liabilitas Jangka</a:t>
                      </a:r>
                      <a:r>
                        <a:rPr lang="id-ID" baseline="0" dirty="0"/>
                        <a:t> Panjang</a:t>
                      </a:r>
                      <a:endParaRPr lang="id-ID" dirty="0"/>
                    </a:p>
                  </a:txBody>
                  <a:tcPr/>
                </a:tc>
                <a:extLst>
                  <a:ext uri="{0D108BD9-81ED-4DB2-BD59-A6C34878D82A}">
                    <a16:rowId xmlns:a16="http://schemas.microsoft.com/office/drawing/2014/main" xmlns="" val="10005"/>
                  </a:ext>
                </a:extLst>
              </a:tr>
            </a:tbl>
          </a:graphicData>
        </a:graphic>
      </p:graphicFrame>
      <p:pic>
        <p:nvPicPr>
          <p:cNvPr id="11" name="Picture 10" descr="wrhwrhw.jpg"/>
          <p:cNvPicPr>
            <a:picLocks noChangeAspect="1"/>
          </p:cNvPicPr>
          <p:nvPr/>
        </p:nvPicPr>
        <p:blipFill>
          <a:blip r:embed="rId3" cstate="print"/>
          <a:stretch>
            <a:fillRect/>
          </a:stretch>
        </p:blipFill>
        <p:spPr>
          <a:xfrm>
            <a:off x="6215074" y="1928802"/>
            <a:ext cx="2500330" cy="1742688"/>
          </a:xfrm>
          <a:prstGeom prst="rect">
            <a:avLst/>
          </a:prstGeom>
        </p:spPr>
      </p:pic>
      <p:pic>
        <p:nvPicPr>
          <p:cNvPr id="14" name="Picture 13" descr="ghj.jpg"/>
          <p:cNvPicPr>
            <a:picLocks noChangeAspect="1"/>
          </p:cNvPicPr>
          <p:nvPr/>
        </p:nvPicPr>
        <p:blipFill>
          <a:blip r:embed="rId4" cstate="print"/>
          <a:stretch>
            <a:fillRect/>
          </a:stretch>
        </p:blipFill>
        <p:spPr>
          <a:xfrm>
            <a:off x="285720" y="4500570"/>
            <a:ext cx="2456944" cy="2047856"/>
          </a:xfrm>
          <a:prstGeom prst="rect">
            <a:avLst/>
          </a:prstGeom>
        </p:spPr>
      </p:pic>
      <p:cxnSp>
        <p:nvCxnSpPr>
          <p:cNvPr id="20" name="Straight Arrow Connector 19"/>
          <p:cNvCxnSpPr/>
          <p:nvPr/>
        </p:nvCxnSpPr>
        <p:spPr>
          <a:xfrm>
            <a:off x="2214546" y="4143380"/>
            <a:ext cx="428628"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0800000">
            <a:off x="6072198" y="1500174"/>
            <a:ext cx="410534"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4471975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3200" b="1" dirty="0" err="1">
                <a:latin typeface="+mn-lt"/>
              </a:rPr>
              <a:t>Laporan</a:t>
            </a:r>
            <a:r>
              <a:rPr lang="en-US" sz="3200" b="1" dirty="0">
                <a:latin typeface="+mn-lt"/>
              </a:rPr>
              <a:t> </a:t>
            </a:r>
            <a:r>
              <a:rPr lang="en-US" sz="3200" b="1" dirty="0" err="1">
                <a:latin typeface="+mn-lt"/>
              </a:rPr>
              <a:t>Posisi</a:t>
            </a:r>
            <a:r>
              <a:rPr lang="en-US" sz="3200" b="1" dirty="0">
                <a:latin typeface="+mn-lt"/>
              </a:rPr>
              <a:t> </a:t>
            </a:r>
            <a:r>
              <a:rPr lang="en-US" sz="3200" b="1" dirty="0" err="1">
                <a:latin typeface="+mn-lt"/>
              </a:rPr>
              <a:t>Keuangan</a:t>
            </a:r>
            <a:endParaRPr lang="en-US" sz="3200" b="1" dirty="0">
              <a:latin typeface="+mn-lt"/>
            </a:endParaRPr>
          </a:p>
        </p:txBody>
      </p:sp>
      <p:sp>
        <p:nvSpPr>
          <p:cNvPr id="3" name="Content Placeholder 2"/>
          <p:cNvSpPr>
            <a:spLocks noGrp="1"/>
          </p:cNvSpPr>
          <p:nvPr>
            <p:ph idx="1"/>
          </p:nvPr>
        </p:nvSpPr>
        <p:spPr>
          <a:xfrm>
            <a:off x="658688" y="1484784"/>
            <a:ext cx="7873752" cy="4953000"/>
          </a:xfrm>
        </p:spPr>
        <p:txBody>
          <a:bodyPr/>
          <a:lstStyle/>
          <a:p>
            <a:r>
              <a:rPr lang="en-US" sz="2400" dirty="0" err="1"/>
              <a:t>Informasi</a:t>
            </a:r>
            <a:r>
              <a:rPr lang="en-US" sz="2400" dirty="0"/>
              <a:t> minimal yang </a:t>
            </a:r>
            <a:r>
              <a:rPr lang="en-US" sz="2400" dirty="0" err="1"/>
              <a:t>disajikan</a:t>
            </a:r>
            <a:r>
              <a:rPr lang="en-US" sz="2400" dirty="0"/>
              <a:t> </a:t>
            </a:r>
            <a:r>
              <a:rPr lang="en-US" sz="2400" dirty="0" err="1"/>
              <a:t>dalam</a:t>
            </a:r>
            <a:r>
              <a:rPr lang="en-US" sz="2400" dirty="0"/>
              <a:t> </a:t>
            </a:r>
            <a:r>
              <a:rPr lang="en-US" sz="2400" dirty="0" err="1"/>
              <a:t>laporan</a:t>
            </a:r>
            <a:r>
              <a:rPr lang="en-US" sz="2400" dirty="0"/>
              <a:t> </a:t>
            </a:r>
            <a:r>
              <a:rPr lang="en-US" sz="2400" dirty="0" err="1"/>
              <a:t>keuangan</a:t>
            </a:r>
            <a:r>
              <a:rPr lang="en-US" sz="2400" dirty="0"/>
              <a:t> </a:t>
            </a:r>
            <a:r>
              <a:rPr lang="en-US" sz="2400" dirty="0" err="1"/>
              <a:t>dapat</a:t>
            </a:r>
            <a:r>
              <a:rPr lang="en-US" sz="2400" dirty="0"/>
              <a:t> </a:t>
            </a:r>
            <a:r>
              <a:rPr lang="en-US" sz="2400" dirty="0" err="1"/>
              <a:t>ditambahkan</a:t>
            </a:r>
            <a:r>
              <a:rPr lang="en-US" sz="2400" dirty="0"/>
              <a:t> </a:t>
            </a:r>
            <a:r>
              <a:rPr lang="en-US" sz="2400" dirty="0" err="1"/>
              <a:t>jika</a:t>
            </a:r>
            <a:r>
              <a:rPr lang="en-US" sz="2400" dirty="0"/>
              <a:t> </a:t>
            </a:r>
            <a:r>
              <a:rPr lang="en-US" sz="2400" dirty="0" err="1"/>
              <a:t>penambahan</a:t>
            </a:r>
            <a:r>
              <a:rPr lang="en-US" sz="2400" dirty="0"/>
              <a:t> </a:t>
            </a:r>
            <a:r>
              <a:rPr lang="en-US" sz="2400" dirty="0" err="1"/>
              <a:t>tersebut</a:t>
            </a:r>
            <a:r>
              <a:rPr lang="en-US" sz="2400" dirty="0"/>
              <a:t> </a:t>
            </a:r>
            <a:r>
              <a:rPr lang="en-US" sz="2400" dirty="0" err="1"/>
              <a:t>relevan</a:t>
            </a:r>
            <a:r>
              <a:rPr lang="en-US" sz="2400" dirty="0"/>
              <a:t>.</a:t>
            </a:r>
          </a:p>
          <a:p>
            <a:r>
              <a:rPr lang="en-US" sz="2400" dirty="0" err="1"/>
              <a:t>Penyajian</a:t>
            </a:r>
            <a:r>
              <a:rPr lang="en-US" sz="2400" dirty="0"/>
              <a:t> </a:t>
            </a:r>
            <a:r>
              <a:rPr lang="en-US" sz="2400" dirty="0" err="1"/>
              <a:t>dalam</a:t>
            </a:r>
            <a:r>
              <a:rPr lang="en-US" sz="2400" dirty="0"/>
              <a:t> line </a:t>
            </a:r>
            <a:r>
              <a:rPr lang="en-US" sz="2400" dirty="0" err="1"/>
              <a:t>sendiri</a:t>
            </a:r>
            <a:r>
              <a:rPr lang="en-US" sz="2400" dirty="0"/>
              <a:t> </a:t>
            </a:r>
            <a:r>
              <a:rPr lang="en-US" sz="2400" dirty="0" err="1"/>
              <a:t>atau</a:t>
            </a:r>
            <a:r>
              <a:rPr lang="en-US" sz="2400" dirty="0"/>
              <a:t> </a:t>
            </a:r>
            <a:r>
              <a:rPr lang="en-US" sz="2400" dirty="0" err="1"/>
              <a:t>dalam</a:t>
            </a:r>
            <a:r>
              <a:rPr lang="en-US" sz="2400" dirty="0"/>
              <a:t> notes </a:t>
            </a:r>
            <a:r>
              <a:rPr lang="en-US" sz="2400" dirty="0" err="1"/>
              <a:t>tergantung</a:t>
            </a:r>
            <a:r>
              <a:rPr lang="en-US" sz="2400" dirty="0"/>
              <a:t> </a:t>
            </a:r>
            <a:r>
              <a:rPr lang="en-US" sz="2400" dirty="0" err="1"/>
              <a:t>dari</a:t>
            </a:r>
            <a:r>
              <a:rPr lang="en-US" sz="2400" dirty="0"/>
              <a:t> </a:t>
            </a:r>
            <a:r>
              <a:rPr lang="en-US" sz="2400" dirty="0" err="1"/>
              <a:t>materialitas</a:t>
            </a:r>
            <a:r>
              <a:rPr lang="en-US" sz="2400" dirty="0"/>
              <a:t> </a:t>
            </a:r>
            <a:r>
              <a:rPr lang="en-US" sz="2400" dirty="0" err="1"/>
              <a:t>informasi</a:t>
            </a:r>
            <a:r>
              <a:rPr lang="en-US" sz="2400" dirty="0"/>
              <a:t> </a:t>
            </a:r>
            <a:r>
              <a:rPr lang="en-US" sz="2400" dirty="0" err="1"/>
              <a:t>tersebut</a:t>
            </a:r>
            <a:r>
              <a:rPr lang="en-US" sz="2400" dirty="0"/>
              <a:t>.</a:t>
            </a:r>
            <a:endParaRPr lang="id-ID" sz="2400" dirty="0"/>
          </a:p>
          <a:p>
            <a:r>
              <a:rPr lang="en-US" sz="2400" dirty="0" err="1"/>
              <a:t>Pembedaan</a:t>
            </a:r>
            <a:r>
              <a:rPr lang="en-US" sz="2400" dirty="0"/>
              <a:t> </a:t>
            </a:r>
            <a:r>
              <a:rPr lang="en-US" sz="2400" dirty="0" err="1"/>
              <a:t>aset</a:t>
            </a:r>
            <a:r>
              <a:rPr lang="en-US" sz="2400" dirty="0"/>
              <a:t> </a:t>
            </a:r>
            <a:r>
              <a:rPr lang="en-US" sz="2400" dirty="0" err="1"/>
              <a:t>lancar</a:t>
            </a:r>
            <a:r>
              <a:rPr lang="en-US" sz="2400" dirty="0"/>
              <a:t> </a:t>
            </a:r>
            <a:r>
              <a:rPr lang="en-US" sz="2400" dirty="0" err="1"/>
              <a:t>dan</a:t>
            </a:r>
            <a:r>
              <a:rPr lang="en-US" sz="2400" dirty="0"/>
              <a:t> </a:t>
            </a:r>
            <a:r>
              <a:rPr lang="en-US" sz="2400" dirty="0" err="1"/>
              <a:t>tidak</a:t>
            </a:r>
            <a:r>
              <a:rPr lang="en-US" sz="2400" dirty="0"/>
              <a:t> </a:t>
            </a:r>
            <a:r>
              <a:rPr lang="en-US" sz="2400" dirty="0" err="1"/>
              <a:t>lancar</a:t>
            </a:r>
            <a:r>
              <a:rPr lang="en-US" sz="2400" dirty="0"/>
              <a:t> </a:t>
            </a:r>
            <a:r>
              <a:rPr lang="en-US" sz="2400" dirty="0" err="1"/>
              <a:t>serta</a:t>
            </a:r>
            <a:r>
              <a:rPr lang="en-US" sz="2400" dirty="0"/>
              <a:t> </a:t>
            </a:r>
            <a:r>
              <a:rPr lang="en-US" sz="2400" dirty="0" err="1"/>
              <a:t>liabilitas</a:t>
            </a:r>
            <a:r>
              <a:rPr lang="en-US" sz="2400" dirty="0"/>
              <a:t> </a:t>
            </a:r>
            <a:r>
              <a:rPr lang="en-US" sz="2400" dirty="0" err="1"/>
              <a:t>jangka</a:t>
            </a:r>
            <a:r>
              <a:rPr lang="en-US" sz="2400" dirty="0"/>
              <a:t> </a:t>
            </a:r>
            <a:r>
              <a:rPr lang="en-US" sz="2400" dirty="0" err="1"/>
              <a:t>pendek</a:t>
            </a:r>
            <a:r>
              <a:rPr lang="en-US" sz="2400" dirty="0"/>
              <a:t> </a:t>
            </a:r>
            <a:r>
              <a:rPr lang="en-US" sz="2400" dirty="0" err="1"/>
              <a:t>dan</a:t>
            </a:r>
            <a:r>
              <a:rPr lang="en-US" sz="2400" dirty="0"/>
              <a:t> </a:t>
            </a:r>
            <a:r>
              <a:rPr lang="en-US" sz="2400" dirty="0" err="1"/>
              <a:t>jangka</a:t>
            </a:r>
            <a:r>
              <a:rPr lang="en-US" sz="2400" dirty="0"/>
              <a:t> </a:t>
            </a:r>
            <a:r>
              <a:rPr lang="en-US" sz="2400" dirty="0" err="1"/>
              <a:t>panjang</a:t>
            </a:r>
            <a:endParaRPr lang="en-US" sz="2400" dirty="0"/>
          </a:p>
          <a:p>
            <a:pPr lvl="1"/>
            <a:r>
              <a:rPr lang="en-US" sz="2200" dirty="0" err="1"/>
              <a:t>Pajak</a:t>
            </a:r>
            <a:r>
              <a:rPr lang="en-US" sz="2200" dirty="0"/>
              <a:t> </a:t>
            </a:r>
            <a:r>
              <a:rPr lang="en-US" sz="2200" dirty="0" err="1"/>
              <a:t>tangguhan</a:t>
            </a:r>
            <a:r>
              <a:rPr lang="en-US" sz="2200" dirty="0"/>
              <a:t> </a:t>
            </a:r>
            <a:r>
              <a:rPr lang="en-US" sz="2200" dirty="0" err="1"/>
              <a:t>tidak</a:t>
            </a:r>
            <a:r>
              <a:rPr lang="en-US" sz="2200" dirty="0"/>
              <a:t> </a:t>
            </a:r>
            <a:r>
              <a:rPr lang="en-US" sz="2200" dirty="0" err="1"/>
              <a:t>boleh</a:t>
            </a:r>
            <a:r>
              <a:rPr lang="en-US" sz="2200" dirty="0"/>
              <a:t> </a:t>
            </a:r>
            <a:r>
              <a:rPr lang="en-US" sz="2200" dirty="0" err="1"/>
              <a:t>diklasifikasikan</a:t>
            </a:r>
            <a:r>
              <a:rPr lang="en-US" sz="2200" dirty="0"/>
              <a:t> </a:t>
            </a:r>
            <a:r>
              <a:rPr lang="en-US" sz="2200" dirty="0" err="1"/>
              <a:t>sebagai</a:t>
            </a:r>
            <a:r>
              <a:rPr lang="en-US" sz="2200" dirty="0"/>
              <a:t> </a:t>
            </a:r>
            <a:r>
              <a:rPr lang="en-US" sz="2200" dirty="0" err="1"/>
              <a:t>jangka</a:t>
            </a:r>
            <a:r>
              <a:rPr lang="en-US" sz="2200" dirty="0"/>
              <a:t> </a:t>
            </a:r>
            <a:r>
              <a:rPr lang="en-US" sz="2200" dirty="0" err="1"/>
              <a:t>pendek</a:t>
            </a:r>
            <a:endParaRPr lang="en-US" sz="2200" dirty="0"/>
          </a:p>
        </p:txBody>
      </p:sp>
      <p:pic>
        <p:nvPicPr>
          <p:cNvPr id="3074" name="Picture 2" descr="C:\Program Files\Microsoft Office\MEDIA\CAGCAT10\j0196400.wmf"/>
          <p:cNvPicPr>
            <a:picLocks noChangeAspect="1" noChangeArrowheads="1"/>
          </p:cNvPicPr>
          <p:nvPr/>
        </p:nvPicPr>
        <p:blipFill>
          <a:blip r:embed="rId3" cstate="print"/>
          <a:srcRect/>
          <a:stretch>
            <a:fillRect/>
          </a:stretch>
        </p:blipFill>
        <p:spPr bwMode="auto">
          <a:xfrm>
            <a:off x="6000760" y="4572008"/>
            <a:ext cx="1695450" cy="1812925"/>
          </a:xfrm>
          <a:prstGeom prst="rect">
            <a:avLst/>
          </a:prstGeom>
          <a:noFill/>
        </p:spPr>
      </p:pic>
    </p:spTree>
    <p:extLst>
      <p:ext uri="{BB962C8B-B14F-4D97-AF65-F5344CB8AC3E}">
        <p14:creationId xmlns:p14="http://schemas.microsoft.com/office/powerpoint/2010/main" xmlns="" val="22783719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oAutofit/>
          </a:bodyPr>
          <a:lstStyle/>
          <a:p>
            <a:r>
              <a:rPr lang="en-US" sz="3200" b="1" dirty="0">
                <a:latin typeface="+mn-lt"/>
              </a:rPr>
              <a:t>Minimum line item - 1</a:t>
            </a:r>
            <a:endParaRPr lang="id-ID" sz="3200" b="1" dirty="0">
              <a:latin typeface="+mn-lt"/>
            </a:endParaRPr>
          </a:p>
        </p:txBody>
      </p:sp>
      <p:sp>
        <p:nvSpPr>
          <p:cNvPr id="3" name="Content Placeholder 2"/>
          <p:cNvSpPr>
            <a:spLocks noGrp="1"/>
          </p:cNvSpPr>
          <p:nvPr>
            <p:ph idx="1"/>
          </p:nvPr>
        </p:nvSpPr>
        <p:spPr>
          <a:xfrm>
            <a:off x="438120" y="1433498"/>
            <a:ext cx="4133880" cy="4891102"/>
          </a:xfrm>
        </p:spPr>
        <p:style>
          <a:lnRef idx="1">
            <a:schemeClr val="accent2"/>
          </a:lnRef>
          <a:fillRef idx="2">
            <a:schemeClr val="accent2"/>
          </a:fillRef>
          <a:effectRef idx="1">
            <a:schemeClr val="accent2"/>
          </a:effectRef>
          <a:fontRef idx="minor">
            <a:schemeClr val="dk1"/>
          </a:fontRef>
        </p:style>
        <p:txBody>
          <a:bodyPr/>
          <a:lstStyle/>
          <a:p>
            <a:pPr marL="465138" indent="-465138">
              <a:spcBef>
                <a:spcPts val="1200"/>
              </a:spcBef>
              <a:buNone/>
            </a:pPr>
            <a:r>
              <a:rPr lang="en-US" sz="2000" i="1" dirty="0"/>
              <a:t>(a) 	</a:t>
            </a:r>
            <a:r>
              <a:rPr lang="en-US" sz="2000" i="1" dirty="0" err="1"/>
              <a:t>aset</a:t>
            </a:r>
            <a:r>
              <a:rPr lang="en-US" sz="2000" i="1" dirty="0"/>
              <a:t> </a:t>
            </a:r>
            <a:r>
              <a:rPr lang="en-US" sz="2000" i="1" dirty="0" err="1"/>
              <a:t>tetap</a:t>
            </a:r>
            <a:r>
              <a:rPr lang="en-US" sz="2000" i="1" dirty="0"/>
              <a:t>;</a:t>
            </a:r>
          </a:p>
          <a:p>
            <a:pPr marL="465138" indent="-465138">
              <a:spcBef>
                <a:spcPts val="1200"/>
              </a:spcBef>
              <a:buNone/>
            </a:pPr>
            <a:r>
              <a:rPr lang="en-US" sz="2000" i="1" dirty="0"/>
              <a:t>(b) 	</a:t>
            </a:r>
            <a:r>
              <a:rPr lang="en-US" sz="2000" i="1" dirty="0" err="1"/>
              <a:t>properti</a:t>
            </a:r>
            <a:r>
              <a:rPr lang="en-US" sz="2000" i="1" dirty="0"/>
              <a:t> </a:t>
            </a:r>
            <a:r>
              <a:rPr lang="en-US" sz="2000" i="1" dirty="0" err="1"/>
              <a:t>investasi</a:t>
            </a:r>
            <a:r>
              <a:rPr lang="en-US" sz="2000" i="1" dirty="0"/>
              <a:t>;</a:t>
            </a:r>
          </a:p>
          <a:p>
            <a:pPr marL="465138" indent="-465138">
              <a:spcBef>
                <a:spcPts val="1200"/>
              </a:spcBef>
              <a:buNone/>
            </a:pPr>
            <a:r>
              <a:rPr lang="en-US" sz="2000" i="1" dirty="0"/>
              <a:t>(c) 	</a:t>
            </a:r>
            <a:r>
              <a:rPr lang="en-US" sz="2000" i="1" dirty="0" err="1"/>
              <a:t>aset</a:t>
            </a:r>
            <a:r>
              <a:rPr lang="en-US" sz="2000" i="1" dirty="0"/>
              <a:t> </a:t>
            </a:r>
            <a:r>
              <a:rPr lang="en-US" sz="2000" i="1" dirty="0" err="1"/>
              <a:t>tidak</a:t>
            </a:r>
            <a:r>
              <a:rPr lang="en-US" sz="2000" i="1" dirty="0"/>
              <a:t> </a:t>
            </a:r>
            <a:r>
              <a:rPr lang="en-US" sz="2000" i="1" dirty="0" err="1"/>
              <a:t>berwujud</a:t>
            </a:r>
            <a:r>
              <a:rPr lang="en-US" sz="2000" i="1" dirty="0"/>
              <a:t>;</a:t>
            </a:r>
          </a:p>
          <a:p>
            <a:pPr marL="465138" indent="-465138">
              <a:spcBef>
                <a:spcPts val="1200"/>
              </a:spcBef>
              <a:buNone/>
            </a:pPr>
            <a:r>
              <a:rPr lang="en-US" sz="2000" i="1" dirty="0"/>
              <a:t>(d) 	</a:t>
            </a:r>
            <a:r>
              <a:rPr lang="en-US" sz="2000" i="1" dirty="0" err="1"/>
              <a:t>aset</a:t>
            </a:r>
            <a:r>
              <a:rPr lang="en-US" sz="2000" i="1" dirty="0"/>
              <a:t> </a:t>
            </a:r>
            <a:r>
              <a:rPr lang="en-US" sz="2000" i="1" dirty="0" err="1"/>
              <a:t>keuangan</a:t>
            </a:r>
            <a:r>
              <a:rPr lang="en-US" sz="2000" i="1" dirty="0"/>
              <a:t> (</a:t>
            </a:r>
            <a:r>
              <a:rPr lang="en-US" sz="2000" i="1" dirty="0" err="1"/>
              <a:t>tidak</a:t>
            </a:r>
            <a:r>
              <a:rPr lang="en-US" sz="2000" i="1" dirty="0"/>
              <a:t> </a:t>
            </a:r>
            <a:r>
              <a:rPr lang="en-US" sz="2000" i="1" dirty="0" err="1"/>
              <a:t>termasuk</a:t>
            </a:r>
            <a:r>
              <a:rPr lang="en-US" sz="2000" i="1" dirty="0"/>
              <a:t> </a:t>
            </a:r>
            <a:r>
              <a:rPr lang="en-US" sz="2000" i="1" dirty="0" err="1"/>
              <a:t>jumlah</a:t>
            </a:r>
            <a:r>
              <a:rPr lang="en-US" sz="2000" i="1" dirty="0"/>
              <a:t> yang </a:t>
            </a:r>
            <a:r>
              <a:rPr lang="en-US" sz="2000" i="1" dirty="0" err="1"/>
              <a:t>disajikan</a:t>
            </a:r>
            <a:r>
              <a:rPr lang="en-US" sz="2000" i="1" dirty="0"/>
              <a:t> </a:t>
            </a:r>
            <a:r>
              <a:rPr lang="pt-BR" sz="2000" i="1" dirty="0"/>
              <a:t>pada (e), (h) dan (i));</a:t>
            </a:r>
          </a:p>
          <a:p>
            <a:pPr marL="465138" indent="-465138">
              <a:spcBef>
                <a:spcPts val="1200"/>
              </a:spcBef>
              <a:buNone/>
            </a:pPr>
            <a:r>
              <a:rPr lang="en-US" sz="2000" i="1" dirty="0"/>
              <a:t>(e) 	</a:t>
            </a:r>
            <a:r>
              <a:rPr lang="en-US" sz="2000" i="1" dirty="0" err="1"/>
              <a:t>investasi</a:t>
            </a:r>
            <a:r>
              <a:rPr lang="en-US" sz="2000" i="1" dirty="0"/>
              <a:t> </a:t>
            </a:r>
            <a:r>
              <a:rPr lang="en-US" sz="2000" i="1" dirty="0" err="1"/>
              <a:t>dengan</a:t>
            </a:r>
            <a:r>
              <a:rPr lang="en-US" sz="2000" i="1" dirty="0"/>
              <a:t> </a:t>
            </a:r>
            <a:r>
              <a:rPr lang="en-US" sz="2000" i="1" dirty="0" err="1"/>
              <a:t>menggunakan</a:t>
            </a:r>
            <a:r>
              <a:rPr lang="en-US" sz="2000" i="1" dirty="0"/>
              <a:t> </a:t>
            </a:r>
            <a:r>
              <a:rPr lang="en-US" sz="2000" i="1" dirty="0" err="1"/>
              <a:t>metode</a:t>
            </a:r>
            <a:r>
              <a:rPr lang="en-US" sz="2000" i="1" dirty="0"/>
              <a:t> </a:t>
            </a:r>
            <a:r>
              <a:rPr lang="en-US" sz="2000" i="1" dirty="0" err="1"/>
              <a:t>ekuitas</a:t>
            </a:r>
            <a:r>
              <a:rPr lang="en-US" sz="2000" i="1" dirty="0"/>
              <a:t>;</a:t>
            </a:r>
          </a:p>
          <a:p>
            <a:pPr marL="465138" indent="-465138">
              <a:spcBef>
                <a:spcPts val="1200"/>
              </a:spcBef>
              <a:buNone/>
            </a:pPr>
            <a:r>
              <a:rPr lang="en-US" sz="2000" i="1" dirty="0"/>
              <a:t>(f) 	</a:t>
            </a:r>
            <a:r>
              <a:rPr lang="en-US" i="1" dirty="0" err="1"/>
              <a:t>a</a:t>
            </a:r>
            <a:r>
              <a:rPr lang="en-US" sz="2000" i="1" dirty="0" err="1"/>
              <a:t>set</a:t>
            </a:r>
            <a:r>
              <a:rPr lang="en-US" sz="2000" i="1" dirty="0"/>
              <a:t> </a:t>
            </a:r>
            <a:r>
              <a:rPr lang="en-US" sz="2000" i="1" dirty="0" err="1"/>
              <a:t>biologi</a:t>
            </a:r>
            <a:endParaRPr lang="en-US" sz="2000" i="1" dirty="0"/>
          </a:p>
          <a:p>
            <a:pPr marL="465138" indent="-465138">
              <a:spcBef>
                <a:spcPts val="1200"/>
              </a:spcBef>
              <a:buAutoNum type="alphaLcParenBoth" startAt="7"/>
            </a:pPr>
            <a:r>
              <a:rPr lang="en-US" sz="2000" i="1" dirty="0" err="1"/>
              <a:t>persediaan</a:t>
            </a:r>
            <a:r>
              <a:rPr lang="en-US" sz="2000" i="1" dirty="0"/>
              <a:t>;</a:t>
            </a:r>
          </a:p>
          <a:p>
            <a:pPr marL="465138" indent="-465138">
              <a:spcBef>
                <a:spcPts val="1200"/>
              </a:spcBef>
              <a:buFontTx/>
              <a:buAutoNum type="alphaLcParenBoth" startAt="7"/>
            </a:pPr>
            <a:r>
              <a:rPr lang="en-US" i="1" dirty="0" err="1"/>
              <a:t>piutang</a:t>
            </a:r>
            <a:r>
              <a:rPr lang="en-US" i="1" dirty="0"/>
              <a:t> </a:t>
            </a:r>
            <a:r>
              <a:rPr lang="en-US" i="1" dirty="0" err="1"/>
              <a:t>dagang</a:t>
            </a:r>
            <a:r>
              <a:rPr lang="en-US" i="1" dirty="0"/>
              <a:t> dan </a:t>
            </a:r>
            <a:r>
              <a:rPr lang="en-US" i="1" dirty="0" err="1"/>
              <a:t>piutang</a:t>
            </a:r>
            <a:r>
              <a:rPr lang="en-US" i="1" dirty="0"/>
              <a:t> </a:t>
            </a:r>
            <a:r>
              <a:rPr lang="en-US" i="1" dirty="0" err="1"/>
              <a:t>lainnya</a:t>
            </a:r>
            <a:r>
              <a:rPr lang="en-US" i="1" dirty="0"/>
              <a:t>;</a:t>
            </a:r>
          </a:p>
          <a:p>
            <a:pPr marL="465138" indent="-465138">
              <a:spcBef>
                <a:spcPts val="1200"/>
              </a:spcBef>
              <a:buAutoNum type="alphaLcParenBoth" startAt="7"/>
            </a:pPr>
            <a:endParaRPr lang="en-US" sz="2000" i="1" dirty="0"/>
          </a:p>
        </p:txBody>
      </p:sp>
      <p:sp>
        <p:nvSpPr>
          <p:cNvPr id="4" name="Slide Number Placeholder 3"/>
          <p:cNvSpPr>
            <a:spLocks noGrp="1"/>
          </p:cNvSpPr>
          <p:nvPr>
            <p:ph type="sldNum" sz="quarter" idx="4294967295"/>
          </p:nvPr>
        </p:nvSpPr>
        <p:spPr/>
        <p:txBody>
          <a:bodyPr/>
          <a:lstStyle/>
          <a:p>
            <a:fld id="{C8917DDB-6779-4320-89F1-0A441ABEDE43}" type="slidenum">
              <a:rPr lang="en-US" smtClean="0"/>
              <a:pPr/>
              <a:t>38</a:t>
            </a:fld>
            <a:endParaRPr lang="en-US"/>
          </a:p>
        </p:txBody>
      </p:sp>
      <p:sp>
        <p:nvSpPr>
          <p:cNvPr id="5" name="Content Placeholder 2"/>
          <p:cNvSpPr txBox="1">
            <a:spLocks/>
          </p:cNvSpPr>
          <p:nvPr/>
        </p:nvSpPr>
        <p:spPr bwMode="auto">
          <a:xfrm>
            <a:off x="4800600" y="1433498"/>
            <a:ext cx="3976686" cy="4891102"/>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465138" indent="-465138">
              <a:spcBef>
                <a:spcPts val="1200"/>
              </a:spcBef>
            </a:pPr>
            <a:r>
              <a:rPr lang="en-US" sz="2000" i="1" dirty="0"/>
              <a:t>(h) 	 </a:t>
            </a:r>
            <a:r>
              <a:rPr lang="sv-SE" sz="2000" i="1" dirty="0"/>
              <a:t>(i) 	kas dan setara kas;</a:t>
            </a:r>
          </a:p>
          <a:p>
            <a:pPr marL="465138" marR="0" lvl="0" indent="-465138" algn="l" defTabSz="914400" rtl="0" eaLnBrk="1" fontAlgn="base" latinLnBrk="0" hangingPunct="1">
              <a:lnSpc>
                <a:spcPct val="100000"/>
              </a:lnSpc>
              <a:spcBef>
                <a:spcPts val="1200"/>
              </a:spcBef>
              <a:spcAft>
                <a:spcPct val="0"/>
              </a:spcAft>
              <a:buClr>
                <a:schemeClr val="tx2"/>
              </a:buClr>
              <a:buSzTx/>
              <a:buFont typeface="Wingdings" pitchFamily="2" charset="2"/>
              <a:buNone/>
              <a:tabLst/>
              <a:defRPr/>
            </a:pPr>
            <a:r>
              <a:rPr kumimoji="0" lang="en-US" sz="2000" b="0" i="1" u="none" strike="noStrike" kern="0" cap="none" spc="0" normalizeH="0" baseline="0" noProof="0" dirty="0">
                <a:ln>
                  <a:noFill/>
                </a:ln>
                <a:solidFill>
                  <a:schemeClr val="tx1"/>
                </a:solidFill>
                <a:effectLst/>
                <a:uLnTx/>
                <a:uFillTx/>
                <a:latin typeface="+mn-lt"/>
                <a:ea typeface="+mn-ea"/>
                <a:cs typeface="+mn-cs"/>
              </a:rPr>
              <a:t>(</a:t>
            </a:r>
            <a:r>
              <a:rPr lang="en-US" sz="2000" i="1" kern="0" dirty="0" err="1"/>
              <a:t>j</a:t>
            </a:r>
            <a:r>
              <a:rPr kumimoji="0" lang="en-US" sz="2000" b="0" i="1" u="none" strike="noStrike" kern="0" cap="none" spc="0" normalizeH="0" baseline="0" noProof="0" dirty="0">
                <a:ln>
                  <a:noFill/>
                </a:ln>
                <a:solidFill>
                  <a:schemeClr val="tx1"/>
                </a:solidFill>
                <a:effectLst/>
                <a:uLnTx/>
                <a:uFillTx/>
                <a:latin typeface="+mn-lt"/>
                <a:ea typeface="+mn-ea"/>
                <a:cs typeface="+mn-cs"/>
              </a:rPr>
              <a:t>) 	total </a:t>
            </a:r>
            <a:r>
              <a:rPr kumimoji="0" lang="en-US" sz="2000" b="0" i="1" u="none" strike="noStrike" kern="0" cap="none" spc="0" normalizeH="0" baseline="0" noProof="0" dirty="0" err="1">
                <a:ln>
                  <a:noFill/>
                </a:ln>
                <a:solidFill>
                  <a:schemeClr val="tx1"/>
                </a:solidFill>
                <a:effectLst/>
                <a:uLnTx/>
                <a:uFillTx/>
                <a:latin typeface="+mn-lt"/>
                <a:ea typeface="+mn-ea"/>
                <a:cs typeface="+mn-cs"/>
              </a:rPr>
              <a:t>aset</a:t>
            </a:r>
            <a:r>
              <a:rPr kumimoji="0" lang="en-US" sz="2000" b="0" i="1" u="none" strike="noStrike" kern="0" cap="none" spc="0" normalizeH="0" baseline="0" noProof="0" dirty="0">
                <a:ln>
                  <a:noFill/>
                </a:ln>
                <a:solidFill>
                  <a:schemeClr val="tx1"/>
                </a:solidFill>
                <a:effectLst/>
                <a:uLnTx/>
                <a:uFillTx/>
                <a:latin typeface="+mn-lt"/>
                <a:ea typeface="+mn-ea"/>
                <a:cs typeface="+mn-cs"/>
              </a:rPr>
              <a:t> yang </a:t>
            </a:r>
            <a:r>
              <a:rPr kumimoji="0" lang="en-US" sz="2000" b="0" i="1" u="none" strike="noStrike" kern="0" cap="none" spc="0" normalizeH="0" baseline="0" noProof="0" dirty="0" err="1">
                <a:ln>
                  <a:noFill/>
                </a:ln>
                <a:solidFill>
                  <a:schemeClr val="tx1"/>
                </a:solidFill>
                <a:effectLst/>
                <a:uLnTx/>
                <a:uFillTx/>
                <a:latin typeface="+mn-lt"/>
                <a:ea typeface="+mn-ea"/>
                <a:cs typeface="+mn-cs"/>
              </a:rPr>
              <a:t>diklasifikasikan</a:t>
            </a:r>
            <a:r>
              <a:rPr kumimoji="0" lang="en-US" sz="2000" b="0" i="1" u="none" strike="noStrike" kern="0" cap="none" spc="0" normalizeH="0" baseline="0" noProof="0" dirty="0">
                <a:ln>
                  <a:noFill/>
                </a:ln>
                <a:solidFill>
                  <a:schemeClr val="tx1"/>
                </a:solidFill>
                <a:effectLst/>
                <a:uLnTx/>
                <a:uFillTx/>
                <a:latin typeface="+mn-lt"/>
                <a:ea typeface="+mn-ea"/>
                <a:cs typeface="+mn-cs"/>
              </a:rPr>
              <a:t> </a:t>
            </a:r>
            <a:r>
              <a:rPr kumimoji="0" lang="en-US" sz="2000" b="0" i="1" u="none" strike="noStrike" kern="0" cap="none" spc="0" normalizeH="0" baseline="0" noProof="0" dirty="0" err="1">
                <a:ln>
                  <a:noFill/>
                </a:ln>
                <a:solidFill>
                  <a:schemeClr val="tx1"/>
                </a:solidFill>
                <a:effectLst/>
                <a:uLnTx/>
                <a:uFillTx/>
                <a:latin typeface="+mn-lt"/>
                <a:ea typeface="+mn-ea"/>
                <a:cs typeface="+mn-cs"/>
              </a:rPr>
              <a:t>sebagai</a:t>
            </a:r>
            <a:r>
              <a:rPr kumimoji="0" lang="en-US" sz="2000" b="0" i="1" u="none" strike="noStrike" kern="0" cap="none" spc="0" normalizeH="0" baseline="0" noProof="0" dirty="0">
                <a:ln>
                  <a:noFill/>
                </a:ln>
                <a:solidFill>
                  <a:schemeClr val="tx1"/>
                </a:solidFill>
                <a:effectLst/>
                <a:uLnTx/>
                <a:uFillTx/>
                <a:latin typeface="+mn-lt"/>
                <a:ea typeface="+mn-ea"/>
                <a:cs typeface="+mn-cs"/>
              </a:rPr>
              <a:t> </a:t>
            </a:r>
            <a:r>
              <a:rPr kumimoji="0" lang="en-US" sz="2000" b="0" i="1" u="none" strike="noStrike" kern="0" cap="none" spc="0" normalizeH="0" baseline="0" noProof="0" dirty="0" err="1">
                <a:ln>
                  <a:noFill/>
                </a:ln>
                <a:solidFill>
                  <a:schemeClr val="tx1"/>
                </a:solidFill>
                <a:effectLst/>
                <a:uLnTx/>
                <a:uFillTx/>
                <a:latin typeface="+mn-lt"/>
                <a:ea typeface="+mn-ea"/>
                <a:cs typeface="+mn-cs"/>
              </a:rPr>
              <a:t>aset</a:t>
            </a:r>
            <a:r>
              <a:rPr kumimoji="0" lang="en-US" sz="2000" b="0" i="1" u="none" strike="noStrike" kern="0" cap="none" spc="0" normalizeH="0" baseline="0" noProof="0" dirty="0">
                <a:ln>
                  <a:noFill/>
                </a:ln>
                <a:solidFill>
                  <a:schemeClr val="tx1"/>
                </a:solidFill>
                <a:effectLst/>
                <a:uLnTx/>
                <a:uFillTx/>
                <a:latin typeface="+mn-lt"/>
                <a:ea typeface="+mn-ea"/>
                <a:cs typeface="+mn-cs"/>
              </a:rPr>
              <a:t> yang </a:t>
            </a:r>
            <a:r>
              <a:rPr kumimoji="0" lang="en-US" sz="2000" b="0" i="1" u="none" strike="noStrike" kern="0" cap="none" spc="0" normalizeH="0" baseline="0" noProof="0" dirty="0" err="1">
                <a:ln>
                  <a:noFill/>
                </a:ln>
                <a:solidFill>
                  <a:schemeClr val="tx1"/>
                </a:solidFill>
                <a:effectLst/>
                <a:uLnTx/>
                <a:uFillTx/>
                <a:latin typeface="+mn-lt"/>
                <a:ea typeface="+mn-ea"/>
                <a:cs typeface="+mn-cs"/>
              </a:rPr>
              <a:t>dimiliki</a:t>
            </a:r>
            <a:r>
              <a:rPr kumimoji="0" lang="en-US" sz="2000" b="0" i="1" u="none" strike="noStrike" kern="0" cap="none" spc="0" normalizeH="0" baseline="0" noProof="0" dirty="0">
                <a:ln>
                  <a:noFill/>
                </a:ln>
                <a:solidFill>
                  <a:schemeClr val="tx1"/>
                </a:solidFill>
                <a:effectLst/>
                <a:uLnTx/>
                <a:uFillTx/>
                <a:latin typeface="+mn-lt"/>
                <a:ea typeface="+mn-ea"/>
                <a:cs typeface="+mn-cs"/>
              </a:rPr>
              <a:t> </a:t>
            </a:r>
            <a:r>
              <a:rPr kumimoji="0" lang="en-US" sz="2000" b="0" i="1" u="none" strike="noStrike" kern="0" cap="none" spc="0" normalizeH="0" baseline="0" noProof="0" dirty="0" err="1">
                <a:ln>
                  <a:noFill/>
                </a:ln>
                <a:solidFill>
                  <a:schemeClr val="tx1"/>
                </a:solidFill>
                <a:effectLst/>
                <a:uLnTx/>
                <a:uFillTx/>
                <a:latin typeface="+mn-lt"/>
                <a:ea typeface="+mn-ea"/>
                <a:cs typeface="+mn-cs"/>
              </a:rPr>
              <a:t>untuk</a:t>
            </a:r>
            <a:r>
              <a:rPr kumimoji="0" lang="en-US" sz="2000" b="0" i="1" u="none" strike="noStrike" kern="0" cap="none" spc="0" normalizeH="0" baseline="0" noProof="0" dirty="0">
                <a:ln>
                  <a:noFill/>
                </a:ln>
                <a:solidFill>
                  <a:schemeClr val="tx1"/>
                </a:solidFill>
                <a:effectLst/>
                <a:uLnTx/>
                <a:uFillTx/>
                <a:latin typeface="+mn-lt"/>
                <a:ea typeface="+mn-ea"/>
                <a:cs typeface="+mn-cs"/>
              </a:rPr>
              <a:t> </a:t>
            </a:r>
            <a:r>
              <a:rPr kumimoji="0" lang="en-US" sz="2000" b="0" i="1" u="none" strike="noStrike" kern="0" cap="none" spc="0" normalizeH="0" baseline="0" noProof="0" dirty="0" err="1">
                <a:ln>
                  <a:noFill/>
                </a:ln>
                <a:solidFill>
                  <a:schemeClr val="tx1"/>
                </a:solidFill>
                <a:effectLst/>
                <a:uLnTx/>
                <a:uFillTx/>
                <a:latin typeface="+mn-lt"/>
                <a:ea typeface="+mn-ea"/>
                <a:cs typeface="+mn-cs"/>
              </a:rPr>
              <a:t>dijual</a:t>
            </a:r>
            <a:r>
              <a:rPr kumimoji="0" lang="en-US" sz="2000" b="0" i="1" u="none" strike="noStrike" kern="0" cap="none" spc="0" normalizeH="0" baseline="0" noProof="0" dirty="0">
                <a:ln>
                  <a:noFill/>
                </a:ln>
                <a:solidFill>
                  <a:schemeClr val="tx1"/>
                </a:solidFill>
                <a:effectLst/>
                <a:uLnTx/>
                <a:uFillTx/>
                <a:latin typeface="+mn-lt"/>
                <a:ea typeface="+mn-ea"/>
                <a:cs typeface="+mn-cs"/>
              </a:rPr>
              <a:t> </a:t>
            </a:r>
            <a:r>
              <a:rPr kumimoji="0" lang="en-US" sz="2000" b="0" i="1" u="none" strike="noStrike" kern="0" cap="none" spc="0" normalizeH="0" baseline="0" noProof="0" dirty="0" err="1">
                <a:ln>
                  <a:noFill/>
                </a:ln>
                <a:solidFill>
                  <a:schemeClr val="tx1"/>
                </a:solidFill>
                <a:effectLst/>
                <a:uLnTx/>
                <a:uFillTx/>
                <a:latin typeface="+mn-lt"/>
                <a:ea typeface="+mn-ea"/>
                <a:cs typeface="+mn-cs"/>
              </a:rPr>
              <a:t>sesuai</a:t>
            </a:r>
            <a:r>
              <a:rPr kumimoji="0" lang="en-US" sz="2000" b="0" i="1" u="none" strike="noStrike" kern="0" cap="none" spc="0" normalizeH="0" baseline="0" noProof="0" dirty="0">
                <a:ln>
                  <a:noFill/>
                </a:ln>
                <a:solidFill>
                  <a:schemeClr val="tx1"/>
                </a:solidFill>
                <a:effectLst/>
                <a:uLnTx/>
                <a:uFillTx/>
                <a:latin typeface="+mn-lt"/>
                <a:ea typeface="+mn-ea"/>
                <a:cs typeface="+mn-cs"/>
              </a:rPr>
              <a:t> </a:t>
            </a:r>
            <a:r>
              <a:rPr kumimoji="0" lang="en-US" sz="2000" b="0" i="1" u="none" strike="noStrike" kern="0" cap="none" spc="0" normalizeH="0" baseline="0" noProof="0" dirty="0" err="1">
                <a:ln>
                  <a:noFill/>
                </a:ln>
                <a:solidFill>
                  <a:schemeClr val="tx1"/>
                </a:solidFill>
                <a:effectLst/>
                <a:uLnTx/>
                <a:uFillTx/>
                <a:latin typeface="+mn-lt"/>
                <a:ea typeface="+mn-ea"/>
                <a:cs typeface="+mn-cs"/>
              </a:rPr>
              <a:t>dengan</a:t>
            </a:r>
            <a:r>
              <a:rPr kumimoji="0" lang="en-US" sz="2000" b="0" i="1" u="none" strike="noStrike" kern="0" cap="none" spc="0" normalizeH="0" baseline="0" noProof="0" dirty="0">
                <a:ln>
                  <a:noFill/>
                </a:ln>
                <a:solidFill>
                  <a:schemeClr val="tx1"/>
                </a:solidFill>
                <a:effectLst/>
                <a:uLnTx/>
                <a:uFillTx/>
                <a:latin typeface="+mn-lt"/>
                <a:ea typeface="+mn-ea"/>
                <a:cs typeface="+mn-cs"/>
              </a:rPr>
              <a:t> PSAK 58;</a:t>
            </a:r>
          </a:p>
          <a:p>
            <a:pPr marL="465138" indent="-465138">
              <a:spcBef>
                <a:spcPts val="1200"/>
              </a:spcBef>
            </a:pPr>
            <a:r>
              <a:rPr lang="en-US" sz="2000" i="1" dirty="0"/>
              <a:t>(k) 	</a:t>
            </a:r>
            <a:r>
              <a:rPr lang="en-US" sz="2000" i="1" dirty="0" err="1"/>
              <a:t>utang</a:t>
            </a:r>
            <a:r>
              <a:rPr lang="en-US" sz="2000" i="1" dirty="0"/>
              <a:t> </a:t>
            </a:r>
            <a:r>
              <a:rPr lang="en-US" sz="2000" i="1" dirty="0" err="1"/>
              <a:t>dagang</a:t>
            </a:r>
            <a:r>
              <a:rPr lang="en-US" sz="2000" i="1" dirty="0"/>
              <a:t> </a:t>
            </a:r>
            <a:r>
              <a:rPr lang="en-US" sz="2000" i="1" dirty="0" err="1"/>
              <a:t>dan</a:t>
            </a:r>
            <a:r>
              <a:rPr lang="en-US" sz="2000" i="1" dirty="0"/>
              <a:t> </a:t>
            </a:r>
            <a:r>
              <a:rPr lang="en-US" sz="2000" i="1" dirty="0" err="1"/>
              <a:t>utang</a:t>
            </a:r>
            <a:r>
              <a:rPr lang="en-US" sz="2000" i="1" dirty="0"/>
              <a:t> </a:t>
            </a:r>
            <a:r>
              <a:rPr lang="en-US" sz="2000" i="1" dirty="0" err="1"/>
              <a:t>ainnya</a:t>
            </a:r>
            <a:r>
              <a:rPr lang="en-US" sz="2000" i="1" dirty="0"/>
              <a:t>;</a:t>
            </a:r>
          </a:p>
          <a:p>
            <a:pPr marL="465138" indent="-465138">
              <a:spcBef>
                <a:spcPts val="1200"/>
              </a:spcBef>
            </a:pPr>
            <a:r>
              <a:rPr lang="en-US" sz="2000" i="1" dirty="0"/>
              <a:t>(l) 	</a:t>
            </a:r>
            <a:r>
              <a:rPr lang="en-US" sz="2000" i="1" dirty="0" err="1"/>
              <a:t>provisi</a:t>
            </a:r>
            <a:r>
              <a:rPr lang="en-US" sz="2000" i="1" dirty="0"/>
              <a:t>;</a:t>
            </a:r>
          </a:p>
          <a:p>
            <a:pPr marL="465138" indent="-465138">
              <a:spcBef>
                <a:spcPts val="1200"/>
              </a:spcBef>
            </a:pPr>
            <a:r>
              <a:rPr lang="en-US" sz="2000" i="1" dirty="0"/>
              <a:t>(m) 	</a:t>
            </a:r>
            <a:r>
              <a:rPr lang="en-US" sz="2000" i="1" dirty="0" err="1"/>
              <a:t>liabilitas</a:t>
            </a:r>
            <a:r>
              <a:rPr lang="en-US" sz="2000" i="1" dirty="0"/>
              <a:t> </a:t>
            </a:r>
            <a:r>
              <a:rPr lang="en-US" sz="2000" i="1" dirty="0" err="1"/>
              <a:t>keuangan</a:t>
            </a:r>
            <a:r>
              <a:rPr lang="en-US" sz="2000" i="1" dirty="0"/>
              <a:t> (</a:t>
            </a:r>
            <a:r>
              <a:rPr lang="en-US" sz="2000" i="1" dirty="0" err="1"/>
              <a:t>tidak</a:t>
            </a:r>
            <a:r>
              <a:rPr lang="en-US" sz="2000" i="1" dirty="0"/>
              <a:t> </a:t>
            </a:r>
            <a:r>
              <a:rPr lang="en-US" sz="2000" i="1" dirty="0" err="1"/>
              <a:t>termasuk</a:t>
            </a:r>
            <a:r>
              <a:rPr lang="en-US" sz="2000" i="1" dirty="0"/>
              <a:t> </a:t>
            </a:r>
            <a:r>
              <a:rPr lang="en-US" sz="2000" i="1" dirty="0" err="1"/>
              <a:t>jumlah</a:t>
            </a:r>
            <a:r>
              <a:rPr lang="en-US" sz="2000" i="1" dirty="0"/>
              <a:t> yang </a:t>
            </a:r>
            <a:r>
              <a:rPr lang="nl-NL" sz="2000" i="1" dirty="0"/>
              <a:t>disajikan dalam (k) dan (l));</a:t>
            </a:r>
          </a:p>
          <a:p>
            <a:pPr marL="342900" marR="0" lvl="0" indent="-342900" algn="l" defTabSz="914400" rtl="0" eaLnBrk="1" fontAlgn="base" latinLnBrk="0" hangingPunct="1">
              <a:lnSpc>
                <a:spcPct val="100000"/>
              </a:lnSpc>
              <a:spcBef>
                <a:spcPts val="1200"/>
              </a:spcBef>
              <a:spcAft>
                <a:spcPct val="0"/>
              </a:spcAft>
              <a:buClr>
                <a:schemeClr val="tx2"/>
              </a:buClr>
              <a:buSzTx/>
              <a:buFont typeface="Wingdings" pitchFamily="2" charset="2"/>
              <a:buNone/>
              <a:tabLst/>
              <a:defRPr/>
            </a:pPr>
            <a:endParaRPr kumimoji="0" lang="en-US" sz="2000" b="0" i="1" u="none" strike="noStrike" kern="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17321616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oAutofit/>
          </a:bodyPr>
          <a:lstStyle/>
          <a:p>
            <a:r>
              <a:rPr lang="en-US" sz="3200" b="1" dirty="0">
                <a:latin typeface="+mn-lt"/>
              </a:rPr>
              <a:t>Minimum line item - 2</a:t>
            </a:r>
            <a:endParaRPr lang="id-ID" sz="3200" b="1" dirty="0">
              <a:latin typeface="+mn-lt"/>
            </a:endParaRPr>
          </a:p>
        </p:txBody>
      </p:sp>
      <p:sp>
        <p:nvSpPr>
          <p:cNvPr id="3" name="Content Placeholder 2"/>
          <p:cNvSpPr>
            <a:spLocks noGrp="1"/>
          </p:cNvSpPr>
          <p:nvPr>
            <p:ph idx="1"/>
          </p:nvPr>
        </p:nvSpPr>
        <p:spPr>
          <a:xfrm>
            <a:off x="457200" y="1295400"/>
            <a:ext cx="8229600" cy="3505200"/>
          </a:xfrm>
        </p:spPr>
        <p:style>
          <a:lnRef idx="1">
            <a:schemeClr val="accent2"/>
          </a:lnRef>
          <a:fillRef idx="2">
            <a:schemeClr val="accent2"/>
          </a:fillRef>
          <a:effectRef idx="1">
            <a:schemeClr val="accent2"/>
          </a:effectRef>
          <a:fontRef idx="minor">
            <a:schemeClr val="dk1"/>
          </a:fontRef>
        </p:style>
        <p:txBody>
          <a:bodyPr>
            <a:normAutofit fontScale="92500" lnSpcReduction="20000"/>
          </a:bodyPr>
          <a:lstStyle/>
          <a:p>
            <a:pPr marL="400050" indent="-400050">
              <a:spcBef>
                <a:spcPts val="1200"/>
              </a:spcBef>
              <a:buNone/>
            </a:pPr>
            <a:r>
              <a:rPr lang="en-US" sz="2000" i="1" dirty="0"/>
              <a:t>(n) 	</a:t>
            </a:r>
            <a:r>
              <a:rPr lang="en-US" sz="2000" i="1" dirty="0" err="1"/>
              <a:t>liabilitas</a:t>
            </a:r>
            <a:r>
              <a:rPr lang="en-US" sz="2000" i="1" dirty="0"/>
              <a:t> </a:t>
            </a:r>
            <a:r>
              <a:rPr lang="en-US" sz="2000" i="1" dirty="0" err="1"/>
              <a:t>dan</a:t>
            </a:r>
            <a:r>
              <a:rPr lang="en-US" sz="2000" i="1" dirty="0"/>
              <a:t> </a:t>
            </a:r>
            <a:r>
              <a:rPr lang="en-US" sz="2000" i="1" dirty="0" err="1"/>
              <a:t>aset</a:t>
            </a:r>
            <a:r>
              <a:rPr lang="en-US" sz="2000" i="1" dirty="0"/>
              <a:t> </a:t>
            </a:r>
            <a:r>
              <a:rPr lang="en-US" sz="2000" i="1" dirty="0" err="1"/>
              <a:t>untuk</a:t>
            </a:r>
            <a:r>
              <a:rPr lang="en-US" sz="2000" i="1" dirty="0"/>
              <a:t> </a:t>
            </a:r>
            <a:r>
              <a:rPr lang="en-US" sz="2000" i="1" dirty="0" err="1"/>
              <a:t>pajak</a:t>
            </a:r>
            <a:r>
              <a:rPr lang="en-US" sz="2000" i="1" dirty="0"/>
              <a:t> </a:t>
            </a:r>
            <a:r>
              <a:rPr lang="en-US" sz="2000" i="1" dirty="0" err="1"/>
              <a:t>kini</a:t>
            </a:r>
            <a:r>
              <a:rPr lang="en-US" sz="2000" i="1" dirty="0"/>
              <a:t> </a:t>
            </a:r>
            <a:r>
              <a:rPr lang="en-US" sz="2000" i="1" dirty="0" err="1"/>
              <a:t>sebagaimana</a:t>
            </a:r>
            <a:r>
              <a:rPr lang="en-US" sz="2000" i="1" dirty="0"/>
              <a:t> </a:t>
            </a:r>
            <a:r>
              <a:rPr lang="en-US" sz="2000" i="1" dirty="0" err="1"/>
              <a:t>didefinisikan</a:t>
            </a:r>
            <a:r>
              <a:rPr lang="en-US" sz="2000" i="1" dirty="0"/>
              <a:t> </a:t>
            </a:r>
            <a:r>
              <a:rPr lang="en-US" sz="2000" i="1" dirty="0" err="1"/>
              <a:t>dalam</a:t>
            </a:r>
            <a:r>
              <a:rPr lang="en-US" sz="2000" i="1" dirty="0"/>
              <a:t> PSAK 46;</a:t>
            </a:r>
          </a:p>
          <a:p>
            <a:pPr marL="400050" indent="-400050">
              <a:spcBef>
                <a:spcPts val="1200"/>
              </a:spcBef>
              <a:buNone/>
            </a:pPr>
            <a:r>
              <a:rPr lang="en-US" sz="2000" i="1" dirty="0"/>
              <a:t>(o) 	</a:t>
            </a:r>
            <a:r>
              <a:rPr lang="en-US" sz="2000" i="1" dirty="0" err="1"/>
              <a:t>liabilitas</a:t>
            </a:r>
            <a:r>
              <a:rPr lang="en-US" sz="2000" i="1" dirty="0"/>
              <a:t> </a:t>
            </a:r>
            <a:r>
              <a:rPr lang="en-US" sz="2000" i="1" dirty="0" err="1"/>
              <a:t>dan</a:t>
            </a:r>
            <a:r>
              <a:rPr lang="en-US" sz="2000" i="1" dirty="0"/>
              <a:t> </a:t>
            </a:r>
            <a:r>
              <a:rPr lang="en-US" sz="2000" i="1" dirty="0" err="1"/>
              <a:t>aset</a:t>
            </a:r>
            <a:r>
              <a:rPr lang="en-US" sz="2000" i="1" dirty="0"/>
              <a:t> </a:t>
            </a:r>
            <a:r>
              <a:rPr lang="en-US" sz="2000" i="1" dirty="0" err="1"/>
              <a:t>untuk</a:t>
            </a:r>
            <a:r>
              <a:rPr lang="en-US" sz="2000" i="1" dirty="0"/>
              <a:t> </a:t>
            </a:r>
            <a:r>
              <a:rPr lang="en-US" sz="2000" i="1" dirty="0" err="1"/>
              <a:t>pajak</a:t>
            </a:r>
            <a:r>
              <a:rPr lang="en-US" sz="2000" i="1" dirty="0"/>
              <a:t> </a:t>
            </a:r>
            <a:r>
              <a:rPr lang="en-US" sz="2000" i="1" dirty="0" err="1"/>
              <a:t>tangguhan</a:t>
            </a:r>
            <a:r>
              <a:rPr lang="en-US" sz="2000" i="1" dirty="0"/>
              <a:t> </a:t>
            </a:r>
            <a:r>
              <a:rPr lang="en-US" sz="2000" i="1" dirty="0" err="1"/>
              <a:t>sebagaimana</a:t>
            </a:r>
            <a:r>
              <a:rPr lang="en-US" sz="2000" i="1" dirty="0"/>
              <a:t> </a:t>
            </a:r>
            <a:r>
              <a:rPr lang="en-US" sz="2000" i="1" dirty="0" err="1"/>
              <a:t>didefinisikan</a:t>
            </a:r>
            <a:r>
              <a:rPr lang="en-US" sz="2000" i="1" dirty="0"/>
              <a:t> </a:t>
            </a:r>
            <a:r>
              <a:rPr lang="en-US" sz="2000" i="1" dirty="0" err="1"/>
              <a:t>dalam</a:t>
            </a:r>
            <a:r>
              <a:rPr lang="en-US" sz="2000" i="1" dirty="0"/>
              <a:t> PSAK 46;</a:t>
            </a:r>
          </a:p>
          <a:p>
            <a:pPr marL="400050" indent="-400050">
              <a:spcBef>
                <a:spcPts val="1200"/>
              </a:spcBef>
              <a:buNone/>
            </a:pPr>
            <a:r>
              <a:rPr lang="nb-NO" sz="2000" i="1" dirty="0"/>
              <a:t>(p) 	liabilitas yang termasuk dalam kelompok yang </a:t>
            </a:r>
            <a:r>
              <a:rPr lang="en-US" sz="2000" i="1" dirty="0" err="1"/>
              <a:t>dilepaskan</a:t>
            </a:r>
            <a:r>
              <a:rPr lang="en-US" sz="2000" i="1" dirty="0"/>
              <a:t> yang </a:t>
            </a:r>
            <a:r>
              <a:rPr lang="en-US" sz="2000" i="1" dirty="0" err="1"/>
              <a:t>diklasifikasikan</a:t>
            </a:r>
            <a:r>
              <a:rPr lang="en-US" sz="2000" i="1" dirty="0"/>
              <a:t> </a:t>
            </a:r>
            <a:r>
              <a:rPr lang="en-US" sz="2000" i="1" dirty="0" err="1"/>
              <a:t>sebagai</a:t>
            </a:r>
            <a:r>
              <a:rPr lang="en-US" sz="2000" i="1" dirty="0"/>
              <a:t> yang </a:t>
            </a:r>
            <a:r>
              <a:rPr lang="en-US" sz="2000" i="1" dirty="0" err="1"/>
              <a:t>dimiliki</a:t>
            </a:r>
            <a:r>
              <a:rPr lang="en-US" sz="2000" i="1" dirty="0"/>
              <a:t> </a:t>
            </a:r>
            <a:r>
              <a:rPr lang="en-US" sz="2000" i="1" dirty="0" err="1"/>
              <a:t>untuk</a:t>
            </a:r>
            <a:r>
              <a:rPr lang="en-US" sz="2000" i="1" dirty="0"/>
              <a:t> </a:t>
            </a:r>
            <a:r>
              <a:rPr lang="en-US" sz="2000" i="1" dirty="0" err="1"/>
              <a:t>dijual</a:t>
            </a:r>
            <a:r>
              <a:rPr lang="en-US" sz="2000" i="1" dirty="0"/>
              <a:t> </a:t>
            </a:r>
            <a:r>
              <a:rPr lang="en-US" sz="2000" i="1" dirty="0" err="1"/>
              <a:t>sesuai</a:t>
            </a:r>
            <a:r>
              <a:rPr lang="en-US" sz="2000" i="1" dirty="0"/>
              <a:t> </a:t>
            </a:r>
            <a:r>
              <a:rPr lang="en-US" sz="2000" i="1" dirty="0" err="1"/>
              <a:t>dengan</a:t>
            </a:r>
            <a:r>
              <a:rPr lang="en-US" sz="2000" i="1" dirty="0"/>
              <a:t> PSAK 58;</a:t>
            </a:r>
          </a:p>
          <a:p>
            <a:pPr marL="400050" indent="-400050">
              <a:spcBef>
                <a:spcPts val="1200"/>
              </a:spcBef>
              <a:buNone/>
            </a:pPr>
            <a:r>
              <a:rPr lang="it-IT" sz="2000" i="1" dirty="0"/>
              <a:t>(q) 	kepentingan non-pengendali, disajikan sebagai </a:t>
            </a:r>
            <a:r>
              <a:rPr lang="en-US" sz="2000" i="1" dirty="0" err="1"/>
              <a:t>bagian</a:t>
            </a:r>
            <a:r>
              <a:rPr lang="en-US" sz="2000" i="1" dirty="0"/>
              <a:t> </a:t>
            </a:r>
            <a:r>
              <a:rPr lang="en-US" sz="2000" i="1" dirty="0" err="1"/>
              <a:t>dari</a:t>
            </a:r>
            <a:r>
              <a:rPr lang="en-US" sz="2000" i="1" dirty="0"/>
              <a:t> </a:t>
            </a:r>
            <a:r>
              <a:rPr lang="en-US" sz="2000" i="1" dirty="0" err="1"/>
              <a:t>ekuitas</a:t>
            </a:r>
            <a:r>
              <a:rPr lang="en-US" sz="2000" i="1" dirty="0"/>
              <a:t>; </a:t>
            </a:r>
            <a:r>
              <a:rPr lang="en-US" sz="2000" i="1" dirty="0" err="1"/>
              <a:t>dan</a:t>
            </a:r>
            <a:r>
              <a:rPr lang="en-US" sz="2000" i="1" dirty="0"/>
              <a:t> </a:t>
            </a:r>
          </a:p>
          <a:p>
            <a:pPr marL="400050" indent="-400050">
              <a:spcBef>
                <a:spcPts val="1200"/>
              </a:spcBef>
              <a:buNone/>
            </a:pPr>
            <a:r>
              <a:rPr lang="en-US" sz="2000" i="1" dirty="0"/>
              <a:t>(r) 	modal </a:t>
            </a:r>
            <a:r>
              <a:rPr lang="en-US" sz="2000" i="1" dirty="0" err="1"/>
              <a:t>saham</a:t>
            </a:r>
            <a:r>
              <a:rPr lang="en-US" sz="2000" i="1" dirty="0"/>
              <a:t> </a:t>
            </a:r>
            <a:r>
              <a:rPr lang="en-US" sz="2000" i="1" dirty="0" err="1"/>
              <a:t>dan</a:t>
            </a:r>
            <a:r>
              <a:rPr lang="en-US" sz="2000" i="1" dirty="0"/>
              <a:t> </a:t>
            </a:r>
            <a:r>
              <a:rPr lang="en-US" sz="2000" i="1" dirty="0" err="1"/>
              <a:t>cadangan</a:t>
            </a:r>
            <a:r>
              <a:rPr lang="en-US" sz="2000" i="1" dirty="0"/>
              <a:t> yang </a:t>
            </a:r>
            <a:r>
              <a:rPr lang="en-US" sz="2000" i="1" dirty="0" err="1"/>
              <a:t>dapat</a:t>
            </a:r>
            <a:r>
              <a:rPr lang="en-US" sz="2000" i="1" dirty="0"/>
              <a:t> </a:t>
            </a:r>
            <a:r>
              <a:rPr lang="en-US" sz="2000" i="1" dirty="0" err="1"/>
              <a:t>diatribusikan</a:t>
            </a:r>
            <a:r>
              <a:rPr lang="en-US" sz="2000" i="1" dirty="0"/>
              <a:t> </a:t>
            </a:r>
            <a:r>
              <a:rPr lang="en-US" sz="2000" i="1" dirty="0" err="1"/>
              <a:t>kepada</a:t>
            </a:r>
            <a:r>
              <a:rPr lang="en-US" sz="2000" i="1" dirty="0"/>
              <a:t> </a:t>
            </a:r>
            <a:r>
              <a:rPr lang="en-US" sz="2000" i="1" dirty="0" err="1"/>
              <a:t>pemilik</a:t>
            </a:r>
            <a:r>
              <a:rPr lang="en-US" sz="2000" i="1" dirty="0"/>
              <a:t> </a:t>
            </a:r>
            <a:r>
              <a:rPr lang="en-US" sz="2000" i="1" dirty="0" err="1"/>
              <a:t>entitas</a:t>
            </a:r>
            <a:r>
              <a:rPr lang="en-US" sz="2000" i="1" dirty="0"/>
              <a:t> </a:t>
            </a:r>
            <a:r>
              <a:rPr lang="en-US" sz="2000" i="1" dirty="0" err="1"/>
              <a:t>induk</a:t>
            </a:r>
            <a:r>
              <a:rPr lang="en-US" sz="2000" i="1" dirty="0"/>
              <a:t>.</a:t>
            </a:r>
          </a:p>
          <a:p>
            <a:pPr>
              <a:spcBef>
                <a:spcPts val="1200"/>
              </a:spcBef>
              <a:buNone/>
            </a:pPr>
            <a:endParaRPr lang="en-US" sz="2000" i="1" dirty="0"/>
          </a:p>
        </p:txBody>
      </p:sp>
      <p:sp>
        <p:nvSpPr>
          <p:cNvPr id="4" name="Slide Number Placeholder 3"/>
          <p:cNvSpPr>
            <a:spLocks noGrp="1"/>
          </p:cNvSpPr>
          <p:nvPr>
            <p:ph type="sldNum" sz="quarter" idx="4294967295"/>
          </p:nvPr>
        </p:nvSpPr>
        <p:spPr/>
        <p:txBody>
          <a:bodyPr/>
          <a:lstStyle/>
          <a:p>
            <a:fld id="{C8917DDB-6779-4320-89F1-0A441ABEDE43}" type="slidenum">
              <a:rPr lang="en-US" smtClean="0"/>
              <a:pPr/>
              <a:t>39</a:t>
            </a:fld>
            <a:endParaRPr lang="en-US"/>
          </a:p>
        </p:txBody>
      </p:sp>
      <p:sp>
        <p:nvSpPr>
          <p:cNvPr id="5" name="Rectangle 4"/>
          <p:cNvSpPr/>
          <p:nvPr/>
        </p:nvSpPr>
        <p:spPr>
          <a:xfrm>
            <a:off x="457200" y="4920496"/>
            <a:ext cx="8229600" cy="1785104"/>
          </a:xfrm>
          <a:prstGeom prst="rect">
            <a:avLst/>
          </a:prstGeom>
        </p:spPr>
        <p:txBody>
          <a:bodyPr wrap="square">
            <a:spAutoFit/>
          </a:bodyPr>
          <a:lstStyle/>
          <a:p>
            <a:pPr marL="285750" indent="-285750">
              <a:spcBef>
                <a:spcPts val="600"/>
              </a:spcBef>
              <a:buFont typeface="Arial" panose="020B0604020202020204" pitchFamily="34" charset="0"/>
              <a:buChar char="•"/>
            </a:pPr>
            <a:r>
              <a:rPr lang="en-US" sz="2000" dirty="0" err="1"/>
              <a:t>Pos</a:t>
            </a:r>
            <a:r>
              <a:rPr lang="en-US" sz="2000" dirty="0"/>
              <a:t> </a:t>
            </a:r>
            <a:r>
              <a:rPr lang="en-US" sz="2000" dirty="0" err="1"/>
              <a:t>tambahan</a:t>
            </a:r>
            <a:r>
              <a:rPr lang="en-US" sz="2000" dirty="0"/>
              <a:t>, </a:t>
            </a:r>
            <a:r>
              <a:rPr lang="en-US" sz="2000" dirty="0" err="1"/>
              <a:t>judul</a:t>
            </a:r>
            <a:r>
              <a:rPr lang="en-US" sz="2000" dirty="0"/>
              <a:t> sub </a:t>
            </a:r>
            <a:r>
              <a:rPr lang="en-US" sz="2000" dirty="0" err="1"/>
              <a:t>judul</a:t>
            </a:r>
            <a:r>
              <a:rPr lang="en-US" sz="2000" dirty="0"/>
              <a:t>, sub total </a:t>
            </a:r>
            <a:r>
              <a:rPr lang="en-US" sz="2000" dirty="0" err="1"/>
              <a:t>boleh</a:t>
            </a:r>
            <a:r>
              <a:rPr lang="en-US" sz="2000" dirty="0"/>
              <a:t> </a:t>
            </a:r>
            <a:r>
              <a:rPr lang="en-US" sz="2000" dirty="0" err="1"/>
              <a:t>disajikan</a:t>
            </a:r>
            <a:r>
              <a:rPr lang="en-US" sz="2000" dirty="0"/>
              <a:t> </a:t>
            </a:r>
            <a:r>
              <a:rPr lang="en-US" sz="2000" dirty="0" err="1"/>
              <a:t>sepanjang</a:t>
            </a:r>
            <a:r>
              <a:rPr lang="en-US" sz="2000" dirty="0"/>
              <a:t> </a:t>
            </a:r>
            <a:r>
              <a:rPr lang="en-US" sz="2000" dirty="0" err="1"/>
              <a:t>relevan</a:t>
            </a:r>
            <a:endParaRPr lang="en-US" sz="2000" dirty="0"/>
          </a:p>
          <a:p>
            <a:pPr marL="285750" indent="-285750">
              <a:spcBef>
                <a:spcPts val="600"/>
              </a:spcBef>
              <a:buFont typeface="Arial" panose="020B0604020202020204" pitchFamily="34" charset="0"/>
              <a:buChar char="•"/>
            </a:pPr>
            <a:r>
              <a:rPr lang="en-US" sz="2000" dirty="0" err="1"/>
              <a:t>Jika</a:t>
            </a:r>
            <a:r>
              <a:rPr lang="en-US" sz="2000" dirty="0"/>
              <a:t> </a:t>
            </a:r>
            <a:r>
              <a:rPr lang="en-US" sz="2000" dirty="0" err="1"/>
              <a:t>menyajikan</a:t>
            </a:r>
            <a:r>
              <a:rPr lang="en-US" sz="2000" dirty="0"/>
              <a:t> </a:t>
            </a:r>
            <a:r>
              <a:rPr lang="en-US" sz="2000" dirty="0" err="1"/>
              <a:t>aset</a:t>
            </a:r>
            <a:r>
              <a:rPr lang="en-US" sz="2000" dirty="0"/>
              <a:t> </a:t>
            </a:r>
            <a:r>
              <a:rPr lang="en-US" sz="2000" dirty="0" err="1"/>
              <a:t>lancar</a:t>
            </a:r>
            <a:r>
              <a:rPr lang="en-US" sz="2000" dirty="0"/>
              <a:t> </a:t>
            </a:r>
            <a:r>
              <a:rPr lang="en-US" sz="2000" dirty="0" err="1"/>
              <a:t>dan</a:t>
            </a:r>
            <a:r>
              <a:rPr lang="en-US" sz="2000" dirty="0"/>
              <a:t> </a:t>
            </a:r>
            <a:r>
              <a:rPr lang="en-US" sz="2000" dirty="0" err="1"/>
              <a:t>tidak</a:t>
            </a:r>
            <a:r>
              <a:rPr lang="en-US" sz="2000" dirty="0"/>
              <a:t> </a:t>
            </a:r>
            <a:r>
              <a:rPr lang="en-US" sz="2000" dirty="0" err="1"/>
              <a:t>lancar</a:t>
            </a:r>
            <a:r>
              <a:rPr lang="en-US" sz="2000" dirty="0"/>
              <a:t> </a:t>
            </a:r>
            <a:r>
              <a:rPr lang="en-US" sz="2000" dirty="0" err="1"/>
              <a:t>maka</a:t>
            </a:r>
            <a:r>
              <a:rPr lang="en-US" sz="2000" dirty="0"/>
              <a:t> </a:t>
            </a:r>
            <a:r>
              <a:rPr lang="en-US" sz="2000" dirty="0" err="1"/>
              <a:t>aset</a:t>
            </a:r>
            <a:r>
              <a:rPr lang="en-US" sz="2000" dirty="0"/>
              <a:t> </a:t>
            </a:r>
            <a:r>
              <a:rPr lang="en-US" sz="2000" dirty="0" err="1"/>
              <a:t>atau</a:t>
            </a:r>
            <a:r>
              <a:rPr lang="en-US" sz="2000" dirty="0"/>
              <a:t> </a:t>
            </a:r>
            <a:r>
              <a:rPr lang="en-US" sz="2000" dirty="0" err="1"/>
              <a:t>liabilitas</a:t>
            </a:r>
            <a:r>
              <a:rPr lang="en-US" sz="2000" dirty="0"/>
              <a:t> </a:t>
            </a:r>
            <a:r>
              <a:rPr lang="en-US" sz="2000" dirty="0" err="1"/>
              <a:t>pajak</a:t>
            </a:r>
            <a:r>
              <a:rPr lang="en-US" sz="2000" dirty="0"/>
              <a:t> </a:t>
            </a:r>
            <a:r>
              <a:rPr lang="en-US" sz="2000" dirty="0" err="1"/>
              <a:t>tangguhan</a:t>
            </a:r>
            <a:r>
              <a:rPr lang="en-US" sz="2000" dirty="0"/>
              <a:t> </a:t>
            </a:r>
            <a:r>
              <a:rPr lang="en-US" sz="2000" dirty="0" err="1"/>
              <a:t>tidak</a:t>
            </a:r>
            <a:r>
              <a:rPr lang="en-US" sz="2000" dirty="0"/>
              <a:t> </a:t>
            </a:r>
            <a:r>
              <a:rPr lang="en-US" sz="2000" dirty="0" err="1"/>
              <a:t>diklasifikasikan</a:t>
            </a:r>
            <a:r>
              <a:rPr lang="en-US" sz="2000" dirty="0"/>
              <a:t> </a:t>
            </a:r>
            <a:r>
              <a:rPr lang="en-US" sz="2000" dirty="0" err="1"/>
              <a:t>sebagai</a:t>
            </a:r>
            <a:r>
              <a:rPr lang="en-US" sz="2000" dirty="0"/>
              <a:t> </a:t>
            </a:r>
            <a:r>
              <a:rPr lang="en-US" sz="2000" dirty="0" err="1"/>
              <a:t>aset</a:t>
            </a:r>
            <a:r>
              <a:rPr lang="en-US" sz="2000" dirty="0"/>
              <a:t> </a:t>
            </a:r>
            <a:r>
              <a:rPr lang="en-US" sz="2000" dirty="0" err="1"/>
              <a:t>lancar</a:t>
            </a:r>
            <a:r>
              <a:rPr lang="en-US" sz="2000" dirty="0"/>
              <a:t> (</a:t>
            </a:r>
            <a:r>
              <a:rPr lang="en-US" sz="2000" dirty="0" err="1"/>
              <a:t>liabilitas</a:t>
            </a:r>
            <a:r>
              <a:rPr lang="en-US" sz="2000" dirty="0"/>
              <a:t> </a:t>
            </a:r>
            <a:r>
              <a:rPr lang="en-US" sz="2000" dirty="0" err="1"/>
              <a:t>jangka</a:t>
            </a:r>
            <a:r>
              <a:rPr lang="en-US" sz="2000" dirty="0"/>
              <a:t> </a:t>
            </a:r>
            <a:r>
              <a:rPr lang="en-US" sz="2000" dirty="0" err="1"/>
              <a:t>pendek</a:t>
            </a:r>
            <a:r>
              <a:rPr lang="en-US" sz="2000" dirty="0"/>
              <a:t>)</a:t>
            </a:r>
          </a:p>
          <a:p>
            <a:pPr marL="285750" indent="-285750">
              <a:spcBef>
                <a:spcPts val="600"/>
              </a:spcBef>
              <a:buFont typeface="Arial" panose="020B0604020202020204" pitchFamily="34" charset="0"/>
              <a:buChar char="•"/>
            </a:pPr>
            <a:endParaRPr lang="en-US" sz="2000" dirty="0"/>
          </a:p>
        </p:txBody>
      </p:sp>
    </p:spTree>
    <p:extLst>
      <p:ext uri="{BB962C8B-B14F-4D97-AF65-F5344CB8AC3E}">
        <p14:creationId xmlns:p14="http://schemas.microsoft.com/office/powerpoint/2010/main" xmlns="" val="32090503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228601"/>
            <a:ext cx="8229600" cy="685800"/>
          </a:xfrm>
          <a:noFill/>
          <a:ln cap="flat"/>
        </p:spPr>
        <p:txBody>
          <a:bodyPr/>
          <a:lstStyle/>
          <a:p>
            <a:pPr marL="109538">
              <a:defRPr/>
            </a:pPr>
            <a:r>
              <a:rPr lang="en-US" dirty="0" err="1"/>
              <a:t>Laporan</a:t>
            </a:r>
            <a:r>
              <a:rPr lang="en-US" dirty="0"/>
              <a:t> </a:t>
            </a:r>
            <a:r>
              <a:rPr lang="id-ID" dirty="0"/>
              <a:t>Keuangan</a:t>
            </a:r>
            <a:endParaRPr lang="en-US" sz="3600" dirty="0">
              <a:latin typeface="Calibri" pitchFamily="34" charset="0"/>
            </a:endParaRPr>
          </a:p>
        </p:txBody>
      </p:sp>
      <p:graphicFrame>
        <p:nvGraphicFramePr>
          <p:cNvPr id="4" name="Diagram 3"/>
          <p:cNvGraphicFramePr/>
          <p:nvPr>
            <p:extLst>
              <p:ext uri="{D42A27DB-BD31-4B8C-83A1-F6EECF244321}">
                <p14:modId xmlns:p14="http://schemas.microsoft.com/office/powerpoint/2010/main" xmlns="" val="2362103876"/>
              </p:ext>
            </p:extLst>
          </p:nvPr>
        </p:nvGraphicFramePr>
        <p:xfrm>
          <a:off x="533400" y="1524000"/>
          <a:ext cx="80010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xmlns="" id="{E6E1AAC6-D27B-49E3-8300-B6D2900FBB8A}"/>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4</a:t>
            </a:fld>
            <a:endParaRPr lang="en-US" sz="1800" dirty="0"/>
          </a:p>
        </p:txBody>
      </p:sp>
    </p:spTree>
    <p:extLst>
      <p:ext uri="{BB962C8B-B14F-4D97-AF65-F5344CB8AC3E}">
        <p14:creationId xmlns:p14="http://schemas.microsoft.com/office/powerpoint/2010/main" xmlns="" val="3615730418"/>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Favorites\Desktop\gambar ekonomi\images_163.jpeg"/>
          <p:cNvPicPr>
            <a:picLocks noChangeAspect="1" noChangeArrowheads="1"/>
          </p:cNvPicPr>
          <p:nvPr/>
        </p:nvPicPr>
        <p:blipFill>
          <a:blip r:embed="rId2" cstate="print"/>
          <a:srcRect/>
          <a:stretch>
            <a:fillRect/>
          </a:stretch>
        </p:blipFill>
        <p:spPr bwMode="auto">
          <a:xfrm rot="21150775">
            <a:off x="5882428" y="5314965"/>
            <a:ext cx="1720565" cy="1437063"/>
          </a:xfrm>
          <a:prstGeom prst="rect">
            <a:avLst/>
          </a:prstGeom>
          <a:noFill/>
        </p:spPr>
      </p:pic>
      <p:sp>
        <p:nvSpPr>
          <p:cNvPr id="2" name="Title 1"/>
          <p:cNvSpPr>
            <a:spLocks noGrp="1"/>
          </p:cNvSpPr>
          <p:nvPr>
            <p:ph type="title"/>
          </p:nvPr>
        </p:nvSpPr>
        <p:spPr>
          <a:xfrm>
            <a:off x="457200" y="279723"/>
            <a:ext cx="8229600" cy="548378"/>
          </a:xfrm>
        </p:spPr>
        <p:txBody>
          <a:bodyPr>
            <a:noAutofit/>
          </a:bodyPr>
          <a:lstStyle/>
          <a:p>
            <a:r>
              <a:rPr lang="id-ID" sz="3200" b="1" dirty="0">
                <a:latin typeface="+mn-lt"/>
              </a:rPr>
              <a:t>Pos dalam Laporan</a:t>
            </a:r>
          </a:p>
        </p:txBody>
      </p:sp>
      <p:sp>
        <p:nvSpPr>
          <p:cNvPr id="3" name="Content Placeholder 2"/>
          <p:cNvSpPr>
            <a:spLocks noGrp="1"/>
          </p:cNvSpPr>
          <p:nvPr>
            <p:ph idx="1"/>
          </p:nvPr>
        </p:nvSpPr>
        <p:spPr>
          <a:xfrm>
            <a:off x="381000" y="1428736"/>
            <a:ext cx="8305800" cy="4819664"/>
          </a:xfrm>
        </p:spPr>
        <p:txBody>
          <a:bodyPr/>
          <a:lstStyle/>
          <a:p>
            <a:r>
              <a:rPr lang="en-US" sz="2400" b="0" dirty="0" err="1">
                <a:effectLst/>
              </a:rPr>
              <a:t>Penyajian</a:t>
            </a:r>
            <a:r>
              <a:rPr lang="en-US" sz="2400" b="0" dirty="0">
                <a:effectLst/>
              </a:rPr>
              <a:t> </a:t>
            </a:r>
            <a:r>
              <a:rPr lang="id-ID" sz="2400" b="0" dirty="0">
                <a:effectLst/>
              </a:rPr>
              <a:t>aset lancar dan tidak lancar dan liabilitas jangka pendek dan jangka panjang sebagai klasifikasi yang terpisah</a:t>
            </a:r>
            <a:r>
              <a:rPr lang="en-US" sz="2400" b="0" dirty="0">
                <a:effectLst/>
              </a:rPr>
              <a:t>.</a:t>
            </a:r>
          </a:p>
          <a:p>
            <a:r>
              <a:rPr lang="en-US" sz="2400" b="0" dirty="0">
                <a:effectLst/>
              </a:rPr>
              <a:t>K</a:t>
            </a:r>
            <a:r>
              <a:rPr lang="id-ID" sz="2400" b="0" dirty="0">
                <a:effectLst/>
              </a:rPr>
              <a:t>ecuali penyajian berdasarkan likuiditas memberikan informasi yang lebih relevan dan dapat diandalkan</a:t>
            </a:r>
            <a:r>
              <a:rPr lang="en-US" sz="2400" b="0" dirty="0">
                <a:effectLst/>
              </a:rPr>
              <a:t> </a:t>
            </a:r>
            <a:r>
              <a:rPr lang="en-US" sz="2400" b="0" dirty="0" err="1">
                <a:effectLst/>
              </a:rPr>
              <a:t>maka</a:t>
            </a:r>
            <a:r>
              <a:rPr lang="en-US" sz="2400" b="0" dirty="0">
                <a:effectLst/>
              </a:rPr>
              <a:t> </a:t>
            </a:r>
            <a:r>
              <a:rPr lang="en-US" sz="2400" b="0" dirty="0" err="1">
                <a:effectLst/>
              </a:rPr>
              <a:t>digunakan</a:t>
            </a:r>
            <a:r>
              <a:rPr lang="en-US" sz="2400" b="0" dirty="0">
                <a:effectLst/>
              </a:rPr>
              <a:t> </a:t>
            </a:r>
            <a:r>
              <a:rPr lang="id-ID" sz="2400" b="0" dirty="0">
                <a:effectLst/>
              </a:rPr>
              <a:t>urutan likuiditas. </a:t>
            </a:r>
          </a:p>
          <a:p>
            <a:r>
              <a:rPr lang="en-US" sz="2400" b="0" dirty="0">
                <a:effectLst/>
              </a:rPr>
              <a:t>Perusahaan </a:t>
            </a:r>
            <a:r>
              <a:rPr lang="en-US" sz="2400" b="0" dirty="0" err="1">
                <a:effectLst/>
              </a:rPr>
              <a:t>keuangan</a:t>
            </a:r>
            <a:r>
              <a:rPr lang="en-US" sz="2400" b="0" dirty="0">
                <a:effectLst/>
              </a:rPr>
              <a:t> </a:t>
            </a:r>
            <a:r>
              <a:rPr lang="en-US" sz="2400" b="0" dirty="0" err="1">
                <a:effectLst/>
              </a:rPr>
              <a:t>berdasarkan</a:t>
            </a:r>
            <a:r>
              <a:rPr lang="en-US" sz="2400" b="0" dirty="0">
                <a:effectLst/>
              </a:rPr>
              <a:t> </a:t>
            </a:r>
            <a:r>
              <a:rPr lang="en-US" sz="2400" b="0" dirty="0" err="1">
                <a:effectLst/>
              </a:rPr>
              <a:t>likuiditas</a:t>
            </a:r>
            <a:endParaRPr lang="id-ID" sz="2400" b="0" dirty="0">
              <a:effectLst/>
            </a:endParaRPr>
          </a:p>
          <a:p>
            <a:r>
              <a:rPr lang="en-US" sz="2400" b="0" dirty="0" err="1">
                <a:effectLst/>
              </a:rPr>
              <a:t>Pemisahan</a:t>
            </a:r>
            <a:r>
              <a:rPr lang="en-US" sz="2400" b="0" dirty="0">
                <a:effectLst/>
              </a:rPr>
              <a:t> j</a:t>
            </a:r>
            <a:r>
              <a:rPr lang="id-ID" sz="2400" b="0" dirty="0">
                <a:effectLst/>
              </a:rPr>
              <a:t>umlah yang diharapkan dapat dipulihkan atau diselesaikan setelah lebih dari dua belas bulan untuk setiap pos aset dan l</a:t>
            </a:r>
            <a:r>
              <a:rPr lang="en-US" sz="2400" b="0" dirty="0" err="1">
                <a:effectLst/>
              </a:rPr>
              <a:t>i</a:t>
            </a:r>
            <a:r>
              <a:rPr lang="id-ID" sz="2400" b="0" dirty="0">
                <a:effectLst/>
              </a:rPr>
              <a:t>abilitas</a:t>
            </a:r>
            <a:r>
              <a:rPr lang="en-US" sz="2400" b="0" dirty="0">
                <a:effectLst/>
              </a:rPr>
              <a:t>, </a:t>
            </a:r>
            <a:r>
              <a:rPr lang="en-US" sz="2400" b="0" dirty="0" err="1">
                <a:effectLst/>
              </a:rPr>
              <a:t>jika</a:t>
            </a:r>
            <a:r>
              <a:rPr lang="en-US" sz="2400" b="0" dirty="0">
                <a:effectLst/>
              </a:rPr>
              <a:t> </a:t>
            </a:r>
            <a:r>
              <a:rPr lang="en-US" sz="2400" b="0" dirty="0" err="1">
                <a:effectLst/>
              </a:rPr>
              <a:t>nilainya</a:t>
            </a:r>
            <a:r>
              <a:rPr lang="en-US" sz="2400" b="0" dirty="0">
                <a:effectLst/>
              </a:rPr>
              <a:t> </a:t>
            </a:r>
            <a:r>
              <a:rPr lang="en-US" sz="2400" b="0" dirty="0" err="1">
                <a:effectLst/>
              </a:rPr>
              <a:t>digabung</a:t>
            </a:r>
            <a:r>
              <a:rPr lang="en-US" sz="2400" b="0" dirty="0">
                <a:effectLst/>
              </a:rPr>
              <a:t>.</a:t>
            </a:r>
          </a:p>
        </p:txBody>
      </p:sp>
      <p:sp>
        <p:nvSpPr>
          <p:cNvPr id="4" name="Text Box 12"/>
          <p:cNvSpPr txBox="1">
            <a:spLocks noChangeArrowheads="1"/>
          </p:cNvSpPr>
          <p:nvPr/>
        </p:nvSpPr>
        <p:spPr bwMode="auto">
          <a:xfrm>
            <a:off x="152400" y="6400800"/>
            <a:ext cx="10668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en-US" sz="1600" b="1" i="1" dirty="0">
                <a:solidFill>
                  <a:schemeClr val="bg2"/>
                </a:solidFill>
                <a:effectLst>
                  <a:outerShdw blurRad="38100" dist="38100" dir="2700000" algn="tl">
                    <a:srgbClr val="C0C0C0"/>
                  </a:outerShdw>
                </a:effectLst>
              </a:rPr>
              <a:t>PSAK 1</a:t>
            </a:r>
          </a:p>
        </p:txBody>
      </p:sp>
      <p:pic>
        <p:nvPicPr>
          <p:cNvPr id="4099" name="Picture 3" descr="C:\Users\User\Favorites\Desktop\gambar ekonomi\images_154.jpeg"/>
          <p:cNvPicPr>
            <a:picLocks noChangeAspect="1" noChangeArrowheads="1"/>
          </p:cNvPicPr>
          <p:nvPr/>
        </p:nvPicPr>
        <p:blipFill>
          <a:blip r:embed="rId3" cstate="print"/>
          <a:srcRect/>
          <a:stretch>
            <a:fillRect/>
          </a:stretch>
        </p:blipFill>
        <p:spPr bwMode="auto">
          <a:xfrm rot="565277">
            <a:off x="7495304" y="5209304"/>
            <a:ext cx="1533525" cy="1533525"/>
          </a:xfrm>
          <a:prstGeom prst="rect">
            <a:avLst/>
          </a:prstGeom>
          <a:noFill/>
        </p:spPr>
      </p:pic>
    </p:spTree>
    <p:extLst>
      <p:ext uri="{BB962C8B-B14F-4D97-AF65-F5344CB8AC3E}">
        <p14:creationId xmlns:p14="http://schemas.microsoft.com/office/powerpoint/2010/main" xmlns="" val="286739799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User\Favorites\Desktop\gambar ekonomi\1bag_of_money.jpg"/>
          <p:cNvPicPr>
            <a:picLocks noChangeAspect="1" noChangeArrowheads="1"/>
          </p:cNvPicPr>
          <p:nvPr/>
        </p:nvPicPr>
        <p:blipFill>
          <a:blip r:embed="rId2" cstate="print"/>
          <a:srcRect/>
          <a:stretch>
            <a:fillRect/>
          </a:stretch>
        </p:blipFill>
        <p:spPr bwMode="auto">
          <a:xfrm>
            <a:off x="7051830" y="3501008"/>
            <a:ext cx="1876146" cy="2608921"/>
          </a:xfrm>
          <a:prstGeom prst="rect">
            <a:avLst/>
          </a:prstGeom>
          <a:noFill/>
        </p:spPr>
      </p:pic>
      <p:sp>
        <p:nvSpPr>
          <p:cNvPr id="2" name="Title 1"/>
          <p:cNvSpPr>
            <a:spLocks noGrp="1"/>
          </p:cNvSpPr>
          <p:nvPr>
            <p:ph type="title"/>
          </p:nvPr>
        </p:nvSpPr>
        <p:spPr>
          <a:xfrm>
            <a:off x="497941" y="359622"/>
            <a:ext cx="8148119" cy="548378"/>
          </a:xfrm>
        </p:spPr>
        <p:txBody>
          <a:bodyPr>
            <a:noAutofit/>
          </a:bodyPr>
          <a:lstStyle/>
          <a:p>
            <a:r>
              <a:rPr lang="en-US" sz="3600" b="1" dirty="0" err="1">
                <a:latin typeface="+mn-lt"/>
              </a:rPr>
              <a:t>Aset</a:t>
            </a:r>
            <a:r>
              <a:rPr lang="en-US" sz="3600" b="1" dirty="0">
                <a:latin typeface="+mn-lt"/>
              </a:rPr>
              <a:t> </a:t>
            </a:r>
            <a:r>
              <a:rPr lang="en-US" sz="3600" b="1" dirty="0" err="1">
                <a:latin typeface="+mn-lt"/>
              </a:rPr>
              <a:t>lancar</a:t>
            </a:r>
            <a:endParaRPr lang="en-US" sz="3600" b="1" dirty="0">
              <a:latin typeface="+mn-lt"/>
            </a:endParaRPr>
          </a:p>
        </p:txBody>
      </p:sp>
      <p:sp>
        <p:nvSpPr>
          <p:cNvPr id="3" name="Content Placeholder 2"/>
          <p:cNvSpPr>
            <a:spLocks noGrp="1"/>
          </p:cNvSpPr>
          <p:nvPr>
            <p:ph idx="1"/>
          </p:nvPr>
        </p:nvSpPr>
        <p:spPr>
          <a:xfrm>
            <a:off x="251520" y="1295400"/>
            <a:ext cx="7215336" cy="4953000"/>
          </a:xfrm>
        </p:spPr>
        <p:txBody>
          <a:bodyPr/>
          <a:lstStyle/>
          <a:p>
            <a:r>
              <a:rPr lang="fi-FI" sz="2400" dirty="0"/>
              <a:t>Klasifikasi aset </a:t>
            </a:r>
            <a:r>
              <a:rPr lang="en-US" sz="2400" dirty="0" err="1"/>
              <a:t>lancar</a:t>
            </a:r>
            <a:r>
              <a:rPr lang="en-US" sz="2400" dirty="0"/>
              <a:t>, </a:t>
            </a:r>
            <a:r>
              <a:rPr lang="en-US" sz="2400" dirty="0" err="1"/>
              <a:t>jika</a:t>
            </a:r>
            <a:r>
              <a:rPr lang="en-US" sz="2400" dirty="0"/>
              <a:t>:</a:t>
            </a:r>
          </a:p>
          <a:p>
            <a:pPr lvl="1"/>
            <a:r>
              <a:rPr lang="fi-FI" sz="2000" dirty="0"/>
              <a:t>mengharapkan akan merealisasikan aset, atau </a:t>
            </a:r>
            <a:r>
              <a:rPr lang="en-US" sz="2000" dirty="0" err="1"/>
              <a:t>bermaksud</a:t>
            </a:r>
            <a:r>
              <a:rPr lang="en-US" sz="2000" dirty="0"/>
              <a:t> </a:t>
            </a:r>
            <a:r>
              <a:rPr lang="en-US" sz="2000" dirty="0" err="1"/>
              <a:t>untuk</a:t>
            </a:r>
            <a:r>
              <a:rPr lang="en-US" sz="2000" dirty="0"/>
              <a:t> </a:t>
            </a:r>
            <a:r>
              <a:rPr lang="en-US" sz="2000" dirty="0" err="1"/>
              <a:t>menjual</a:t>
            </a:r>
            <a:r>
              <a:rPr lang="en-US" sz="2000" dirty="0"/>
              <a:t> </a:t>
            </a:r>
            <a:r>
              <a:rPr lang="en-US" sz="2000" dirty="0" err="1"/>
              <a:t>atau</a:t>
            </a:r>
            <a:r>
              <a:rPr lang="en-US" sz="2000" dirty="0"/>
              <a:t> </a:t>
            </a:r>
            <a:r>
              <a:rPr lang="en-US" sz="2000" dirty="0" err="1"/>
              <a:t>menggunakannya</a:t>
            </a:r>
            <a:r>
              <a:rPr lang="en-US" sz="2000" dirty="0"/>
              <a:t>, </a:t>
            </a:r>
            <a:r>
              <a:rPr lang="en-US" sz="2000" dirty="0" err="1"/>
              <a:t>dalam</a:t>
            </a:r>
            <a:r>
              <a:rPr lang="en-US" sz="2000" dirty="0"/>
              <a:t> </a:t>
            </a:r>
            <a:r>
              <a:rPr lang="en-US" sz="2000" dirty="0" err="1"/>
              <a:t>siklus</a:t>
            </a:r>
            <a:r>
              <a:rPr lang="en-US" sz="2000" dirty="0"/>
              <a:t> </a:t>
            </a:r>
            <a:r>
              <a:rPr lang="en-US" sz="2000" dirty="0" err="1"/>
              <a:t>operasi</a:t>
            </a:r>
            <a:r>
              <a:rPr lang="en-US" sz="2000" dirty="0"/>
              <a:t> normal;</a:t>
            </a:r>
          </a:p>
          <a:p>
            <a:pPr lvl="1"/>
            <a:r>
              <a:rPr lang="en-US" sz="2000" dirty="0" err="1"/>
              <a:t>memiliki</a:t>
            </a:r>
            <a:r>
              <a:rPr lang="en-US" sz="2000" dirty="0"/>
              <a:t> </a:t>
            </a:r>
            <a:r>
              <a:rPr lang="en-US" sz="2000" dirty="0" err="1"/>
              <a:t>aset</a:t>
            </a:r>
            <a:r>
              <a:rPr lang="en-US" sz="2000" dirty="0"/>
              <a:t> </a:t>
            </a:r>
            <a:r>
              <a:rPr lang="en-US" sz="2000" dirty="0" err="1"/>
              <a:t>untuk</a:t>
            </a:r>
            <a:r>
              <a:rPr lang="en-US" sz="2000" dirty="0"/>
              <a:t> </a:t>
            </a:r>
            <a:r>
              <a:rPr lang="en-US" sz="2000" dirty="0" err="1"/>
              <a:t>tujuan</a:t>
            </a:r>
            <a:r>
              <a:rPr lang="en-US" sz="2000" dirty="0"/>
              <a:t> </a:t>
            </a:r>
            <a:r>
              <a:rPr lang="en-US" sz="2000" dirty="0" err="1"/>
              <a:t>diperdagangkan</a:t>
            </a:r>
            <a:r>
              <a:rPr lang="en-US" sz="2000" dirty="0"/>
              <a:t>;</a:t>
            </a:r>
          </a:p>
          <a:p>
            <a:pPr lvl="1"/>
            <a:r>
              <a:rPr lang="fi-FI" sz="2000" dirty="0"/>
              <a:t>mengharapkan akan merealisasi aset dalam </a:t>
            </a:r>
            <a:r>
              <a:rPr lang="en-US" sz="2000" dirty="0" err="1"/>
              <a:t>jangka</a:t>
            </a:r>
            <a:r>
              <a:rPr lang="en-US" sz="2000" dirty="0"/>
              <a:t> </a:t>
            </a:r>
            <a:r>
              <a:rPr lang="en-US" sz="2000" dirty="0" err="1"/>
              <a:t>waktu</a:t>
            </a:r>
            <a:r>
              <a:rPr lang="en-US" sz="2000" dirty="0"/>
              <a:t> 12 </a:t>
            </a:r>
            <a:r>
              <a:rPr lang="en-US" sz="2000" dirty="0" err="1"/>
              <a:t>bulan</a:t>
            </a:r>
            <a:r>
              <a:rPr lang="en-US" sz="2000" dirty="0"/>
              <a:t> </a:t>
            </a:r>
            <a:r>
              <a:rPr lang="en-US" sz="2000" dirty="0" err="1"/>
              <a:t>setelah</a:t>
            </a:r>
            <a:r>
              <a:rPr lang="en-US" sz="2000" dirty="0"/>
              <a:t> </a:t>
            </a:r>
            <a:r>
              <a:rPr lang="en-US" sz="2000" dirty="0" err="1"/>
              <a:t>pelaporan</a:t>
            </a:r>
            <a:r>
              <a:rPr lang="en-US" sz="2000" dirty="0"/>
              <a:t>; </a:t>
            </a:r>
            <a:r>
              <a:rPr lang="en-US" sz="2000" dirty="0" err="1"/>
              <a:t>atau</a:t>
            </a:r>
            <a:endParaRPr lang="en-US" sz="2000" dirty="0"/>
          </a:p>
          <a:p>
            <a:pPr lvl="1"/>
            <a:r>
              <a:rPr lang="sv-SE" sz="2000" dirty="0"/>
              <a:t>kas atau setara kas (</a:t>
            </a:r>
            <a:r>
              <a:rPr lang="fi-FI" sz="2000" dirty="0"/>
              <a:t>PSAK 2: Laporan Arus Kas) kecuali aset tersebut </a:t>
            </a:r>
            <a:r>
              <a:rPr lang="en-US" sz="2000" dirty="0" err="1"/>
              <a:t>dibatasi</a:t>
            </a:r>
            <a:r>
              <a:rPr lang="en-US" sz="2000" dirty="0"/>
              <a:t> </a:t>
            </a:r>
            <a:r>
              <a:rPr lang="en-US" sz="2000" dirty="0" err="1"/>
              <a:t>pertukarannya</a:t>
            </a:r>
            <a:r>
              <a:rPr lang="en-US" sz="2000" dirty="0"/>
              <a:t> </a:t>
            </a:r>
            <a:r>
              <a:rPr lang="en-US" sz="2000" dirty="0" err="1"/>
              <a:t>atau</a:t>
            </a:r>
            <a:r>
              <a:rPr lang="en-US" sz="2000" dirty="0"/>
              <a:t> </a:t>
            </a:r>
            <a:r>
              <a:rPr lang="en-US" sz="2000" dirty="0" err="1"/>
              <a:t>penggunaannya</a:t>
            </a:r>
            <a:r>
              <a:rPr lang="en-US" sz="2000" dirty="0"/>
              <a:t> </a:t>
            </a:r>
            <a:r>
              <a:rPr lang="en-US" sz="2000" dirty="0" err="1"/>
              <a:t>untuk</a:t>
            </a:r>
            <a:r>
              <a:rPr lang="en-US" sz="2000" dirty="0"/>
              <a:t> </a:t>
            </a:r>
            <a:r>
              <a:rPr lang="en-US" sz="2000" dirty="0" err="1"/>
              <a:t>menyelesaikan</a:t>
            </a:r>
            <a:r>
              <a:rPr lang="en-US" sz="2000" dirty="0"/>
              <a:t> </a:t>
            </a:r>
            <a:r>
              <a:rPr lang="en-US" sz="2000" dirty="0" err="1"/>
              <a:t>liabilitas</a:t>
            </a:r>
            <a:r>
              <a:rPr lang="en-US" sz="2000" dirty="0"/>
              <a:t> </a:t>
            </a:r>
            <a:r>
              <a:rPr lang="en-US" sz="2000" dirty="0" err="1"/>
              <a:t>sekurang-kurangnya</a:t>
            </a:r>
            <a:r>
              <a:rPr lang="en-US" sz="2000" dirty="0"/>
              <a:t> 12 </a:t>
            </a:r>
            <a:r>
              <a:rPr lang="en-US" sz="2000" dirty="0" err="1"/>
              <a:t>bulan</a:t>
            </a:r>
            <a:r>
              <a:rPr lang="en-US" sz="2000" dirty="0"/>
              <a:t> </a:t>
            </a:r>
            <a:r>
              <a:rPr lang="en-US" sz="2000" dirty="0" err="1"/>
              <a:t>setelah</a:t>
            </a:r>
            <a:r>
              <a:rPr lang="en-US" sz="2000" dirty="0"/>
              <a:t> </a:t>
            </a:r>
            <a:r>
              <a:rPr lang="en-US" sz="2000" dirty="0" err="1"/>
              <a:t>periode</a:t>
            </a:r>
            <a:r>
              <a:rPr lang="en-US" sz="2000" dirty="0"/>
              <a:t> </a:t>
            </a:r>
            <a:r>
              <a:rPr lang="en-US" sz="2000" dirty="0" err="1"/>
              <a:t>pelaporan</a:t>
            </a:r>
            <a:r>
              <a:rPr lang="en-US" sz="2000" dirty="0"/>
              <a:t>.</a:t>
            </a:r>
          </a:p>
          <a:p>
            <a:r>
              <a:rPr lang="en-US" sz="2400" dirty="0" err="1"/>
              <a:t>Entitas</a:t>
            </a:r>
            <a:r>
              <a:rPr lang="en-US" sz="2400" dirty="0"/>
              <a:t> </a:t>
            </a:r>
            <a:r>
              <a:rPr lang="en-US" sz="2400" dirty="0" err="1"/>
              <a:t>mengklasifikasikan</a:t>
            </a:r>
            <a:r>
              <a:rPr lang="en-US" sz="2400" dirty="0"/>
              <a:t> </a:t>
            </a:r>
            <a:r>
              <a:rPr lang="en-US" sz="2400" dirty="0" err="1"/>
              <a:t>aset</a:t>
            </a:r>
            <a:r>
              <a:rPr lang="en-US" sz="2400" dirty="0"/>
              <a:t> yang </a:t>
            </a:r>
            <a:r>
              <a:rPr lang="en-US" sz="2400" dirty="0" err="1"/>
              <a:t>tidak</a:t>
            </a:r>
            <a:r>
              <a:rPr lang="en-US" sz="2400" dirty="0"/>
              <a:t> </a:t>
            </a:r>
            <a:r>
              <a:rPr lang="en-US" sz="2400" dirty="0" err="1"/>
              <a:t>termasuk</a:t>
            </a:r>
            <a:r>
              <a:rPr lang="en-US" sz="2400" dirty="0"/>
              <a:t> </a:t>
            </a:r>
            <a:r>
              <a:rPr lang="en-US" sz="2400" dirty="0" err="1"/>
              <a:t>kategori</a:t>
            </a:r>
            <a:r>
              <a:rPr lang="en-US" sz="2400" dirty="0"/>
              <a:t> </a:t>
            </a:r>
            <a:r>
              <a:rPr lang="en-US" sz="2400" dirty="0" err="1"/>
              <a:t>tersebut</a:t>
            </a:r>
            <a:r>
              <a:rPr lang="en-US" sz="2400" dirty="0"/>
              <a:t> </a:t>
            </a:r>
            <a:r>
              <a:rPr lang="en-US" sz="2400" dirty="0" err="1"/>
              <a:t>sebagai</a:t>
            </a:r>
            <a:r>
              <a:rPr lang="en-US" sz="2400" dirty="0"/>
              <a:t> </a:t>
            </a:r>
            <a:r>
              <a:rPr lang="en-US" sz="2400" dirty="0" err="1"/>
              <a:t>aset</a:t>
            </a:r>
            <a:r>
              <a:rPr lang="en-US" sz="2400" dirty="0"/>
              <a:t> </a:t>
            </a:r>
            <a:r>
              <a:rPr lang="en-US" sz="2400" dirty="0" err="1"/>
              <a:t>tidak</a:t>
            </a:r>
            <a:r>
              <a:rPr lang="en-US" sz="2400" dirty="0"/>
              <a:t> </a:t>
            </a:r>
            <a:r>
              <a:rPr lang="en-US" sz="2400" dirty="0" err="1"/>
              <a:t>lancar</a:t>
            </a:r>
            <a:r>
              <a:rPr lang="en-US" sz="2400" dirty="0"/>
              <a:t>.</a:t>
            </a:r>
          </a:p>
          <a:p>
            <a:endParaRPr lang="en-US" sz="2400" dirty="0"/>
          </a:p>
        </p:txBody>
      </p:sp>
      <p:sp>
        <p:nvSpPr>
          <p:cNvPr id="4" name="Text Box 12"/>
          <p:cNvSpPr txBox="1">
            <a:spLocks noChangeArrowheads="1"/>
          </p:cNvSpPr>
          <p:nvPr/>
        </p:nvSpPr>
        <p:spPr bwMode="auto">
          <a:xfrm>
            <a:off x="107504" y="6474822"/>
            <a:ext cx="10668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en-US" sz="1600" b="1" i="1" dirty="0">
                <a:solidFill>
                  <a:schemeClr val="bg2"/>
                </a:solidFill>
                <a:effectLst>
                  <a:outerShdw blurRad="38100" dist="38100" dir="2700000" algn="tl">
                    <a:srgbClr val="C0C0C0"/>
                  </a:outerShdw>
                </a:effectLst>
              </a:rPr>
              <a:t>PSAK 1</a:t>
            </a:r>
          </a:p>
        </p:txBody>
      </p:sp>
      <p:pic>
        <p:nvPicPr>
          <p:cNvPr id="5122" name="Picture 2" descr="C:\Users\User\Favorites\Desktop\gambar ekonomi\7-aset-liebilitas.jpg"/>
          <p:cNvPicPr>
            <a:picLocks noChangeAspect="1" noChangeArrowheads="1"/>
          </p:cNvPicPr>
          <p:nvPr/>
        </p:nvPicPr>
        <p:blipFill>
          <a:blip r:embed="rId3" cstate="print"/>
          <a:srcRect/>
          <a:stretch>
            <a:fillRect/>
          </a:stretch>
        </p:blipFill>
        <p:spPr bwMode="auto">
          <a:xfrm>
            <a:off x="7103202" y="1628800"/>
            <a:ext cx="1824481" cy="1584176"/>
          </a:xfrm>
          <a:prstGeom prst="rect">
            <a:avLst/>
          </a:prstGeom>
          <a:noFill/>
        </p:spPr>
      </p:pic>
    </p:spTree>
    <p:extLst>
      <p:ext uri="{BB962C8B-B14F-4D97-AF65-F5344CB8AC3E}">
        <p14:creationId xmlns:p14="http://schemas.microsoft.com/office/powerpoint/2010/main" xmlns="" val="23412666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234" y="381000"/>
            <a:ext cx="8229600" cy="548378"/>
          </a:xfrm>
        </p:spPr>
        <p:txBody>
          <a:bodyPr>
            <a:noAutofit/>
          </a:bodyPr>
          <a:lstStyle/>
          <a:p>
            <a:r>
              <a:rPr lang="en-US" sz="3200" b="1" dirty="0" err="1">
                <a:latin typeface="+mn-lt"/>
              </a:rPr>
              <a:t>Liabil</a:t>
            </a:r>
            <a:r>
              <a:rPr lang="id-ID" sz="3200" b="1" dirty="0">
                <a:latin typeface="+mn-lt"/>
              </a:rPr>
              <a:t>i</a:t>
            </a:r>
            <a:r>
              <a:rPr lang="en-US" sz="3200" b="1" dirty="0" err="1">
                <a:latin typeface="+mn-lt"/>
              </a:rPr>
              <a:t>tas</a:t>
            </a:r>
            <a:r>
              <a:rPr lang="en-US" sz="3200" b="1" dirty="0">
                <a:latin typeface="+mn-lt"/>
              </a:rPr>
              <a:t> </a:t>
            </a:r>
            <a:r>
              <a:rPr lang="en-US" sz="3200" b="1" dirty="0" err="1">
                <a:latin typeface="+mn-lt"/>
              </a:rPr>
              <a:t>jangka</a:t>
            </a:r>
            <a:r>
              <a:rPr lang="en-US" sz="3200" b="1" dirty="0">
                <a:latin typeface="+mn-lt"/>
              </a:rPr>
              <a:t> </a:t>
            </a:r>
            <a:r>
              <a:rPr lang="en-US" sz="3200" b="1" dirty="0" err="1">
                <a:latin typeface="+mn-lt"/>
              </a:rPr>
              <a:t>pendek</a:t>
            </a:r>
            <a:endParaRPr lang="en-US" sz="3200" b="1" dirty="0">
              <a:latin typeface="+mn-lt"/>
            </a:endParaRPr>
          </a:p>
        </p:txBody>
      </p:sp>
      <p:sp>
        <p:nvSpPr>
          <p:cNvPr id="3" name="Content Placeholder 2"/>
          <p:cNvSpPr>
            <a:spLocks noGrp="1"/>
          </p:cNvSpPr>
          <p:nvPr>
            <p:ph idx="1"/>
          </p:nvPr>
        </p:nvSpPr>
        <p:spPr>
          <a:xfrm>
            <a:off x="500034" y="1571612"/>
            <a:ext cx="8305800" cy="4724400"/>
          </a:xfrm>
        </p:spPr>
        <p:txBody>
          <a:bodyPr/>
          <a:lstStyle/>
          <a:p>
            <a:r>
              <a:rPr lang="fi-FI" sz="2000" dirty="0"/>
              <a:t>Klasifikasi liabilitas </a:t>
            </a:r>
            <a:r>
              <a:rPr lang="en-US" sz="2000" dirty="0" err="1"/>
              <a:t>pendek</a:t>
            </a:r>
            <a:r>
              <a:rPr lang="en-US" sz="2000" dirty="0"/>
              <a:t>, </a:t>
            </a:r>
            <a:r>
              <a:rPr lang="en-US" sz="2000" dirty="0" err="1"/>
              <a:t>jika</a:t>
            </a:r>
            <a:r>
              <a:rPr lang="en-US" sz="2000" dirty="0"/>
              <a:t>:</a:t>
            </a:r>
          </a:p>
          <a:p>
            <a:pPr lvl="1"/>
            <a:r>
              <a:rPr lang="fi-FI" sz="2000" b="0" dirty="0"/>
              <a:t>memperkirakan akan menyelesaikan l</a:t>
            </a:r>
            <a:r>
              <a:rPr lang="id-ID" sz="2000" b="0" dirty="0"/>
              <a:t>i</a:t>
            </a:r>
            <a:r>
              <a:rPr lang="fi-FI" sz="2000" b="0" dirty="0"/>
              <a:t>abilitas </a:t>
            </a:r>
            <a:r>
              <a:rPr lang="en-US" sz="2000" b="0" dirty="0" err="1"/>
              <a:t>tersebut</a:t>
            </a:r>
            <a:r>
              <a:rPr lang="en-US" sz="2000" b="0" dirty="0"/>
              <a:t> </a:t>
            </a:r>
            <a:r>
              <a:rPr lang="en-US" sz="2000" b="0" dirty="0" err="1"/>
              <a:t>dalam</a:t>
            </a:r>
            <a:r>
              <a:rPr lang="en-US" sz="2000" b="0" dirty="0"/>
              <a:t> </a:t>
            </a:r>
            <a:r>
              <a:rPr lang="en-US" sz="2000" b="0" dirty="0" err="1"/>
              <a:t>siklus</a:t>
            </a:r>
            <a:r>
              <a:rPr lang="en-US" sz="2000" b="0" dirty="0"/>
              <a:t> </a:t>
            </a:r>
            <a:r>
              <a:rPr lang="en-US" sz="2000" b="0" dirty="0" err="1"/>
              <a:t>operasi</a:t>
            </a:r>
            <a:r>
              <a:rPr lang="en-US" sz="2000" b="0" dirty="0"/>
              <a:t> </a:t>
            </a:r>
            <a:r>
              <a:rPr lang="en-US" sz="2000" b="0" dirty="0" err="1"/>
              <a:t>normalnya</a:t>
            </a:r>
            <a:r>
              <a:rPr lang="en-US" sz="2000" b="0" dirty="0"/>
              <a:t>;</a:t>
            </a:r>
          </a:p>
          <a:p>
            <a:pPr lvl="1"/>
            <a:r>
              <a:rPr lang="en-US" sz="2000" b="0" dirty="0" err="1"/>
              <a:t>memiliki</a:t>
            </a:r>
            <a:r>
              <a:rPr lang="en-US" sz="2000" b="0" dirty="0"/>
              <a:t> </a:t>
            </a:r>
            <a:r>
              <a:rPr lang="en-US" sz="2000" b="0" dirty="0" err="1"/>
              <a:t>liabilitas</a:t>
            </a:r>
            <a:r>
              <a:rPr lang="en-US" sz="2000" b="0" dirty="0"/>
              <a:t> </a:t>
            </a:r>
            <a:r>
              <a:rPr lang="en-US" sz="2000" b="0" dirty="0" err="1"/>
              <a:t>tersebut</a:t>
            </a:r>
            <a:r>
              <a:rPr lang="en-US" sz="2000" b="0" dirty="0"/>
              <a:t> </a:t>
            </a:r>
            <a:r>
              <a:rPr lang="en-US" sz="2000" b="0" dirty="0" err="1"/>
              <a:t>untuk</a:t>
            </a:r>
            <a:r>
              <a:rPr lang="en-US" sz="2000" b="0" dirty="0"/>
              <a:t> </a:t>
            </a:r>
            <a:r>
              <a:rPr lang="en-US" sz="2000" b="0" dirty="0" err="1"/>
              <a:t>tujuan</a:t>
            </a:r>
            <a:r>
              <a:rPr lang="en-US" sz="2000" b="0" dirty="0"/>
              <a:t> </a:t>
            </a:r>
            <a:r>
              <a:rPr lang="en-US" sz="2000" b="0" dirty="0" err="1"/>
              <a:t>diperdagangkan</a:t>
            </a:r>
            <a:r>
              <a:rPr lang="en-US" sz="2000" b="0" dirty="0"/>
              <a:t>;</a:t>
            </a:r>
          </a:p>
          <a:p>
            <a:pPr lvl="1"/>
            <a:r>
              <a:rPr lang="en-US" sz="2000" b="0" dirty="0" err="1"/>
              <a:t>liabilitas</a:t>
            </a:r>
            <a:r>
              <a:rPr lang="en-US" sz="2000" b="0" dirty="0"/>
              <a:t> </a:t>
            </a:r>
            <a:r>
              <a:rPr lang="en-US" sz="2000" b="0" dirty="0" err="1"/>
              <a:t>tersebut</a:t>
            </a:r>
            <a:r>
              <a:rPr lang="en-US" sz="2000" b="0" dirty="0"/>
              <a:t> </a:t>
            </a:r>
            <a:r>
              <a:rPr lang="en-US" sz="2000" b="0" dirty="0" err="1"/>
              <a:t>jatuh</a:t>
            </a:r>
            <a:r>
              <a:rPr lang="en-US" sz="2000" b="0" dirty="0"/>
              <a:t> tempo </a:t>
            </a:r>
            <a:r>
              <a:rPr lang="en-US" sz="2000" b="0" dirty="0" err="1"/>
              <a:t>untuk</a:t>
            </a:r>
            <a:r>
              <a:rPr lang="en-US" sz="2000" b="0" dirty="0"/>
              <a:t> </a:t>
            </a:r>
            <a:r>
              <a:rPr lang="en-US" sz="2000" b="0" dirty="0" err="1"/>
              <a:t>diselesaikan</a:t>
            </a:r>
            <a:r>
              <a:rPr lang="en-US" sz="2000" b="0" dirty="0"/>
              <a:t> </a:t>
            </a:r>
            <a:r>
              <a:rPr lang="en-US" sz="2000" b="0" dirty="0" err="1"/>
              <a:t>dalam</a:t>
            </a:r>
            <a:r>
              <a:rPr lang="en-US" sz="2000" b="0" dirty="0"/>
              <a:t> </a:t>
            </a:r>
            <a:r>
              <a:rPr lang="en-US" sz="2000" b="0" dirty="0" err="1"/>
              <a:t>jangka</a:t>
            </a:r>
            <a:r>
              <a:rPr lang="en-US" sz="2000" b="0" dirty="0"/>
              <a:t> </a:t>
            </a:r>
            <a:r>
              <a:rPr lang="en-US" sz="2000" b="0" dirty="0" err="1"/>
              <a:t>waktu</a:t>
            </a:r>
            <a:r>
              <a:rPr lang="en-US" sz="2000" b="0" dirty="0"/>
              <a:t> 12 </a:t>
            </a:r>
            <a:r>
              <a:rPr lang="en-US" sz="2000" b="0" dirty="0" err="1"/>
              <a:t>bulan</a:t>
            </a:r>
            <a:r>
              <a:rPr lang="en-US" sz="2000" b="0" dirty="0"/>
              <a:t> </a:t>
            </a:r>
            <a:r>
              <a:rPr lang="en-US" sz="2000" b="0" dirty="0" err="1"/>
              <a:t>setelah</a:t>
            </a:r>
            <a:r>
              <a:rPr lang="en-US" sz="2000" b="0" dirty="0"/>
              <a:t> </a:t>
            </a:r>
            <a:r>
              <a:rPr lang="en-US" sz="2000" b="0" dirty="0" err="1"/>
              <a:t>periode</a:t>
            </a:r>
            <a:r>
              <a:rPr lang="en-US" sz="2000" b="0" dirty="0"/>
              <a:t> </a:t>
            </a:r>
            <a:r>
              <a:rPr lang="en-US" sz="2000" b="0" dirty="0" err="1"/>
              <a:t>pelaporan</a:t>
            </a:r>
            <a:r>
              <a:rPr lang="en-US" sz="2000" b="0" dirty="0"/>
              <a:t>; </a:t>
            </a:r>
            <a:r>
              <a:rPr lang="en-US" sz="2000" b="0" dirty="0" err="1"/>
              <a:t>atau</a:t>
            </a:r>
            <a:endParaRPr lang="en-US" sz="2000" b="0" dirty="0"/>
          </a:p>
          <a:p>
            <a:pPr lvl="1"/>
            <a:r>
              <a:rPr lang="en-US" sz="2000" b="0" dirty="0" err="1"/>
              <a:t>tidak</a:t>
            </a:r>
            <a:r>
              <a:rPr lang="en-US" sz="2000" b="0" dirty="0"/>
              <a:t> </a:t>
            </a:r>
            <a:r>
              <a:rPr lang="en-US" sz="2000" b="0" dirty="0" err="1"/>
              <a:t>memiliki</a:t>
            </a:r>
            <a:r>
              <a:rPr lang="en-US" sz="2000" b="0" dirty="0"/>
              <a:t> </a:t>
            </a:r>
            <a:r>
              <a:rPr lang="en-US" sz="2000" b="0" dirty="0" err="1"/>
              <a:t>hak</a:t>
            </a:r>
            <a:r>
              <a:rPr lang="en-US" sz="2000" b="0" dirty="0"/>
              <a:t> </a:t>
            </a:r>
            <a:r>
              <a:rPr lang="en-US" sz="2000" b="0" dirty="0" err="1"/>
              <a:t>tanpa</a:t>
            </a:r>
            <a:r>
              <a:rPr lang="en-US" sz="2000" b="0" dirty="0"/>
              <a:t> </a:t>
            </a:r>
            <a:r>
              <a:rPr lang="en-US" sz="2000" b="0" dirty="0" err="1"/>
              <a:t>syarat</a:t>
            </a:r>
            <a:r>
              <a:rPr lang="en-US" sz="2000" b="0" dirty="0"/>
              <a:t> </a:t>
            </a:r>
            <a:r>
              <a:rPr lang="en-US" sz="2000" b="0" dirty="0" err="1"/>
              <a:t>untuk</a:t>
            </a:r>
            <a:r>
              <a:rPr lang="en-US" sz="2000" b="0" dirty="0"/>
              <a:t> </a:t>
            </a:r>
            <a:r>
              <a:rPr lang="en-US" sz="2000" b="0" dirty="0" err="1"/>
              <a:t>menunda</a:t>
            </a:r>
            <a:r>
              <a:rPr lang="en-US" sz="2000" b="0" dirty="0"/>
              <a:t> </a:t>
            </a:r>
            <a:r>
              <a:rPr lang="en-US" sz="2000" b="0" dirty="0" err="1"/>
              <a:t>penyelesaian</a:t>
            </a:r>
            <a:r>
              <a:rPr lang="en-US" sz="2000" b="0" dirty="0"/>
              <a:t> </a:t>
            </a:r>
            <a:r>
              <a:rPr lang="en-US" sz="2000" b="0" dirty="0" err="1"/>
              <a:t>liabilitas</a:t>
            </a:r>
            <a:r>
              <a:rPr lang="en-US" sz="2000" b="0" dirty="0"/>
              <a:t> </a:t>
            </a:r>
            <a:r>
              <a:rPr lang="en-US" sz="2000" b="0" dirty="0" err="1"/>
              <a:t>selama</a:t>
            </a:r>
            <a:r>
              <a:rPr lang="en-US" sz="2000" b="0" dirty="0"/>
              <a:t> </a:t>
            </a:r>
            <a:r>
              <a:rPr lang="en-US" sz="2000" b="0" dirty="0" err="1"/>
              <a:t>sekurangkurangnya</a:t>
            </a:r>
            <a:r>
              <a:rPr lang="en-US" sz="2000" b="0" dirty="0"/>
              <a:t> 12 </a:t>
            </a:r>
            <a:r>
              <a:rPr lang="en-US" sz="2000" b="0" dirty="0" err="1"/>
              <a:t>bulan</a:t>
            </a:r>
            <a:r>
              <a:rPr lang="en-US" sz="2000" b="0" dirty="0"/>
              <a:t> </a:t>
            </a:r>
            <a:r>
              <a:rPr lang="en-US" sz="2000" b="0" dirty="0" err="1"/>
              <a:t>setelah</a:t>
            </a:r>
            <a:r>
              <a:rPr lang="en-US" sz="2000" b="0" dirty="0"/>
              <a:t> </a:t>
            </a:r>
            <a:r>
              <a:rPr lang="en-US" sz="2000" b="0" dirty="0" err="1"/>
              <a:t>periode</a:t>
            </a:r>
            <a:r>
              <a:rPr lang="en-US" sz="2000" b="0" dirty="0"/>
              <a:t> </a:t>
            </a:r>
            <a:r>
              <a:rPr lang="en-US" sz="2000" b="0" dirty="0" err="1"/>
              <a:t>pelaporan</a:t>
            </a:r>
            <a:r>
              <a:rPr lang="en-US" sz="2000" b="0" dirty="0"/>
              <a:t>.</a:t>
            </a:r>
          </a:p>
          <a:p>
            <a:r>
              <a:rPr lang="en-US" sz="2000" dirty="0" err="1"/>
              <a:t>Entitas</a:t>
            </a:r>
            <a:r>
              <a:rPr lang="en-US" sz="2000" dirty="0"/>
              <a:t> </a:t>
            </a:r>
            <a:r>
              <a:rPr lang="en-US" sz="2000" dirty="0" err="1"/>
              <a:t>mengklasifikasi</a:t>
            </a:r>
            <a:r>
              <a:rPr lang="en-US" sz="2000" dirty="0"/>
              <a:t> l</a:t>
            </a:r>
            <a:r>
              <a:rPr lang="id-ID" sz="2000" dirty="0"/>
              <a:t>i</a:t>
            </a:r>
            <a:r>
              <a:rPr lang="en-US" sz="2000" dirty="0" err="1"/>
              <a:t>abilitas</a:t>
            </a:r>
            <a:r>
              <a:rPr lang="en-US" sz="2000" dirty="0"/>
              <a:t> yang </a:t>
            </a:r>
            <a:r>
              <a:rPr lang="en-US" sz="2000" dirty="0" err="1"/>
              <a:t>tidak</a:t>
            </a:r>
            <a:r>
              <a:rPr lang="en-US" sz="2000" dirty="0"/>
              <a:t> </a:t>
            </a:r>
            <a:r>
              <a:rPr lang="en-US" sz="2000" dirty="0" err="1"/>
              <a:t>termasuk</a:t>
            </a:r>
            <a:r>
              <a:rPr lang="en-US" sz="2000" dirty="0"/>
              <a:t> </a:t>
            </a:r>
            <a:r>
              <a:rPr lang="en-US" sz="2000" dirty="0" err="1"/>
              <a:t>kategori</a:t>
            </a:r>
            <a:r>
              <a:rPr lang="en-US" sz="2000" dirty="0"/>
              <a:t> </a:t>
            </a:r>
            <a:r>
              <a:rPr lang="en-US" sz="2000" dirty="0" err="1"/>
              <a:t>tersebut</a:t>
            </a:r>
            <a:r>
              <a:rPr lang="en-US" sz="2000" dirty="0"/>
              <a:t> </a:t>
            </a:r>
            <a:r>
              <a:rPr lang="en-US" sz="2000" dirty="0" err="1"/>
              <a:t>sebagai</a:t>
            </a:r>
            <a:r>
              <a:rPr lang="en-US" sz="2000" dirty="0"/>
              <a:t> </a:t>
            </a:r>
            <a:r>
              <a:rPr lang="en-US" sz="2000" dirty="0" err="1"/>
              <a:t>liabilitas</a:t>
            </a:r>
            <a:r>
              <a:rPr lang="en-US" sz="2000" dirty="0"/>
              <a:t> </a:t>
            </a:r>
            <a:r>
              <a:rPr lang="en-US" sz="2000" dirty="0" err="1"/>
              <a:t>jangka</a:t>
            </a:r>
            <a:r>
              <a:rPr lang="en-US" sz="2000" dirty="0"/>
              <a:t> </a:t>
            </a:r>
            <a:r>
              <a:rPr lang="en-US" sz="2000" dirty="0" err="1"/>
              <a:t>panjang</a:t>
            </a:r>
            <a:r>
              <a:rPr lang="en-US" sz="2000" dirty="0"/>
              <a:t>.</a:t>
            </a:r>
            <a:endParaRPr lang="en-US" sz="1600" dirty="0"/>
          </a:p>
          <a:p>
            <a:endParaRPr lang="en-US" sz="2000" dirty="0"/>
          </a:p>
        </p:txBody>
      </p:sp>
      <p:sp>
        <p:nvSpPr>
          <p:cNvPr id="4" name="Text Box 12"/>
          <p:cNvSpPr txBox="1">
            <a:spLocks noChangeArrowheads="1"/>
          </p:cNvSpPr>
          <p:nvPr/>
        </p:nvSpPr>
        <p:spPr bwMode="auto">
          <a:xfrm>
            <a:off x="152400" y="6400800"/>
            <a:ext cx="10668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en-US" sz="1600" b="1" i="1" dirty="0">
                <a:solidFill>
                  <a:schemeClr val="bg2"/>
                </a:solidFill>
                <a:effectLst>
                  <a:outerShdw blurRad="38100" dist="38100" dir="2700000" algn="tl">
                    <a:srgbClr val="C0C0C0"/>
                  </a:outerShdw>
                </a:effectLst>
              </a:rPr>
              <a:t>PSAK 1</a:t>
            </a:r>
          </a:p>
        </p:txBody>
      </p:sp>
      <p:pic>
        <p:nvPicPr>
          <p:cNvPr id="4098" name="Picture 2" descr="C:\Program Files\Microsoft Office\MEDIA\CAGCAT10\j0195812.wmf"/>
          <p:cNvPicPr>
            <a:picLocks noChangeAspect="1" noChangeArrowheads="1"/>
          </p:cNvPicPr>
          <p:nvPr/>
        </p:nvPicPr>
        <p:blipFill>
          <a:blip r:embed="rId2" cstate="print"/>
          <a:srcRect/>
          <a:stretch>
            <a:fillRect/>
          </a:stretch>
        </p:blipFill>
        <p:spPr bwMode="auto">
          <a:xfrm>
            <a:off x="6572264" y="5072074"/>
            <a:ext cx="1773237" cy="1576377"/>
          </a:xfrm>
          <a:prstGeom prst="rect">
            <a:avLst/>
          </a:prstGeom>
          <a:noFill/>
        </p:spPr>
      </p:pic>
    </p:spTree>
    <p:extLst>
      <p:ext uri="{BB962C8B-B14F-4D97-AF65-F5344CB8AC3E}">
        <p14:creationId xmlns:p14="http://schemas.microsoft.com/office/powerpoint/2010/main" xmlns="" val="28502010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2" y="412196"/>
            <a:ext cx="8229600" cy="548378"/>
          </a:xfrm>
        </p:spPr>
        <p:txBody>
          <a:bodyPr>
            <a:noAutofit/>
          </a:bodyPr>
          <a:lstStyle/>
          <a:p>
            <a:r>
              <a:rPr lang="en-US" sz="3200" b="1" dirty="0" err="1">
                <a:latin typeface="+mn-lt"/>
              </a:rPr>
              <a:t>Liabilitas</a:t>
            </a:r>
            <a:endParaRPr lang="en-US" sz="3200" b="1" dirty="0">
              <a:latin typeface="+mn-lt"/>
            </a:endParaRPr>
          </a:p>
        </p:txBody>
      </p:sp>
      <p:sp>
        <p:nvSpPr>
          <p:cNvPr id="3" name="Content Placeholder 2"/>
          <p:cNvSpPr>
            <a:spLocks noGrp="1"/>
          </p:cNvSpPr>
          <p:nvPr>
            <p:ph idx="1"/>
          </p:nvPr>
        </p:nvSpPr>
        <p:spPr>
          <a:xfrm>
            <a:off x="571472" y="1357298"/>
            <a:ext cx="7858180" cy="4724400"/>
          </a:xfrm>
        </p:spPr>
        <p:txBody>
          <a:bodyPr/>
          <a:lstStyle/>
          <a:p>
            <a:pPr>
              <a:lnSpc>
                <a:spcPts val="3000"/>
              </a:lnSpc>
              <a:spcBef>
                <a:spcPts val="600"/>
              </a:spcBef>
            </a:pPr>
            <a:r>
              <a:rPr lang="fr-FR" sz="2000" dirty="0"/>
              <a:t>L</a:t>
            </a:r>
            <a:r>
              <a:rPr lang="id-ID" sz="2000" dirty="0"/>
              <a:t>i</a:t>
            </a:r>
            <a:r>
              <a:rPr lang="fr-FR" sz="2000" dirty="0" err="1"/>
              <a:t>abilitas</a:t>
            </a:r>
            <a:r>
              <a:rPr lang="fr-FR" sz="2000" dirty="0"/>
              <a:t> </a:t>
            </a:r>
            <a:r>
              <a:rPr lang="fr-FR" sz="2000" dirty="0" err="1"/>
              <a:t>keuangan</a:t>
            </a:r>
            <a:r>
              <a:rPr lang="fr-FR" sz="2000" dirty="0"/>
              <a:t> yang </a:t>
            </a:r>
            <a:r>
              <a:rPr lang="en-US" sz="2000" dirty="0" err="1"/>
              <a:t>dibiayai</a:t>
            </a:r>
            <a:r>
              <a:rPr lang="en-US" sz="2000" dirty="0"/>
              <a:t> </a:t>
            </a:r>
            <a:r>
              <a:rPr lang="en-US" sz="2000" dirty="0" err="1"/>
              <a:t>kembali</a:t>
            </a:r>
            <a:r>
              <a:rPr lang="en-US" sz="2000" dirty="0"/>
              <a:t> yang </a:t>
            </a:r>
            <a:r>
              <a:rPr lang="en-US" sz="2000" dirty="0" err="1"/>
              <a:t>akan</a:t>
            </a:r>
            <a:r>
              <a:rPr lang="en-US" sz="2000" dirty="0"/>
              <a:t> </a:t>
            </a:r>
            <a:r>
              <a:rPr lang="en-US" sz="2000" dirty="0" err="1"/>
              <a:t>jatuh</a:t>
            </a:r>
            <a:r>
              <a:rPr lang="en-US" sz="2000" dirty="0"/>
              <a:t> tempo </a:t>
            </a:r>
            <a:r>
              <a:rPr lang="en-US" sz="2000" dirty="0" err="1"/>
              <a:t>dalam</a:t>
            </a:r>
            <a:r>
              <a:rPr lang="en-US" sz="2000" dirty="0"/>
              <a:t> </a:t>
            </a:r>
            <a:r>
              <a:rPr lang="nn-NO" sz="2000" dirty="0"/>
              <a:t>12 bulan setelah periode </a:t>
            </a:r>
            <a:r>
              <a:rPr lang="en-US" sz="2000" dirty="0" err="1"/>
              <a:t>pelaporan</a:t>
            </a:r>
            <a:r>
              <a:rPr lang="en-US" sz="2000" dirty="0"/>
              <a:t> </a:t>
            </a:r>
            <a:r>
              <a:rPr lang="en-US" sz="2000" dirty="0" err="1"/>
              <a:t>diklasifikasikan</a:t>
            </a:r>
            <a:r>
              <a:rPr lang="en-US" sz="2000" dirty="0"/>
              <a:t> </a:t>
            </a:r>
            <a:r>
              <a:rPr lang="en-US" sz="2000" dirty="0" err="1"/>
              <a:t>sebagai</a:t>
            </a:r>
            <a:r>
              <a:rPr lang="en-US" sz="2000" dirty="0"/>
              <a:t> </a:t>
            </a:r>
            <a:r>
              <a:rPr lang="en-US" sz="2000" dirty="0" err="1"/>
              <a:t>liabilitas</a:t>
            </a:r>
            <a:r>
              <a:rPr lang="en-US" sz="2000" dirty="0"/>
              <a:t> </a:t>
            </a:r>
            <a:r>
              <a:rPr lang="en-US" sz="2000" dirty="0" err="1"/>
              <a:t>jangka</a:t>
            </a:r>
            <a:r>
              <a:rPr lang="en-US" sz="2000" dirty="0"/>
              <a:t> </a:t>
            </a:r>
            <a:r>
              <a:rPr lang="en-US" sz="2000" dirty="0" err="1"/>
              <a:t>pendek</a:t>
            </a:r>
            <a:r>
              <a:rPr lang="en-US" sz="2000" dirty="0"/>
              <a:t>, </a:t>
            </a:r>
            <a:r>
              <a:rPr lang="en-US" sz="2000" dirty="0" err="1"/>
              <a:t>jika</a:t>
            </a:r>
            <a:r>
              <a:rPr lang="en-US" sz="2000" dirty="0"/>
              <a:t> </a:t>
            </a:r>
            <a:r>
              <a:rPr lang="en-US" sz="2000" dirty="0" err="1"/>
              <a:t>pembiayaan</a:t>
            </a:r>
            <a:r>
              <a:rPr lang="en-US" sz="2000" dirty="0"/>
              <a:t> </a:t>
            </a:r>
            <a:r>
              <a:rPr lang="en-US" sz="2000" dirty="0" err="1"/>
              <a:t>kembali</a:t>
            </a:r>
            <a:r>
              <a:rPr lang="en-US" sz="2000" dirty="0"/>
              <a:t> </a:t>
            </a:r>
            <a:r>
              <a:rPr lang="en-US" sz="2000" dirty="0" err="1"/>
              <a:t>bukan</a:t>
            </a:r>
            <a:r>
              <a:rPr lang="en-US" sz="2000" dirty="0"/>
              <a:t> </a:t>
            </a:r>
            <a:r>
              <a:rPr lang="en-US" sz="2000" dirty="0" err="1"/>
              <a:t>merupakan</a:t>
            </a:r>
            <a:r>
              <a:rPr lang="en-US" sz="2000" dirty="0"/>
              <a:t> </a:t>
            </a:r>
            <a:r>
              <a:rPr lang="en-US" sz="2000" dirty="0" err="1"/>
              <a:t>diskresi</a:t>
            </a:r>
            <a:r>
              <a:rPr lang="en-US" sz="2000" dirty="0"/>
              <a:t> </a:t>
            </a:r>
            <a:r>
              <a:rPr lang="en-US" sz="2000" dirty="0" err="1"/>
              <a:t>entitas</a:t>
            </a:r>
            <a:r>
              <a:rPr lang="en-US" sz="2000" dirty="0"/>
              <a:t> </a:t>
            </a:r>
            <a:r>
              <a:rPr lang="en-US" sz="2000" dirty="0" err="1"/>
              <a:t>atau</a:t>
            </a:r>
            <a:r>
              <a:rPr lang="en-US" sz="2000" dirty="0"/>
              <a:t> </a:t>
            </a:r>
            <a:r>
              <a:rPr lang="en-US" sz="2000" dirty="0" err="1"/>
              <a:t>kesepakatan</a:t>
            </a:r>
            <a:r>
              <a:rPr lang="en-US" sz="2000" dirty="0"/>
              <a:t> </a:t>
            </a:r>
            <a:r>
              <a:rPr lang="en-US" sz="2000" dirty="0" err="1"/>
              <a:t>pembiayaan</a:t>
            </a:r>
            <a:r>
              <a:rPr lang="en-US" sz="2000" dirty="0"/>
              <a:t> </a:t>
            </a:r>
            <a:r>
              <a:rPr lang="en-US" sz="2000" dirty="0" err="1"/>
              <a:t>kembali</a:t>
            </a:r>
            <a:r>
              <a:rPr lang="en-US" sz="2000" dirty="0"/>
              <a:t> </a:t>
            </a:r>
            <a:r>
              <a:rPr lang="en-US" sz="2000" dirty="0" err="1"/>
              <a:t>diselesaian</a:t>
            </a:r>
            <a:r>
              <a:rPr lang="en-US" sz="2000" dirty="0"/>
              <a:t> </a:t>
            </a:r>
            <a:r>
              <a:rPr lang="en-US" sz="2000" dirty="0" err="1"/>
              <a:t>setelah</a:t>
            </a:r>
            <a:r>
              <a:rPr lang="en-US" sz="2000" dirty="0"/>
              <a:t> </a:t>
            </a:r>
            <a:r>
              <a:rPr lang="en-US" sz="2000" dirty="0" err="1"/>
              <a:t>periode</a:t>
            </a:r>
            <a:r>
              <a:rPr lang="en-US" sz="2000" dirty="0"/>
              <a:t> </a:t>
            </a:r>
            <a:r>
              <a:rPr lang="en-US" sz="2000" dirty="0" err="1"/>
              <a:t>pelaporan</a:t>
            </a:r>
            <a:r>
              <a:rPr lang="en-US" sz="2000" dirty="0"/>
              <a:t>.</a:t>
            </a:r>
          </a:p>
          <a:p>
            <a:pPr>
              <a:lnSpc>
                <a:spcPts val="3000"/>
              </a:lnSpc>
              <a:spcBef>
                <a:spcPts val="600"/>
              </a:spcBef>
            </a:pPr>
            <a:r>
              <a:rPr lang="en-US" sz="2000" dirty="0" err="1"/>
              <a:t>Pelanggaran</a:t>
            </a:r>
            <a:r>
              <a:rPr lang="en-US" sz="2000" dirty="0"/>
              <a:t> </a:t>
            </a:r>
            <a:r>
              <a:rPr lang="en-US" sz="2000" dirty="0" err="1"/>
              <a:t>perjanjian</a:t>
            </a:r>
            <a:r>
              <a:rPr lang="en-US" sz="2000" dirty="0"/>
              <a:t> </a:t>
            </a:r>
            <a:r>
              <a:rPr lang="en-US" sz="2000" dirty="0" err="1"/>
              <a:t>utang</a:t>
            </a:r>
            <a:r>
              <a:rPr lang="en-US" sz="2000" dirty="0"/>
              <a:t> yang </a:t>
            </a:r>
            <a:r>
              <a:rPr lang="en-US" sz="2000" dirty="0" err="1"/>
              <a:t>mengakibatkan</a:t>
            </a:r>
            <a:r>
              <a:rPr lang="en-US" sz="2000" dirty="0"/>
              <a:t> </a:t>
            </a:r>
            <a:r>
              <a:rPr lang="en-US" sz="2000" dirty="0" err="1"/>
              <a:t>kreditur</a:t>
            </a:r>
            <a:r>
              <a:rPr lang="en-US" sz="2000" dirty="0"/>
              <a:t> </a:t>
            </a:r>
            <a:r>
              <a:rPr lang="en-US" sz="2000" dirty="0" err="1"/>
              <a:t>meminta</a:t>
            </a:r>
            <a:r>
              <a:rPr lang="en-US" sz="2000" dirty="0"/>
              <a:t> </a:t>
            </a:r>
            <a:r>
              <a:rPr lang="en-US" sz="2000" dirty="0" err="1"/>
              <a:t>percepatan</a:t>
            </a:r>
            <a:r>
              <a:rPr lang="en-US" sz="2000" dirty="0"/>
              <a:t> </a:t>
            </a:r>
            <a:r>
              <a:rPr lang="en-US" sz="2000" dirty="0" err="1"/>
              <a:t>pembayaran</a:t>
            </a:r>
            <a:r>
              <a:rPr lang="en-US" sz="2000" dirty="0"/>
              <a:t>, </a:t>
            </a:r>
            <a:r>
              <a:rPr lang="en-US" sz="2000" dirty="0" err="1"/>
              <a:t>maka</a:t>
            </a:r>
            <a:r>
              <a:rPr lang="en-US" sz="2000" dirty="0"/>
              <a:t> </a:t>
            </a:r>
            <a:r>
              <a:rPr lang="en-US" sz="2000" dirty="0" err="1"/>
              <a:t>liabilitas</a:t>
            </a:r>
            <a:r>
              <a:rPr lang="en-US" sz="2000" dirty="0"/>
              <a:t>  </a:t>
            </a:r>
            <a:r>
              <a:rPr lang="en-US" sz="2000" dirty="0" err="1"/>
              <a:t>tersebut</a:t>
            </a:r>
            <a:r>
              <a:rPr lang="en-US" sz="2000" dirty="0"/>
              <a:t> </a:t>
            </a:r>
            <a:r>
              <a:rPr lang="en-US" sz="2000" dirty="0" err="1"/>
              <a:t>disajikan</a:t>
            </a:r>
            <a:r>
              <a:rPr lang="en-US" sz="2000" dirty="0"/>
              <a:t> </a:t>
            </a:r>
            <a:r>
              <a:rPr lang="en-US" sz="2000" dirty="0" err="1"/>
              <a:t>sebagai</a:t>
            </a:r>
            <a:r>
              <a:rPr lang="en-US" sz="2000" dirty="0"/>
              <a:t> l</a:t>
            </a:r>
            <a:r>
              <a:rPr lang="id-ID" sz="2000" dirty="0"/>
              <a:t>ia</a:t>
            </a:r>
            <a:r>
              <a:rPr lang="en-US" sz="2000" dirty="0" err="1"/>
              <a:t>bilitas</a:t>
            </a:r>
            <a:r>
              <a:rPr lang="en-US" sz="2000" dirty="0"/>
              <a:t> </a:t>
            </a:r>
            <a:r>
              <a:rPr lang="en-US" sz="2000" dirty="0" err="1"/>
              <a:t>jangka</a:t>
            </a:r>
            <a:r>
              <a:rPr lang="en-US" sz="2000" dirty="0"/>
              <a:t> </a:t>
            </a:r>
            <a:r>
              <a:rPr lang="en-US" sz="2000" dirty="0" err="1"/>
              <a:t>pendek</a:t>
            </a:r>
            <a:r>
              <a:rPr lang="en-US" sz="2000" dirty="0"/>
              <a:t>, </a:t>
            </a:r>
            <a:r>
              <a:rPr lang="en-US" sz="2000" dirty="0" err="1"/>
              <a:t>meskipun</a:t>
            </a:r>
            <a:r>
              <a:rPr lang="en-US" sz="2000" dirty="0"/>
              <a:t> </a:t>
            </a:r>
            <a:r>
              <a:rPr lang="en-US" sz="2000" dirty="0" err="1"/>
              <a:t>kreditur</a:t>
            </a:r>
            <a:r>
              <a:rPr lang="en-US" sz="2000" dirty="0"/>
              <a:t> </a:t>
            </a:r>
            <a:r>
              <a:rPr lang="en-US" sz="2000" dirty="0" err="1"/>
              <a:t>mengijinkan</a:t>
            </a:r>
            <a:r>
              <a:rPr lang="en-US" sz="2000" dirty="0"/>
              <a:t> </a:t>
            </a:r>
            <a:r>
              <a:rPr lang="en-US" sz="2000" dirty="0" err="1"/>
              <a:t>penundaan</a:t>
            </a:r>
            <a:r>
              <a:rPr lang="en-US" sz="2000" dirty="0"/>
              <a:t> </a:t>
            </a:r>
            <a:r>
              <a:rPr lang="en-US" sz="2000" dirty="0" err="1"/>
              <a:t>pembayaran</a:t>
            </a:r>
            <a:r>
              <a:rPr lang="en-US" sz="2000" dirty="0"/>
              <a:t> </a:t>
            </a:r>
            <a:r>
              <a:rPr lang="en-US" sz="2000" dirty="0" err="1"/>
              <a:t>selama</a:t>
            </a:r>
            <a:r>
              <a:rPr lang="en-US" sz="2000" dirty="0"/>
              <a:t> 12 </a:t>
            </a:r>
            <a:r>
              <a:rPr lang="en-US" sz="2000" dirty="0" err="1"/>
              <a:t>bulan</a:t>
            </a:r>
            <a:r>
              <a:rPr lang="en-US" sz="2000" dirty="0"/>
              <a:t> </a:t>
            </a:r>
            <a:r>
              <a:rPr lang="en-US" sz="2000" dirty="0" err="1"/>
              <a:t>setelah</a:t>
            </a:r>
            <a:r>
              <a:rPr lang="en-US" sz="2000" dirty="0"/>
              <a:t> </a:t>
            </a:r>
            <a:r>
              <a:rPr lang="en-US" sz="2000" dirty="0" err="1"/>
              <a:t>tanggal</a:t>
            </a:r>
            <a:r>
              <a:rPr lang="en-US" sz="2000" dirty="0"/>
              <a:t> </a:t>
            </a:r>
            <a:r>
              <a:rPr lang="en-US" sz="2000" dirty="0" err="1"/>
              <a:t>pelaporan</a:t>
            </a:r>
            <a:r>
              <a:rPr lang="en-US" sz="2000" dirty="0"/>
              <a:t> </a:t>
            </a:r>
            <a:r>
              <a:rPr lang="en-US" sz="2000" dirty="0" err="1"/>
              <a:t>tetapi</a:t>
            </a:r>
            <a:r>
              <a:rPr lang="en-US" sz="2000" dirty="0"/>
              <a:t> </a:t>
            </a:r>
            <a:r>
              <a:rPr lang="en-US" sz="2000" dirty="0" err="1"/>
              <a:t>persetujuan</a:t>
            </a:r>
            <a:r>
              <a:rPr lang="en-US" sz="2000" dirty="0"/>
              <a:t> </a:t>
            </a:r>
            <a:r>
              <a:rPr lang="en-US" sz="2000" dirty="0" err="1"/>
              <a:t>tersebut</a:t>
            </a:r>
            <a:r>
              <a:rPr lang="en-US" sz="2000" dirty="0"/>
              <a:t> </a:t>
            </a:r>
            <a:r>
              <a:rPr lang="en-US" sz="2000" dirty="0" err="1"/>
              <a:t>diperoleh</a:t>
            </a:r>
            <a:r>
              <a:rPr lang="en-US" sz="2000" dirty="0"/>
              <a:t> </a:t>
            </a:r>
            <a:r>
              <a:rPr lang="en-US" sz="2000" dirty="0" err="1"/>
              <a:t>setelah</a:t>
            </a:r>
            <a:r>
              <a:rPr lang="en-US" sz="2000" dirty="0"/>
              <a:t> </a:t>
            </a:r>
            <a:r>
              <a:rPr lang="en-US" sz="2000" dirty="0" err="1"/>
              <a:t>tanggal</a:t>
            </a:r>
            <a:r>
              <a:rPr lang="en-US" sz="2000" dirty="0"/>
              <a:t> </a:t>
            </a:r>
            <a:r>
              <a:rPr lang="en-US" sz="2000" dirty="0" err="1"/>
              <a:t>pelaporan</a:t>
            </a:r>
            <a:endParaRPr lang="en-US" sz="2000" dirty="0"/>
          </a:p>
          <a:p>
            <a:pPr>
              <a:lnSpc>
                <a:spcPts val="3000"/>
              </a:lnSpc>
              <a:spcBef>
                <a:spcPts val="600"/>
              </a:spcBef>
            </a:pPr>
            <a:endParaRPr lang="en-US" sz="2000" dirty="0"/>
          </a:p>
        </p:txBody>
      </p:sp>
      <p:pic>
        <p:nvPicPr>
          <p:cNvPr id="5123" name="Picture 3" descr="C:\Program Files\Microsoft Office\MEDIA\CAGCAT10\j0195384.wmf"/>
          <p:cNvPicPr>
            <a:picLocks noChangeAspect="1" noChangeArrowheads="1"/>
          </p:cNvPicPr>
          <p:nvPr/>
        </p:nvPicPr>
        <p:blipFill>
          <a:blip r:embed="rId2" cstate="print"/>
          <a:srcRect/>
          <a:stretch>
            <a:fillRect/>
          </a:stretch>
        </p:blipFill>
        <p:spPr bwMode="auto">
          <a:xfrm>
            <a:off x="7134972" y="4949087"/>
            <a:ext cx="1795463" cy="1500198"/>
          </a:xfrm>
          <a:prstGeom prst="rect">
            <a:avLst/>
          </a:prstGeom>
          <a:noFill/>
        </p:spPr>
      </p:pic>
    </p:spTree>
    <p:extLst>
      <p:ext uri="{BB962C8B-B14F-4D97-AF65-F5344CB8AC3E}">
        <p14:creationId xmlns:p14="http://schemas.microsoft.com/office/powerpoint/2010/main" xmlns="" val="33822836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762" y="412196"/>
            <a:ext cx="8229600" cy="548378"/>
          </a:xfrm>
        </p:spPr>
        <p:txBody>
          <a:bodyPr>
            <a:noAutofit/>
          </a:bodyPr>
          <a:lstStyle/>
          <a:p>
            <a:r>
              <a:rPr lang="en-US" sz="2800" b="1" dirty="0" err="1">
                <a:latin typeface="+mn-lt"/>
              </a:rPr>
              <a:t>Penyajian</a:t>
            </a:r>
            <a:r>
              <a:rPr lang="en-US" sz="2800" b="1" dirty="0">
                <a:latin typeface="+mn-lt"/>
              </a:rPr>
              <a:t> </a:t>
            </a:r>
            <a:r>
              <a:rPr lang="en-US" sz="2800" b="1" dirty="0" err="1">
                <a:latin typeface="+mn-lt"/>
              </a:rPr>
              <a:t>dalam</a:t>
            </a:r>
            <a:r>
              <a:rPr lang="en-US" sz="2800" b="1" dirty="0">
                <a:latin typeface="+mn-lt"/>
              </a:rPr>
              <a:t> </a:t>
            </a:r>
            <a:r>
              <a:rPr lang="en-US" sz="2800" b="1" dirty="0" err="1">
                <a:latin typeface="+mn-lt"/>
              </a:rPr>
              <a:t>Laporan</a:t>
            </a:r>
            <a:r>
              <a:rPr lang="en-US" sz="2800" b="1" dirty="0">
                <a:latin typeface="+mn-lt"/>
              </a:rPr>
              <a:t> </a:t>
            </a:r>
            <a:r>
              <a:rPr lang="en-US" sz="2800" b="1" dirty="0" err="1">
                <a:latin typeface="+mn-lt"/>
              </a:rPr>
              <a:t>Posisi</a:t>
            </a:r>
            <a:r>
              <a:rPr lang="en-US" sz="2800" b="1" dirty="0">
                <a:latin typeface="+mn-lt"/>
              </a:rPr>
              <a:t> </a:t>
            </a:r>
            <a:r>
              <a:rPr lang="en-US" sz="2800" b="1" dirty="0" err="1">
                <a:latin typeface="+mn-lt"/>
              </a:rPr>
              <a:t>Keuangan</a:t>
            </a:r>
            <a:r>
              <a:rPr lang="en-US" sz="2800" b="1" dirty="0">
                <a:latin typeface="+mn-lt"/>
              </a:rPr>
              <a:t> </a:t>
            </a:r>
            <a:r>
              <a:rPr lang="en-US" sz="2800" b="1" dirty="0" err="1">
                <a:latin typeface="+mn-lt"/>
              </a:rPr>
              <a:t>atau</a:t>
            </a:r>
            <a:r>
              <a:rPr lang="en-US" sz="2800" b="1" dirty="0">
                <a:latin typeface="+mn-lt"/>
              </a:rPr>
              <a:t> Calk</a:t>
            </a:r>
          </a:p>
        </p:txBody>
      </p:sp>
      <p:sp>
        <p:nvSpPr>
          <p:cNvPr id="3" name="Content Placeholder 2"/>
          <p:cNvSpPr>
            <a:spLocks noGrp="1"/>
          </p:cNvSpPr>
          <p:nvPr>
            <p:ph idx="1"/>
          </p:nvPr>
        </p:nvSpPr>
        <p:spPr>
          <a:xfrm>
            <a:off x="571472" y="1357298"/>
            <a:ext cx="7858180" cy="4724400"/>
          </a:xfrm>
        </p:spPr>
        <p:txBody>
          <a:bodyPr/>
          <a:lstStyle/>
          <a:p>
            <a:pPr>
              <a:lnSpc>
                <a:spcPts val="3000"/>
              </a:lnSpc>
              <a:spcBef>
                <a:spcPts val="600"/>
              </a:spcBef>
            </a:pPr>
            <a:r>
              <a:rPr lang="fr-FR" sz="2000" dirty="0" err="1"/>
              <a:t>Sub</a:t>
            </a:r>
            <a:r>
              <a:rPr lang="fr-FR" sz="2000" dirty="0"/>
              <a:t> </a:t>
            </a:r>
            <a:r>
              <a:rPr lang="fr-FR" sz="2000" dirty="0" err="1"/>
              <a:t>klasifikasi</a:t>
            </a:r>
            <a:r>
              <a:rPr lang="fr-FR" sz="2000" dirty="0"/>
              <a:t> yang </a:t>
            </a:r>
            <a:r>
              <a:rPr lang="fr-FR" sz="2000" dirty="0" err="1"/>
              <a:t>disajikan</a:t>
            </a:r>
            <a:r>
              <a:rPr lang="fr-FR" sz="2000" dirty="0"/>
              <a:t> dan </a:t>
            </a:r>
            <a:r>
              <a:rPr lang="fr-FR" sz="2000" dirty="0" err="1"/>
              <a:t>diklasifikasikan</a:t>
            </a:r>
            <a:r>
              <a:rPr lang="fr-FR" sz="2000" dirty="0"/>
              <a:t> </a:t>
            </a:r>
            <a:r>
              <a:rPr lang="fr-FR" sz="2000" dirty="0" err="1"/>
              <a:t>dengan</a:t>
            </a:r>
            <a:r>
              <a:rPr lang="fr-FR" sz="2000" dirty="0"/>
              <a:t> </a:t>
            </a:r>
            <a:r>
              <a:rPr lang="fr-FR" sz="2000" dirty="0" err="1"/>
              <a:t>cara</a:t>
            </a:r>
            <a:r>
              <a:rPr lang="fr-FR" sz="2000" dirty="0"/>
              <a:t> yang </a:t>
            </a:r>
            <a:r>
              <a:rPr lang="fr-FR" sz="2000" dirty="0" err="1"/>
              <a:t>tepat</a:t>
            </a:r>
            <a:r>
              <a:rPr lang="fr-FR" sz="2000" dirty="0"/>
              <a:t> </a:t>
            </a:r>
            <a:r>
              <a:rPr lang="fr-FR" sz="2000" dirty="0" err="1"/>
              <a:t>sesuai</a:t>
            </a:r>
            <a:r>
              <a:rPr lang="fr-FR" sz="2000" dirty="0"/>
              <a:t> </a:t>
            </a:r>
            <a:r>
              <a:rPr lang="fr-FR" sz="2000" dirty="0" err="1"/>
              <a:t>dengan</a:t>
            </a:r>
            <a:r>
              <a:rPr lang="fr-FR" sz="2000" dirty="0"/>
              <a:t> </a:t>
            </a:r>
            <a:r>
              <a:rPr lang="fr-FR" sz="2000" dirty="0" err="1"/>
              <a:t>operasi</a:t>
            </a:r>
            <a:r>
              <a:rPr lang="fr-FR" sz="2000" dirty="0"/>
              <a:t> </a:t>
            </a:r>
            <a:r>
              <a:rPr lang="fr-FR" sz="2000" dirty="0" err="1"/>
              <a:t>entitas</a:t>
            </a:r>
            <a:r>
              <a:rPr lang="fr-FR" sz="2000" dirty="0"/>
              <a:t>.</a:t>
            </a:r>
          </a:p>
          <a:p>
            <a:pPr>
              <a:lnSpc>
                <a:spcPts val="3000"/>
              </a:lnSpc>
              <a:spcBef>
                <a:spcPts val="600"/>
              </a:spcBef>
            </a:pPr>
            <a:r>
              <a:rPr lang="fr-FR" sz="2000" dirty="0" err="1"/>
              <a:t>Penyajian</a:t>
            </a:r>
            <a:r>
              <a:rPr lang="fr-FR" sz="2000" dirty="0"/>
              <a:t> / </a:t>
            </a:r>
            <a:r>
              <a:rPr lang="fr-FR" sz="2000" dirty="0" err="1"/>
              <a:t>pengungkapan</a:t>
            </a:r>
            <a:r>
              <a:rPr lang="fr-FR" sz="2000" dirty="0"/>
              <a:t> </a:t>
            </a:r>
            <a:r>
              <a:rPr lang="fr-FR" sz="2000" dirty="0" err="1"/>
              <a:t>entitas</a:t>
            </a:r>
            <a:endParaRPr lang="fr-FR" sz="2000" dirty="0"/>
          </a:p>
          <a:p>
            <a:pPr lvl="1">
              <a:lnSpc>
                <a:spcPts val="3000"/>
              </a:lnSpc>
              <a:spcBef>
                <a:spcPts val="600"/>
              </a:spcBef>
            </a:pPr>
            <a:r>
              <a:rPr lang="fr-FR" sz="1600" dirty="0" err="1"/>
              <a:t>Jumlah</a:t>
            </a:r>
            <a:r>
              <a:rPr lang="fr-FR" sz="1600" dirty="0"/>
              <a:t> </a:t>
            </a:r>
            <a:r>
              <a:rPr lang="fr-FR" sz="1600" dirty="0" err="1"/>
              <a:t>saham</a:t>
            </a:r>
            <a:r>
              <a:rPr lang="fr-FR" sz="1600" dirty="0"/>
              <a:t> modal  </a:t>
            </a:r>
            <a:r>
              <a:rPr lang="fr-FR" sz="1600" dirty="0" err="1"/>
              <a:t>dasar</a:t>
            </a:r>
            <a:r>
              <a:rPr lang="fr-FR" sz="1600" dirty="0"/>
              <a:t>, modal </a:t>
            </a:r>
            <a:r>
              <a:rPr lang="fr-FR" sz="1600" dirty="0" err="1"/>
              <a:t>diterbitkan</a:t>
            </a:r>
            <a:r>
              <a:rPr lang="fr-FR" sz="1600" dirty="0"/>
              <a:t> dan </a:t>
            </a:r>
            <a:r>
              <a:rPr lang="fr-FR" sz="1600" dirty="0" err="1"/>
              <a:t>disetor</a:t>
            </a:r>
            <a:r>
              <a:rPr lang="fr-FR" sz="1600" dirty="0"/>
              <a:t> </a:t>
            </a:r>
            <a:r>
              <a:rPr lang="fr-FR" sz="1600" dirty="0" err="1"/>
              <a:t>penuh</a:t>
            </a:r>
            <a:r>
              <a:rPr lang="fr-FR" sz="1600" dirty="0"/>
              <a:t>, </a:t>
            </a:r>
            <a:r>
              <a:rPr lang="fr-FR" sz="1600" dirty="0" err="1"/>
              <a:t>nilai</a:t>
            </a:r>
            <a:r>
              <a:rPr lang="fr-FR" sz="1600" dirty="0"/>
              <a:t> nominal, </a:t>
            </a:r>
            <a:r>
              <a:rPr lang="fr-FR" sz="1600" dirty="0" err="1"/>
              <a:t>rekonsilaisi</a:t>
            </a:r>
            <a:r>
              <a:rPr lang="fr-FR" sz="1600" dirty="0"/>
              <a:t> </a:t>
            </a:r>
            <a:r>
              <a:rPr lang="fr-FR" sz="1600" dirty="0" err="1"/>
              <a:t>jumlah</a:t>
            </a:r>
            <a:r>
              <a:rPr lang="fr-FR" sz="1600" dirty="0"/>
              <a:t> </a:t>
            </a:r>
            <a:r>
              <a:rPr lang="fr-FR" sz="1600" dirty="0" err="1"/>
              <a:t>saham</a:t>
            </a:r>
            <a:r>
              <a:rPr lang="fr-FR" sz="1600" dirty="0"/>
              <a:t> </a:t>
            </a:r>
            <a:r>
              <a:rPr lang="fr-FR" sz="1600" dirty="0" err="1"/>
              <a:t>beredar</a:t>
            </a:r>
            <a:r>
              <a:rPr lang="fr-FR" sz="1600" dirty="0"/>
              <a:t>, </a:t>
            </a:r>
            <a:r>
              <a:rPr lang="fr-FR" sz="1600" dirty="0" err="1"/>
              <a:t>saham</a:t>
            </a:r>
            <a:r>
              <a:rPr lang="fr-FR" sz="1600" dirty="0"/>
              <a:t> </a:t>
            </a:r>
            <a:r>
              <a:rPr lang="fr-FR" sz="1600" dirty="0" err="1"/>
              <a:t>entitas</a:t>
            </a:r>
            <a:r>
              <a:rPr lang="fr-FR" sz="1600" dirty="0"/>
              <a:t> yang </a:t>
            </a:r>
            <a:r>
              <a:rPr lang="fr-FR" sz="1600" dirty="0" err="1"/>
              <a:t>dikuasai</a:t>
            </a:r>
            <a:r>
              <a:rPr lang="fr-FR" sz="1600" dirty="0"/>
              <a:t> </a:t>
            </a:r>
            <a:r>
              <a:rPr lang="fr-FR" sz="1600" dirty="0" err="1"/>
              <a:t>oleh</a:t>
            </a:r>
            <a:r>
              <a:rPr lang="fr-FR" sz="1600" dirty="0"/>
              <a:t> </a:t>
            </a:r>
            <a:r>
              <a:rPr lang="fr-FR" sz="1600" dirty="0" err="1"/>
              <a:t>anak</a:t>
            </a:r>
            <a:r>
              <a:rPr lang="fr-FR" sz="1600" dirty="0"/>
              <a:t>, </a:t>
            </a:r>
            <a:r>
              <a:rPr lang="fr-FR" sz="1600" dirty="0" err="1"/>
              <a:t>asosiasi</a:t>
            </a:r>
            <a:r>
              <a:rPr lang="fr-FR" sz="1600" dirty="0"/>
              <a:t> </a:t>
            </a:r>
            <a:r>
              <a:rPr lang="fr-FR" sz="1600" dirty="0" err="1"/>
              <a:t>entitas</a:t>
            </a:r>
            <a:r>
              <a:rPr lang="fr-FR" sz="1600" dirty="0"/>
              <a:t> </a:t>
            </a:r>
            <a:r>
              <a:rPr lang="fr-FR" sz="1600" dirty="0" err="1"/>
              <a:t>sendiri</a:t>
            </a:r>
            <a:r>
              <a:rPr lang="fr-FR" sz="1600" dirty="0"/>
              <a:t>, </a:t>
            </a:r>
            <a:r>
              <a:rPr lang="fr-FR" sz="1600" dirty="0" err="1"/>
              <a:t>saham</a:t>
            </a:r>
            <a:r>
              <a:rPr lang="fr-FR" sz="1600" dirty="0"/>
              <a:t> </a:t>
            </a:r>
            <a:r>
              <a:rPr lang="fr-FR" sz="1600" dirty="0" err="1"/>
              <a:t>dicadangkan</a:t>
            </a:r>
            <a:r>
              <a:rPr lang="fr-FR" sz="1600" dirty="0"/>
              <a:t> </a:t>
            </a:r>
            <a:r>
              <a:rPr lang="fr-FR" sz="1600" dirty="0" err="1"/>
              <a:t>untuk</a:t>
            </a:r>
            <a:r>
              <a:rPr lang="fr-FR" sz="1600" dirty="0"/>
              <a:t> </a:t>
            </a:r>
            <a:r>
              <a:rPr lang="fr-FR" sz="1600" dirty="0" err="1"/>
              <a:t>penerbitan</a:t>
            </a:r>
            <a:r>
              <a:rPr lang="fr-FR" sz="1600" dirty="0"/>
              <a:t> </a:t>
            </a:r>
            <a:r>
              <a:rPr lang="fr-FR" sz="1600" dirty="0" err="1"/>
              <a:t>opsi</a:t>
            </a:r>
            <a:r>
              <a:rPr lang="fr-FR" sz="1600" dirty="0"/>
              <a:t>.</a:t>
            </a:r>
          </a:p>
          <a:p>
            <a:pPr lvl="1">
              <a:lnSpc>
                <a:spcPts val="3000"/>
              </a:lnSpc>
              <a:spcBef>
                <a:spcPts val="600"/>
              </a:spcBef>
            </a:pPr>
            <a:r>
              <a:rPr lang="fr-FR" sz="1600" dirty="0" err="1"/>
              <a:t>Sifat</a:t>
            </a:r>
            <a:r>
              <a:rPr lang="fr-FR" sz="1600" dirty="0"/>
              <a:t> dan </a:t>
            </a:r>
            <a:r>
              <a:rPr lang="fr-FR" sz="1600" dirty="0" err="1"/>
              <a:t>tujuan</a:t>
            </a:r>
            <a:r>
              <a:rPr lang="fr-FR" sz="1600" dirty="0"/>
              <a:t> </a:t>
            </a:r>
            <a:r>
              <a:rPr lang="fr-FR" sz="1600" dirty="0" err="1"/>
              <a:t>setiap</a:t>
            </a:r>
            <a:r>
              <a:rPr lang="fr-FR" sz="1600" dirty="0"/>
              <a:t> pos </a:t>
            </a:r>
            <a:r>
              <a:rPr lang="fr-FR" sz="1600" dirty="0" err="1"/>
              <a:t>cadangan</a:t>
            </a:r>
            <a:r>
              <a:rPr lang="fr-FR" sz="1600" dirty="0"/>
              <a:t> </a:t>
            </a:r>
            <a:r>
              <a:rPr lang="fr-FR" sz="1600" dirty="0" err="1"/>
              <a:t>dalam</a:t>
            </a:r>
            <a:r>
              <a:rPr lang="fr-FR" sz="1600" dirty="0"/>
              <a:t> </a:t>
            </a:r>
            <a:r>
              <a:rPr lang="fr-FR" sz="1600" dirty="0" err="1"/>
              <a:t>ekuitas</a:t>
            </a:r>
            <a:r>
              <a:rPr lang="fr-FR" sz="1600" dirty="0"/>
              <a:t>.</a:t>
            </a:r>
          </a:p>
          <a:p>
            <a:pPr lvl="1">
              <a:lnSpc>
                <a:spcPts val="3000"/>
              </a:lnSpc>
              <a:spcBef>
                <a:spcPts val="600"/>
              </a:spcBef>
            </a:pPr>
            <a:r>
              <a:rPr lang="fr-FR" sz="1600" dirty="0" err="1"/>
              <a:t>Jika</a:t>
            </a:r>
            <a:r>
              <a:rPr lang="fr-FR" sz="1600" dirty="0"/>
              <a:t> </a:t>
            </a:r>
            <a:r>
              <a:rPr lang="fr-FR" sz="1600" dirty="0" err="1"/>
              <a:t>modalnya</a:t>
            </a:r>
            <a:r>
              <a:rPr lang="fr-FR" sz="1600" dirty="0"/>
              <a:t> </a:t>
            </a:r>
            <a:r>
              <a:rPr lang="fr-FR" sz="1600" dirty="0" err="1"/>
              <a:t>tidak</a:t>
            </a:r>
            <a:r>
              <a:rPr lang="fr-FR" sz="1600" dirty="0"/>
              <a:t> </a:t>
            </a:r>
            <a:r>
              <a:rPr lang="fr-FR" sz="1600" dirty="0" err="1"/>
              <a:t>terbagi</a:t>
            </a:r>
            <a:r>
              <a:rPr lang="fr-FR" sz="1600" dirty="0"/>
              <a:t> </a:t>
            </a:r>
            <a:r>
              <a:rPr lang="fr-FR" sz="1600" dirty="0" err="1"/>
              <a:t>dalam</a:t>
            </a:r>
            <a:r>
              <a:rPr lang="fr-FR" sz="1600" dirty="0"/>
              <a:t> </a:t>
            </a:r>
            <a:r>
              <a:rPr lang="fr-FR" sz="1600" dirty="0" err="1"/>
              <a:t>saham</a:t>
            </a:r>
            <a:r>
              <a:rPr lang="fr-FR" sz="1600" dirty="0"/>
              <a:t>: </a:t>
            </a:r>
            <a:r>
              <a:rPr lang="fr-FR" sz="1600" dirty="0" err="1"/>
              <a:t>perubahan</a:t>
            </a:r>
            <a:r>
              <a:rPr lang="fr-FR" sz="1600" dirty="0"/>
              <a:t> </a:t>
            </a:r>
            <a:r>
              <a:rPr lang="fr-FR" sz="1600" dirty="0" err="1"/>
              <a:t>selama</a:t>
            </a:r>
            <a:r>
              <a:rPr lang="fr-FR" sz="1600" dirty="0"/>
              <a:t> </a:t>
            </a:r>
            <a:r>
              <a:rPr lang="fr-FR" sz="1600" dirty="0" err="1"/>
              <a:t>periode</a:t>
            </a:r>
            <a:r>
              <a:rPr lang="fr-FR" sz="1600" dirty="0"/>
              <a:t> </a:t>
            </a:r>
            <a:r>
              <a:rPr lang="fr-FR" sz="1600" dirty="0" err="1"/>
              <a:t>setiap</a:t>
            </a:r>
            <a:r>
              <a:rPr lang="fr-FR" sz="1600" dirty="0"/>
              <a:t> </a:t>
            </a:r>
            <a:r>
              <a:rPr lang="fr-FR" sz="1600" dirty="0" err="1"/>
              <a:t>jenis</a:t>
            </a:r>
            <a:r>
              <a:rPr lang="fr-FR" sz="1600" dirty="0"/>
              <a:t> </a:t>
            </a:r>
            <a:r>
              <a:rPr lang="fr-FR" sz="1600" dirty="0" err="1"/>
              <a:t>kepentingan</a:t>
            </a:r>
            <a:r>
              <a:rPr lang="fr-FR" sz="1600" dirty="0"/>
              <a:t>, </a:t>
            </a:r>
            <a:r>
              <a:rPr lang="fr-FR" sz="1600" dirty="0" err="1"/>
              <a:t>hak</a:t>
            </a:r>
            <a:r>
              <a:rPr lang="fr-FR" sz="1600" dirty="0"/>
              <a:t> </a:t>
            </a:r>
            <a:r>
              <a:rPr lang="fr-FR" sz="1600" dirty="0" err="1"/>
              <a:t>keistimewsaan</a:t>
            </a:r>
            <a:r>
              <a:rPr lang="fr-FR" sz="1600" dirty="0"/>
              <a:t> dan </a:t>
            </a:r>
            <a:r>
              <a:rPr lang="fr-FR" sz="1600" dirty="0" err="1"/>
              <a:t>pembatasan</a:t>
            </a:r>
            <a:r>
              <a:rPr lang="fr-FR" sz="1600" dirty="0"/>
              <a:t> dari </a:t>
            </a:r>
            <a:r>
              <a:rPr lang="fr-FR" sz="1600" dirty="0" err="1"/>
              <a:t>setiap</a:t>
            </a:r>
            <a:r>
              <a:rPr lang="fr-FR" sz="1600" dirty="0"/>
              <a:t> </a:t>
            </a:r>
            <a:r>
              <a:rPr lang="fr-FR" sz="1600" dirty="0" err="1"/>
              <a:t>komponen</a:t>
            </a:r>
            <a:r>
              <a:rPr lang="fr-FR" sz="1600" dirty="0"/>
              <a:t>.</a:t>
            </a:r>
          </a:p>
          <a:p>
            <a:pPr lvl="1">
              <a:lnSpc>
                <a:spcPts val="3000"/>
              </a:lnSpc>
              <a:spcBef>
                <a:spcPts val="600"/>
              </a:spcBef>
            </a:pPr>
            <a:r>
              <a:rPr lang="fr-FR" sz="1600" dirty="0" err="1"/>
              <a:t>Reklasifikasi</a:t>
            </a:r>
            <a:r>
              <a:rPr lang="fr-FR" sz="1600" dirty="0"/>
              <a:t> </a:t>
            </a:r>
            <a:endParaRPr lang="en-US" sz="1600" dirty="0"/>
          </a:p>
        </p:txBody>
      </p:sp>
      <p:pic>
        <p:nvPicPr>
          <p:cNvPr id="5123" name="Picture 3" descr="C:\Program Files\Microsoft Office\MEDIA\CAGCAT10\j0195384.wmf"/>
          <p:cNvPicPr>
            <a:picLocks noChangeAspect="1" noChangeArrowheads="1"/>
          </p:cNvPicPr>
          <p:nvPr/>
        </p:nvPicPr>
        <p:blipFill>
          <a:blip r:embed="rId2" cstate="print"/>
          <a:srcRect/>
          <a:stretch>
            <a:fillRect/>
          </a:stretch>
        </p:blipFill>
        <p:spPr bwMode="auto">
          <a:xfrm>
            <a:off x="6215074" y="5000636"/>
            <a:ext cx="1795463" cy="1500198"/>
          </a:xfrm>
          <a:prstGeom prst="rect">
            <a:avLst/>
          </a:prstGeom>
          <a:noFill/>
        </p:spPr>
      </p:pic>
    </p:spTree>
    <p:extLst>
      <p:ext uri="{BB962C8B-B14F-4D97-AF65-F5344CB8AC3E}">
        <p14:creationId xmlns:p14="http://schemas.microsoft.com/office/powerpoint/2010/main" xmlns="" val="39541405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48378"/>
          </a:xfrm>
        </p:spPr>
        <p:txBody>
          <a:bodyPr>
            <a:noAutofit/>
          </a:bodyPr>
          <a:lstStyle/>
          <a:p>
            <a:r>
              <a:rPr lang="id-ID" sz="2800" b="1" dirty="0">
                <a:latin typeface="+mn-lt"/>
              </a:rPr>
              <a:t>Laporan Laba Rugi </a:t>
            </a:r>
            <a:r>
              <a:rPr lang="en-US" sz="2800" b="1" dirty="0" err="1">
                <a:latin typeface="+mn-lt"/>
              </a:rPr>
              <a:t>dan</a:t>
            </a:r>
            <a:r>
              <a:rPr lang="en-US" sz="2800" b="1" dirty="0">
                <a:latin typeface="+mn-lt"/>
              </a:rPr>
              <a:t> </a:t>
            </a:r>
            <a:r>
              <a:rPr lang="en-US" sz="2800" b="1" dirty="0" err="1">
                <a:latin typeface="+mn-lt"/>
              </a:rPr>
              <a:t>Penghasilan</a:t>
            </a:r>
            <a:r>
              <a:rPr lang="en-US" sz="2800" b="1" dirty="0">
                <a:latin typeface="+mn-lt"/>
              </a:rPr>
              <a:t> </a:t>
            </a:r>
            <a:r>
              <a:rPr lang="id-ID" sz="2800" b="1" dirty="0">
                <a:latin typeface="+mn-lt"/>
              </a:rPr>
              <a:t>Komprehensif</a:t>
            </a:r>
            <a:r>
              <a:rPr lang="en-US" sz="2800" b="1" dirty="0">
                <a:latin typeface="+mn-lt"/>
              </a:rPr>
              <a:t> Lain</a:t>
            </a:r>
            <a:endParaRPr lang="id-ID" sz="2800" b="1" dirty="0">
              <a:latin typeface="+mn-lt"/>
            </a:endParaRPr>
          </a:p>
        </p:txBody>
      </p:sp>
      <p:sp>
        <p:nvSpPr>
          <p:cNvPr id="3" name="Content Placeholder 2"/>
          <p:cNvSpPr>
            <a:spLocks noGrp="1"/>
          </p:cNvSpPr>
          <p:nvPr>
            <p:ph idx="1"/>
          </p:nvPr>
        </p:nvSpPr>
        <p:spPr>
          <a:xfrm>
            <a:off x="571472" y="1500174"/>
            <a:ext cx="8215370" cy="4786346"/>
          </a:xfrm>
        </p:spPr>
        <p:txBody>
          <a:bodyPr/>
          <a:lstStyle/>
          <a:p>
            <a:r>
              <a:rPr lang="id-ID" sz="2000" dirty="0">
                <a:sym typeface="Wingdings" pitchFamily="2" charset="2"/>
              </a:rPr>
              <a:t>Laporan Laba rugi  Laporan Laba Rugi </a:t>
            </a:r>
            <a:r>
              <a:rPr lang="en-US" sz="2000" dirty="0" err="1">
                <a:sym typeface="Wingdings" pitchFamily="2" charset="2"/>
              </a:rPr>
              <a:t>dan</a:t>
            </a:r>
            <a:r>
              <a:rPr lang="en-US" sz="2000" dirty="0">
                <a:sym typeface="Wingdings" pitchFamily="2" charset="2"/>
              </a:rPr>
              <a:t> </a:t>
            </a:r>
            <a:r>
              <a:rPr lang="en-US" sz="2000" dirty="0" err="1">
                <a:sym typeface="Wingdings" pitchFamily="2" charset="2"/>
              </a:rPr>
              <a:t>Penghasilan</a:t>
            </a:r>
            <a:r>
              <a:rPr lang="en-US" sz="2000" dirty="0">
                <a:sym typeface="Wingdings" pitchFamily="2" charset="2"/>
              </a:rPr>
              <a:t> </a:t>
            </a:r>
            <a:r>
              <a:rPr lang="id-ID" sz="2000" dirty="0">
                <a:sym typeface="Wingdings" pitchFamily="2" charset="2"/>
              </a:rPr>
              <a:t>Komprehensif</a:t>
            </a:r>
            <a:r>
              <a:rPr lang="en-US" sz="2000" dirty="0">
                <a:sym typeface="Wingdings" pitchFamily="2" charset="2"/>
              </a:rPr>
              <a:t> Lain</a:t>
            </a:r>
            <a:r>
              <a:rPr lang="id-ID" sz="2000" dirty="0">
                <a:sym typeface="Wingdings" pitchFamily="2" charset="2"/>
              </a:rPr>
              <a:t>.</a:t>
            </a:r>
          </a:p>
          <a:p>
            <a:r>
              <a:rPr lang="id-ID" altLang="en-US" sz="2000" dirty="0"/>
              <a:t>Penyajian laporan laba rugi dengan memasukkan unsur laba komprehensi</a:t>
            </a:r>
            <a:r>
              <a:rPr lang="en-US" altLang="en-US" sz="2000" dirty="0"/>
              <a:t>f</a:t>
            </a:r>
            <a:endParaRPr lang="id-ID" altLang="en-US" sz="2000" dirty="0"/>
          </a:p>
          <a:p>
            <a:r>
              <a:rPr lang="id-ID" altLang="en-US" sz="2000" dirty="0"/>
              <a:t>Laba dialokasikan untuk pemegang saham minoritas dan mayoritas</a:t>
            </a:r>
          </a:p>
          <a:p>
            <a:r>
              <a:rPr lang="id-ID" altLang="en-US" sz="2000" dirty="0"/>
              <a:t>Ketentuan minimum item dalam laporan laba rugi.</a:t>
            </a:r>
          </a:p>
          <a:p>
            <a:r>
              <a:rPr lang="id-ID" altLang="en-US" sz="2000" dirty="0"/>
              <a:t>Klasifikasi beban berdasarkan fungsi dan sifat, jika disajikan berdasarkan fungsi ada pengungkapan berdasarkan sifat</a:t>
            </a:r>
          </a:p>
          <a:p>
            <a:r>
              <a:rPr lang="id-ID" altLang="en-US" sz="2000" dirty="0"/>
              <a:t>Penyajian “pos luar biasa / extraordinary item” tidak diperkenankan lagi</a:t>
            </a:r>
          </a:p>
          <a:p>
            <a:r>
              <a:rPr lang="en-US" sz="2000" dirty="0"/>
              <a:t>Minimum line item </a:t>
            </a:r>
            <a:r>
              <a:rPr lang="en-US" sz="2000" dirty="0" err="1"/>
              <a:t>untuk</a:t>
            </a:r>
            <a:r>
              <a:rPr lang="en-US" sz="2000" dirty="0"/>
              <a:t> </a:t>
            </a:r>
            <a:r>
              <a:rPr lang="en-US" sz="2000" dirty="0" err="1"/>
              <a:t>komponen</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komprehensif</a:t>
            </a:r>
            <a:r>
              <a:rPr lang="en-US" sz="2000" dirty="0"/>
              <a:t> </a:t>
            </a:r>
            <a:r>
              <a:rPr lang="en-US" sz="2000" dirty="0" err="1"/>
              <a:t>untuk</a:t>
            </a:r>
            <a:r>
              <a:rPr lang="en-US" sz="2000" dirty="0"/>
              <a:t> </a:t>
            </a:r>
            <a:r>
              <a:rPr lang="en-US" sz="2000" dirty="0" err="1"/>
              <a:t>memberikan</a:t>
            </a:r>
            <a:r>
              <a:rPr lang="en-US" sz="2000" dirty="0"/>
              <a:t> </a:t>
            </a:r>
            <a:r>
              <a:rPr lang="en-US" sz="2000" dirty="0" err="1"/>
              <a:t>informasi</a:t>
            </a:r>
            <a:r>
              <a:rPr lang="en-US" sz="2000" dirty="0"/>
              <a:t> </a:t>
            </a:r>
            <a:r>
              <a:rPr lang="en-US" sz="2000" dirty="0" err="1"/>
              <a:t>kepada</a:t>
            </a:r>
            <a:r>
              <a:rPr lang="en-US" sz="2000" dirty="0"/>
              <a:t> </a:t>
            </a:r>
            <a:r>
              <a:rPr lang="en-US" sz="2000" dirty="0" err="1"/>
              <a:t>pengguna</a:t>
            </a:r>
            <a:r>
              <a:rPr lang="en-US" sz="2000" dirty="0"/>
              <a:t> </a:t>
            </a:r>
            <a:r>
              <a:rPr lang="en-US" sz="2000" dirty="0">
                <a:sym typeface="Wingdings" pitchFamily="2" charset="2"/>
              </a:rPr>
              <a:t> </a:t>
            </a:r>
            <a:r>
              <a:rPr lang="en-US" sz="2000" dirty="0" err="1">
                <a:sym typeface="Wingdings" pitchFamily="2" charset="2"/>
              </a:rPr>
              <a:t>beban</a:t>
            </a:r>
            <a:r>
              <a:rPr lang="en-US" sz="2000" dirty="0">
                <a:sym typeface="Wingdings" pitchFamily="2" charset="2"/>
              </a:rPr>
              <a:t> </a:t>
            </a:r>
            <a:r>
              <a:rPr lang="en-US" sz="2000" dirty="0" err="1">
                <a:sym typeface="Wingdings" pitchFamily="2" charset="2"/>
              </a:rPr>
              <a:t>keuangan</a:t>
            </a:r>
            <a:r>
              <a:rPr lang="en-US" sz="2000" dirty="0">
                <a:sym typeface="Wingdings" pitchFamily="2" charset="2"/>
              </a:rPr>
              <a:t>, </a:t>
            </a:r>
            <a:r>
              <a:rPr lang="en-US" sz="2000" dirty="0" err="1">
                <a:sym typeface="Wingdings" pitchFamily="2" charset="2"/>
              </a:rPr>
              <a:t>pajak</a:t>
            </a:r>
            <a:r>
              <a:rPr lang="en-US" sz="2000" dirty="0">
                <a:sym typeface="Wingdings" pitchFamily="2" charset="2"/>
              </a:rPr>
              <a:t>.</a:t>
            </a:r>
            <a:endParaRPr lang="id-ID" sz="1600" dirty="0"/>
          </a:p>
        </p:txBody>
      </p:sp>
      <p:sp>
        <p:nvSpPr>
          <p:cNvPr id="4" name="Slide Number Placeholder 3"/>
          <p:cNvSpPr>
            <a:spLocks noGrp="1"/>
          </p:cNvSpPr>
          <p:nvPr>
            <p:ph type="sldNum" sz="quarter" idx="4294967295"/>
          </p:nvPr>
        </p:nvSpPr>
        <p:spPr/>
        <p:txBody>
          <a:bodyPr/>
          <a:lstStyle/>
          <a:p>
            <a:fld id="{C8917DDB-6779-4320-89F1-0A441ABEDE43}" type="slidenum">
              <a:rPr lang="en-US" smtClean="0"/>
              <a:pPr/>
              <a:t>45</a:t>
            </a:fld>
            <a:endParaRPr lang="en-US"/>
          </a:p>
        </p:txBody>
      </p:sp>
    </p:spTree>
    <p:extLst>
      <p:ext uri="{BB962C8B-B14F-4D97-AF65-F5344CB8AC3E}">
        <p14:creationId xmlns:p14="http://schemas.microsoft.com/office/powerpoint/2010/main" xmlns="" val="214156622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548378"/>
          </a:xfrm>
        </p:spPr>
        <p:txBody>
          <a:bodyPr>
            <a:noAutofit/>
          </a:bodyPr>
          <a:lstStyle/>
          <a:p>
            <a:r>
              <a:rPr lang="id-ID" sz="2800" b="1" dirty="0">
                <a:latin typeface="+mn-lt"/>
              </a:rPr>
              <a:t>Laporan Laba Rugi </a:t>
            </a:r>
            <a:r>
              <a:rPr lang="en-US" sz="2800" b="1" dirty="0" err="1">
                <a:latin typeface="+mn-lt"/>
              </a:rPr>
              <a:t>dan</a:t>
            </a:r>
            <a:r>
              <a:rPr lang="en-US" sz="2800" b="1" dirty="0">
                <a:latin typeface="+mn-lt"/>
              </a:rPr>
              <a:t> </a:t>
            </a:r>
            <a:r>
              <a:rPr lang="en-US" sz="2800" b="1" dirty="0" err="1">
                <a:latin typeface="+mn-lt"/>
              </a:rPr>
              <a:t>Penghasilan</a:t>
            </a:r>
            <a:r>
              <a:rPr lang="en-US" sz="2800" b="1" dirty="0">
                <a:latin typeface="+mn-lt"/>
              </a:rPr>
              <a:t> </a:t>
            </a:r>
            <a:r>
              <a:rPr lang="id-ID" sz="2800" b="1" dirty="0">
                <a:latin typeface="+mn-lt"/>
              </a:rPr>
              <a:t>Komprehensif</a:t>
            </a:r>
            <a:r>
              <a:rPr lang="en-US" sz="2800" b="1" dirty="0">
                <a:latin typeface="+mn-lt"/>
              </a:rPr>
              <a:t> Lain</a:t>
            </a:r>
            <a:endParaRPr lang="id-ID" sz="2800" b="1" dirty="0">
              <a:latin typeface="+mn-lt"/>
            </a:endParaRPr>
          </a:p>
        </p:txBody>
      </p:sp>
      <p:sp>
        <p:nvSpPr>
          <p:cNvPr id="3" name="Content Placeholder 2"/>
          <p:cNvSpPr>
            <a:spLocks noGrp="1"/>
          </p:cNvSpPr>
          <p:nvPr>
            <p:ph idx="1"/>
          </p:nvPr>
        </p:nvSpPr>
        <p:spPr>
          <a:xfrm>
            <a:off x="571472" y="1500174"/>
            <a:ext cx="8215370" cy="4786346"/>
          </a:xfrm>
        </p:spPr>
        <p:txBody>
          <a:bodyPr/>
          <a:lstStyle/>
          <a:p>
            <a:r>
              <a:rPr lang="en-US" sz="2400" dirty="0" err="1">
                <a:sym typeface="Wingdings" pitchFamily="2" charset="2"/>
              </a:rPr>
              <a:t>Penyajian</a:t>
            </a:r>
            <a:r>
              <a:rPr lang="en-US" sz="2400" dirty="0">
                <a:sym typeface="Wingdings" pitchFamily="2" charset="2"/>
              </a:rPr>
              <a:t> </a:t>
            </a:r>
            <a:r>
              <a:rPr lang="en-US" sz="2400" dirty="0" err="1">
                <a:sym typeface="Wingdings" pitchFamily="2" charset="2"/>
              </a:rPr>
              <a:t>laporan</a:t>
            </a:r>
            <a:r>
              <a:rPr lang="en-US" sz="2400" dirty="0">
                <a:sym typeface="Wingdings" pitchFamily="2" charset="2"/>
              </a:rPr>
              <a:t> </a:t>
            </a:r>
            <a:r>
              <a:rPr lang="en-US" sz="2400" dirty="0" err="1">
                <a:sym typeface="Wingdings" pitchFamily="2" charset="2"/>
              </a:rPr>
              <a:t>keuangan</a:t>
            </a:r>
            <a:r>
              <a:rPr lang="en-US" sz="2400" dirty="0">
                <a:sym typeface="Wingdings" pitchFamily="2" charset="2"/>
              </a:rPr>
              <a:t> </a:t>
            </a:r>
            <a:r>
              <a:rPr lang="en-US" sz="2400" dirty="0" err="1">
                <a:sym typeface="Wingdings" pitchFamily="2" charset="2"/>
              </a:rPr>
              <a:t>dengan</a:t>
            </a:r>
            <a:r>
              <a:rPr lang="en-US" sz="2400" dirty="0">
                <a:sym typeface="Wingdings" pitchFamily="2" charset="2"/>
              </a:rPr>
              <a:t> </a:t>
            </a:r>
            <a:r>
              <a:rPr lang="en-US" sz="2400" dirty="0" err="1">
                <a:sym typeface="Wingdings" pitchFamily="2" charset="2"/>
              </a:rPr>
              <a:t>dua</a:t>
            </a:r>
            <a:r>
              <a:rPr lang="en-US" sz="2400" dirty="0">
                <a:sym typeface="Wingdings" pitchFamily="2" charset="2"/>
              </a:rPr>
              <a:t> </a:t>
            </a:r>
            <a:r>
              <a:rPr lang="en-US" sz="2400" dirty="0" err="1">
                <a:sym typeface="Wingdings" pitchFamily="2" charset="2"/>
              </a:rPr>
              <a:t>pendekatan</a:t>
            </a:r>
            <a:r>
              <a:rPr lang="en-US" sz="2400" dirty="0">
                <a:sym typeface="Wingdings" pitchFamily="2" charset="2"/>
              </a:rPr>
              <a:t>:</a:t>
            </a:r>
          </a:p>
          <a:p>
            <a:pPr lvl="1"/>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terpisah</a:t>
            </a:r>
            <a:r>
              <a:rPr lang="en-US" sz="2000" dirty="0"/>
              <a:t> </a:t>
            </a:r>
            <a:r>
              <a:rPr lang="en-US" sz="2000" dirty="0" err="1"/>
              <a:t>dari</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dan</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sehingga</a:t>
            </a:r>
            <a:r>
              <a:rPr lang="en-US" sz="2000" dirty="0"/>
              <a:t> </a:t>
            </a:r>
            <a:r>
              <a:rPr lang="en-US" sz="2000" dirty="0" err="1"/>
              <a:t>terdapat</a:t>
            </a:r>
            <a:r>
              <a:rPr lang="en-US" sz="2000" dirty="0"/>
              <a:t> </a:t>
            </a:r>
            <a:r>
              <a:rPr lang="en-US" sz="2000" dirty="0" err="1"/>
              <a:t>dua</a:t>
            </a:r>
            <a:r>
              <a:rPr lang="en-US" sz="2000" dirty="0"/>
              <a:t> </a:t>
            </a:r>
            <a:r>
              <a:rPr lang="en-US" sz="2000" dirty="0" err="1"/>
              <a:t>laporan</a:t>
            </a:r>
            <a:r>
              <a:rPr lang="en-US" sz="2000" dirty="0"/>
              <a:t>.</a:t>
            </a:r>
          </a:p>
          <a:p>
            <a:pPr lvl="1"/>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dan</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dalam</a:t>
            </a:r>
            <a:r>
              <a:rPr lang="en-US" sz="2000" dirty="0"/>
              <a:t> </a:t>
            </a:r>
            <a:r>
              <a:rPr lang="en-US" sz="2000" dirty="0" err="1"/>
              <a:t>satu</a:t>
            </a:r>
            <a:r>
              <a:rPr lang="en-US" sz="2000" dirty="0"/>
              <a:t> </a:t>
            </a:r>
            <a:r>
              <a:rPr lang="en-US" sz="2000" dirty="0" err="1"/>
              <a:t>laporan</a:t>
            </a:r>
            <a:r>
              <a:rPr lang="en-US" sz="2000" dirty="0"/>
              <a:t>.</a:t>
            </a:r>
          </a:p>
          <a:p>
            <a:r>
              <a:rPr lang="en-US" sz="2400" dirty="0" err="1"/>
              <a:t>Penyajian</a:t>
            </a:r>
            <a:r>
              <a:rPr lang="en-US" sz="2400" dirty="0"/>
              <a:t> </a:t>
            </a:r>
            <a:r>
              <a:rPr lang="en-US" sz="2400" dirty="0" err="1"/>
              <a:t>laba</a:t>
            </a:r>
            <a:r>
              <a:rPr lang="en-US" sz="2400" dirty="0"/>
              <a:t> </a:t>
            </a:r>
            <a:r>
              <a:rPr lang="en-US" sz="2400" dirty="0" err="1"/>
              <a:t>rugi</a:t>
            </a:r>
            <a:r>
              <a:rPr lang="en-US" sz="2400" dirty="0"/>
              <a:t> </a:t>
            </a:r>
            <a:r>
              <a:rPr lang="en-US" sz="2400" dirty="0" err="1"/>
              <a:t>untuk</a:t>
            </a:r>
            <a:r>
              <a:rPr lang="en-US" sz="2400" dirty="0"/>
              <a:t> </a:t>
            </a:r>
            <a:r>
              <a:rPr lang="en-US" sz="2400" dirty="0" err="1"/>
              <a:t>periode</a:t>
            </a:r>
            <a:r>
              <a:rPr lang="en-US" sz="2400" dirty="0"/>
              <a:t> </a:t>
            </a:r>
            <a:r>
              <a:rPr lang="en-US" sz="2400" dirty="0" err="1"/>
              <a:t>berjalan</a:t>
            </a:r>
            <a:r>
              <a:rPr lang="en-US" sz="2400" dirty="0"/>
              <a:t> </a:t>
            </a:r>
            <a:r>
              <a:rPr lang="en-US" sz="2400" dirty="0" err="1"/>
              <a:t>diatribusikan</a:t>
            </a:r>
            <a:r>
              <a:rPr lang="en-US" sz="2400" dirty="0"/>
              <a:t> </a:t>
            </a:r>
            <a:r>
              <a:rPr lang="en-US" sz="2400" dirty="0" err="1"/>
              <a:t>kepada</a:t>
            </a:r>
            <a:r>
              <a:rPr lang="en-US" sz="2400" dirty="0"/>
              <a:t> </a:t>
            </a:r>
            <a:r>
              <a:rPr lang="en-US" sz="2400" dirty="0" err="1"/>
              <a:t>kepentingan</a:t>
            </a:r>
            <a:r>
              <a:rPr lang="en-US" sz="2400" dirty="0"/>
              <a:t> </a:t>
            </a:r>
            <a:r>
              <a:rPr lang="en-US" sz="2400" dirty="0" err="1"/>
              <a:t>pengendali</a:t>
            </a:r>
            <a:r>
              <a:rPr lang="en-US" sz="2400" dirty="0"/>
              <a:t> </a:t>
            </a:r>
            <a:r>
              <a:rPr lang="en-US" sz="2400" dirty="0" err="1"/>
              <a:t>dan</a:t>
            </a:r>
            <a:r>
              <a:rPr lang="en-US" sz="2400" dirty="0"/>
              <a:t> non </a:t>
            </a:r>
            <a:r>
              <a:rPr lang="en-US" sz="2400" dirty="0" err="1"/>
              <a:t>pengendali</a:t>
            </a:r>
            <a:r>
              <a:rPr lang="en-US" sz="2400" dirty="0"/>
              <a:t>.</a:t>
            </a:r>
          </a:p>
          <a:p>
            <a:r>
              <a:rPr lang="en-US" sz="2400" dirty="0" err="1"/>
              <a:t>Penyajian</a:t>
            </a:r>
            <a:r>
              <a:rPr lang="en-US" sz="2400" dirty="0"/>
              <a:t> total </a:t>
            </a:r>
            <a:r>
              <a:rPr lang="en-US" sz="2400" dirty="0" err="1"/>
              <a:t>laba</a:t>
            </a:r>
            <a:r>
              <a:rPr lang="en-US" sz="2400" dirty="0"/>
              <a:t> </a:t>
            </a:r>
            <a:r>
              <a:rPr lang="en-US" sz="2400" dirty="0" err="1"/>
              <a:t>rugi</a:t>
            </a:r>
            <a:r>
              <a:rPr lang="en-US" sz="2400" dirty="0"/>
              <a:t> </a:t>
            </a:r>
            <a:r>
              <a:rPr lang="en-US" sz="2400" dirty="0" err="1"/>
              <a:t>komprehensif</a:t>
            </a:r>
            <a:r>
              <a:rPr lang="en-US" sz="2400" dirty="0"/>
              <a:t> </a:t>
            </a:r>
            <a:r>
              <a:rPr lang="en-US" sz="2400" dirty="0" err="1"/>
              <a:t>untuk</a:t>
            </a:r>
            <a:r>
              <a:rPr lang="en-US" sz="2400" dirty="0"/>
              <a:t> </a:t>
            </a:r>
            <a:r>
              <a:rPr lang="en-US" sz="2400" dirty="0" err="1"/>
              <a:t>periode</a:t>
            </a:r>
            <a:r>
              <a:rPr lang="en-US" sz="2400" dirty="0"/>
              <a:t> </a:t>
            </a:r>
            <a:r>
              <a:rPr lang="en-US" sz="2400" dirty="0" err="1"/>
              <a:t>berjalan</a:t>
            </a:r>
            <a:r>
              <a:rPr lang="en-US" sz="2400" dirty="0"/>
              <a:t> </a:t>
            </a:r>
            <a:r>
              <a:rPr lang="en-US" sz="2400" dirty="0" err="1"/>
              <a:t>diatribusikan</a:t>
            </a:r>
            <a:r>
              <a:rPr lang="en-US" sz="2400" dirty="0"/>
              <a:t> </a:t>
            </a:r>
            <a:r>
              <a:rPr lang="en-US" sz="2400" dirty="0" err="1"/>
              <a:t>kepada</a:t>
            </a:r>
            <a:r>
              <a:rPr lang="en-US" sz="2400" dirty="0"/>
              <a:t> </a:t>
            </a:r>
            <a:r>
              <a:rPr lang="en-US" sz="2400" dirty="0" err="1"/>
              <a:t>kepentingan</a:t>
            </a:r>
            <a:r>
              <a:rPr lang="en-US" sz="2400" dirty="0"/>
              <a:t> </a:t>
            </a:r>
            <a:r>
              <a:rPr lang="en-US" sz="2400" dirty="0" err="1"/>
              <a:t>pengendali</a:t>
            </a:r>
            <a:r>
              <a:rPr lang="en-US" sz="2400" dirty="0"/>
              <a:t> </a:t>
            </a:r>
            <a:r>
              <a:rPr lang="en-US" sz="2400" dirty="0" err="1"/>
              <a:t>dan</a:t>
            </a:r>
            <a:r>
              <a:rPr lang="en-US" sz="2400" dirty="0"/>
              <a:t> non </a:t>
            </a:r>
            <a:r>
              <a:rPr lang="en-US" sz="2400" dirty="0" err="1"/>
              <a:t>pengendali</a:t>
            </a:r>
            <a:r>
              <a:rPr lang="en-US" sz="2400" dirty="0"/>
              <a:t>.</a:t>
            </a:r>
          </a:p>
          <a:p>
            <a:endParaRPr lang="en-US" sz="2400" dirty="0"/>
          </a:p>
          <a:p>
            <a:pPr lvl="1"/>
            <a:endParaRPr lang="id-ID" sz="2400" dirty="0"/>
          </a:p>
        </p:txBody>
      </p:sp>
      <p:sp>
        <p:nvSpPr>
          <p:cNvPr id="4" name="Slide Number Placeholder 3"/>
          <p:cNvSpPr>
            <a:spLocks noGrp="1"/>
          </p:cNvSpPr>
          <p:nvPr>
            <p:ph type="sldNum" sz="quarter" idx="4294967295"/>
          </p:nvPr>
        </p:nvSpPr>
        <p:spPr/>
        <p:txBody>
          <a:bodyPr/>
          <a:lstStyle/>
          <a:p>
            <a:fld id="{C8917DDB-6779-4320-89F1-0A441ABEDE43}" type="slidenum">
              <a:rPr lang="en-US" smtClean="0"/>
              <a:pPr/>
              <a:t>46</a:t>
            </a:fld>
            <a:endParaRPr lang="en-US"/>
          </a:p>
        </p:txBody>
      </p:sp>
    </p:spTree>
    <p:extLst>
      <p:ext uri="{BB962C8B-B14F-4D97-AF65-F5344CB8AC3E}">
        <p14:creationId xmlns:p14="http://schemas.microsoft.com/office/powerpoint/2010/main" xmlns="" val="24600082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228601"/>
            <a:ext cx="8229600" cy="685800"/>
          </a:xfrm>
          <a:noFill/>
          <a:ln cap="flat"/>
        </p:spPr>
        <p:txBody>
          <a:bodyPr/>
          <a:lstStyle/>
          <a:p>
            <a:pPr marL="109538" algn="ctr">
              <a:defRPr/>
            </a:pPr>
            <a:r>
              <a:rPr lang="en-US" sz="2800" b="1" dirty="0">
                <a:latin typeface="+mn-lt"/>
              </a:rPr>
              <a:t>Minimum</a:t>
            </a:r>
            <a:r>
              <a:rPr lang="en-US" sz="2800" dirty="0">
                <a:latin typeface="+mn-lt"/>
              </a:rPr>
              <a:t> Line Item </a:t>
            </a:r>
            <a:r>
              <a:rPr lang="id-ID" sz="2800" dirty="0">
                <a:latin typeface="+mn-lt"/>
              </a:rPr>
              <a:t>L/R Komprehensif</a:t>
            </a:r>
            <a:endParaRPr lang="en-US" sz="2800" dirty="0">
              <a:latin typeface="+mn-lt"/>
            </a:endParaRPr>
          </a:p>
        </p:txBody>
      </p:sp>
      <p:sp>
        <p:nvSpPr>
          <p:cNvPr id="130050" name="Rectangle 2"/>
          <p:cNvSpPr>
            <a:spLocks noGrp="1" noChangeArrowheads="1"/>
          </p:cNvSpPr>
          <p:nvPr>
            <p:ph idx="1"/>
          </p:nvPr>
        </p:nvSpPr>
        <p:spPr>
          <a:xfrm>
            <a:off x="571472" y="1428736"/>
            <a:ext cx="8136904" cy="4919658"/>
          </a:xfrm>
          <a:noFill/>
        </p:spPr>
        <p:txBody>
          <a:bodyPr lIns="90488" tIns="44450" rIns="90488" bIns="44450">
            <a:noAutofit/>
          </a:bodyPr>
          <a:lstStyle/>
          <a:p>
            <a:pPr marL="457200" indent="-457200">
              <a:lnSpc>
                <a:spcPts val="2400"/>
              </a:lnSpc>
              <a:spcBef>
                <a:spcPts val="0"/>
              </a:spcBef>
              <a:buFont typeface="+mj-lt"/>
              <a:buAutoNum type="alphaLcPeriod"/>
            </a:pPr>
            <a:r>
              <a:rPr lang="id-ID" sz="1800" b="0" dirty="0"/>
              <a:t>pendapatan;</a:t>
            </a:r>
          </a:p>
          <a:p>
            <a:pPr marL="457200" indent="-457200">
              <a:lnSpc>
                <a:spcPts val="2400"/>
              </a:lnSpc>
              <a:spcBef>
                <a:spcPts val="0"/>
              </a:spcBef>
              <a:buFont typeface="+mj-lt"/>
              <a:buAutoNum type="alphaLcPeriod"/>
            </a:pPr>
            <a:r>
              <a:rPr lang="id-ID" sz="1800" b="0" dirty="0"/>
              <a:t>biaya keuangan;</a:t>
            </a:r>
          </a:p>
          <a:p>
            <a:pPr marL="457200" indent="-457200">
              <a:lnSpc>
                <a:spcPts val="2400"/>
              </a:lnSpc>
              <a:spcBef>
                <a:spcPts val="0"/>
              </a:spcBef>
              <a:buFont typeface="+mj-lt"/>
              <a:buAutoNum type="alphaLcPeriod"/>
            </a:pPr>
            <a:r>
              <a:rPr lang="id-ID" sz="1800" b="0" dirty="0"/>
              <a:t>bagian laba rugi dari entitas asosiasi dan joint ventures yang dicatat dengan menggunakan metode ekuitas;</a:t>
            </a:r>
          </a:p>
          <a:p>
            <a:pPr marL="457200" indent="-457200">
              <a:lnSpc>
                <a:spcPts val="2400"/>
              </a:lnSpc>
              <a:spcBef>
                <a:spcPts val="0"/>
              </a:spcBef>
              <a:buFont typeface="+mj-lt"/>
              <a:buAutoNum type="alphaLcPeriod"/>
            </a:pPr>
            <a:r>
              <a:rPr lang="id-ID" sz="1800" b="0" dirty="0"/>
              <a:t>beban pajak;</a:t>
            </a:r>
          </a:p>
          <a:p>
            <a:pPr marL="457200" indent="-457200">
              <a:lnSpc>
                <a:spcPts val="2400"/>
              </a:lnSpc>
              <a:spcBef>
                <a:spcPts val="0"/>
              </a:spcBef>
              <a:buFont typeface="+mj-lt"/>
              <a:buAutoNum type="alphaLcPeriod"/>
            </a:pPr>
            <a:r>
              <a:rPr lang="id-ID" sz="1800" b="0" dirty="0"/>
              <a:t>suatu jumlah tunggal yang mencakup total dari:</a:t>
            </a:r>
          </a:p>
          <a:p>
            <a:pPr marL="857250" lvl="1" indent="-457200">
              <a:lnSpc>
                <a:spcPts val="2400"/>
              </a:lnSpc>
              <a:spcBef>
                <a:spcPts val="0"/>
              </a:spcBef>
            </a:pPr>
            <a:r>
              <a:rPr lang="id-ID" sz="1600" b="0" dirty="0"/>
              <a:t>laba rugi setelah pajak dari operasi yang dihentikan; dan</a:t>
            </a:r>
          </a:p>
          <a:p>
            <a:pPr marL="857250" lvl="1" indent="-457200">
              <a:lnSpc>
                <a:spcPts val="2400"/>
              </a:lnSpc>
              <a:spcBef>
                <a:spcPts val="0"/>
              </a:spcBef>
            </a:pPr>
            <a:r>
              <a:rPr lang="id-ID" sz="1600" b="0" dirty="0"/>
              <a:t>keuntungan atau kerugian setelah pajak yang diakui dengan pengukuran nilai wajar dikurangi biaya untuk menjual atau dari pelepasan aset atau kelompok yang dilepaskan dalam rangka operasi yang dihentikan;</a:t>
            </a:r>
            <a:endParaRPr lang="en-US" sz="1600" dirty="0"/>
          </a:p>
          <a:p>
            <a:pPr marL="457200" indent="-457200">
              <a:lnSpc>
                <a:spcPts val="2400"/>
              </a:lnSpc>
              <a:spcBef>
                <a:spcPts val="0"/>
              </a:spcBef>
              <a:buFont typeface="+mj-lt"/>
              <a:buAutoNum type="alphaLcPeriod"/>
            </a:pPr>
            <a:r>
              <a:rPr lang="en-US" sz="1800" dirty="0" err="1"/>
              <a:t>laba</a:t>
            </a:r>
            <a:r>
              <a:rPr lang="en-US" sz="1800" dirty="0"/>
              <a:t> </a:t>
            </a:r>
            <a:r>
              <a:rPr lang="en-US" sz="1800" dirty="0" err="1"/>
              <a:t>rugi</a:t>
            </a:r>
            <a:endParaRPr lang="en-US" sz="1800" dirty="0"/>
          </a:p>
          <a:p>
            <a:pPr marL="457200" indent="-457200">
              <a:lnSpc>
                <a:spcPts val="2400"/>
              </a:lnSpc>
              <a:spcBef>
                <a:spcPts val="0"/>
              </a:spcBef>
              <a:buFont typeface="+mj-lt"/>
              <a:buAutoNum type="alphaLcPeriod"/>
            </a:pPr>
            <a:r>
              <a:rPr lang="en-US" sz="1800" dirty="0" err="1"/>
              <a:t>komponen</a:t>
            </a:r>
            <a:r>
              <a:rPr lang="en-US" sz="1800" dirty="0"/>
              <a:t> </a:t>
            </a:r>
            <a:r>
              <a:rPr lang="en-US" sz="1800" dirty="0" err="1"/>
              <a:t>dari</a:t>
            </a:r>
            <a:r>
              <a:rPr lang="en-US" sz="1800" dirty="0"/>
              <a:t> </a:t>
            </a:r>
            <a:r>
              <a:rPr lang="en-US" sz="1800" dirty="0" err="1"/>
              <a:t>penghasilan</a:t>
            </a:r>
            <a:r>
              <a:rPr lang="en-US" sz="1800" dirty="0"/>
              <a:t> </a:t>
            </a:r>
            <a:r>
              <a:rPr lang="en-US" sz="1800" dirty="0" err="1"/>
              <a:t>komprehensif</a:t>
            </a:r>
            <a:endParaRPr lang="en-US" sz="1800" dirty="0"/>
          </a:p>
          <a:p>
            <a:pPr marL="457200" indent="-457200">
              <a:lnSpc>
                <a:spcPts val="2400"/>
              </a:lnSpc>
              <a:spcBef>
                <a:spcPts val="0"/>
              </a:spcBef>
              <a:buFont typeface="+mj-lt"/>
              <a:buAutoNum type="alphaLcPeriod"/>
            </a:pPr>
            <a:r>
              <a:rPr lang="en-US" sz="1800" dirty="0" err="1"/>
              <a:t>bagian</a:t>
            </a:r>
            <a:r>
              <a:rPr lang="en-US" sz="1800" dirty="0"/>
              <a:t> </a:t>
            </a:r>
            <a:r>
              <a:rPr lang="en-US" sz="1800" dirty="0" err="1"/>
              <a:t>komprehensif</a:t>
            </a:r>
            <a:r>
              <a:rPr lang="en-US" sz="1800" dirty="0"/>
              <a:t> </a:t>
            </a:r>
            <a:r>
              <a:rPr lang="en-US" sz="1800" dirty="0" err="1"/>
              <a:t>dari</a:t>
            </a:r>
            <a:r>
              <a:rPr lang="en-US" sz="1800" dirty="0"/>
              <a:t> </a:t>
            </a:r>
            <a:r>
              <a:rPr lang="en-US" sz="1800" dirty="0" err="1"/>
              <a:t>etitas</a:t>
            </a:r>
            <a:r>
              <a:rPr lang="en-US" sz="1800" dirty="0"/>
              <a:t> </a:t>
            </a:r>
            <a:r>
              <a:rPr lang="en-US" sz="1800" dirty="0" err="1"/>
              <a:t>asosiasi</a:t>
            </a:r>
            <a:r>
              <a:rPr lang="en-US" sz="1800" dirty="0"/>
              <a:t> dan </a:t>
            </a:r>
            <a:r>
              <a:rPr lang="en-US" sz="1800" dirty="0" err="1"/>
              <a:t>ventura</a:t>
            </a:r>
            <a:r>
              <a:rPr lang="en-US" sz="1800" dirty="0"/>
              <a:t> </a:t>
            </a:r>
            <a:r>
              <a:rPr lang="en-US" sz="1800" dirty="0" err="1"/>
              <a:t>bersama</a:t>
            </a:r>
            <a:endParaRPr lang="id-ID" sz="1800" dirty="0"/>
          </a:p>
          <a:p>
            <a:pPr marL="457200" indent="-457200">
              <a:lnSpc>
                <a:spcPts val="2400"/>
              </a:lnSpc>
              <a:spcBef>
                <a:spcPts val="0"/>
              </a:spcBef>
              <a:buFont typeface="+mj-lt"/>
              <a:buAutoNum type="alphaLcPeriod"/>
            </a:pPr>
            <a:r>
              <a:rPr lang="en-US" sz="1800" dirty="0"/>
              <a:t>total </a:t>
            </a:r>
            <a:r>
              <a:rPr lang="en-US" sz="1800" dirty="0" err="1"/>
              <a:t>laba</a:t>
            </a:r>
            <a:r>
              <a:rPr lang="en-US" sz="1800" dirty="0"/>
              <a:t> </a:t>
            </a:r>
            <a:r>
              <a:rPr lang="en-US" sz="1800" dirty="0" err="1"/>
              <a:t>rugi</a:t>
            </a:r>
            <a:r>
              <a:rPr lang="en-US" sz="1800" dirty="0"/>
              <a:t> </a:t>
            </a:r>
            <a:r>
              <a:rPr lang="en-US" sz="1800" dirty="0" err="1"/>
              <a:t>komprehensif</a:t>
            </a:r>
            <a:endParaRPr lang="id-ID" sz="1800" dirty="0"/>
          </a:p>
        </p:txBody>
      </p:sp>
      <p:sp>
        <p:nvSpPr>
          <p:cNvPr id="4" name="Text Box 12"/>
          <p:cNvSpPr txBox="1">
            <a:spLocks noChangeArrowheads="1"/>
          </p:cNvSpPr>
          <p:nvPr/>
        </p:nvSpPr>
        <p:spPr bwMode="auto">
          <a:xfrm>
            <a:off x="0" y="6429396"/>
            <a:ext cx="1857356" cy="392415"/>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950" b="1" i="1" dirty="0">
                <a:solidFill>
                  <a:schemeClr val="bg2"/>
                </a:solidFill>
                <a:effectLst>
                  <a:outerShdw blurRad="38100" dist="38100" dir="2700000" algn="tl">
                    <a:srgbClr val="C0C0C0"/>
                  </a:outerShdw>
                </a:effectLst>
              </a:rPr>
              <a:t>Ref: PSAK 1</a:t>
            </a:r>
            <a:endParaRPr lang="en-US" sz="1950" b="1" i="1" dirty="0">
              <a:solidFill>
                <a:schemeClr val="bg2"/>
              </a:solidFill>
              <a:effectLst>
                <a:outerShdw blurRad="38100" dist="38100" dir="2700000" algn="tl">
                  <a:srgbClr val="C0C0C0"/>
                </a:outerShdw>
              </a:effectLst>
            </a:endParaRPr>
          </a:p>
        </p:txBody>
      </p:sp>
      <p:pic>
        <p:nvPicPr>
          <p:cNvPr id="5" name="Picture 2" descr="C:\Users\User\Favorites\Desktop\gambar ekonomi\images_096.jpeg"/>
          <p:cNvPicPr>
            <a:picLocks noChangeAspect="1" noChangeArrowheads="1"/>
          </p:cNvPicPr>
          <p:nvPr/>
        </p:nvPicPr>
        <p:blipFill>
          <a:blip r:embed="rId3" cstate="print"/>
          <a:srcRect/>
          <a:stretch>
            <a:fillRect/>
          </a:stretch>
        </p:blipFill>
        <p:spPr bwMode="auto">
          <a:xfrm>
            <a:off x="7086600" y="4953000"/>
            <a:ext cx="1933575" cy="1219200"/>
          </a:xfrm>
          <a:prstGeom prst="rect">
            <a:avLst/>
          </a:prstGeom>
          <a:noFill/>
        </p:spPr>
      </p:pic>
    </p:spTree>
    <p:extLst>
      <p:ext uri="{BB962C8B-B14F-4D97-AF65-F5344CB8AC3E}">
        <p14:creationId xmlns:p14="http://schemas.microsoft.com/office/powerpoint/2010/main" xmlns="" val="41997891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User\Favorites\Desktop\gambar ekonomi\searching-for-info.jpg"/>
          <p:cNvPicPr>
            <a:picLocks noChangeAspect="1" noChangeArrowheads="1"/>
          </p:cNvPicPr>
          <p:nvPr/>
        </p:nvPicPr>
        <p:blipFill>
          <a:blip r:embed="rId3" cstate="print"/>
          <a:srcRect l="5519" r="11322"/>
          <a:stretch>
            <a:fillRect/>
          </a:stretch>
        </p:blipFill>
        <p:spPr bwMode="auto">
          <a:xfrm>
            <a:off x="6516216" y="3140968"/>
            <a:ext cx="1728192" cy="2078182"/>
          </a:xfrm>
          <a:prstGeom prst="rect">
            <a:avLst/>
          </a:prstGeom>
          <a:noFill/>
        </p:spPr>
      </p:pic>
      <p:sp>
        <p:nvSpPr>
          <p:cNvPr id="130051" name="Rectangle 3"/>
          <p:cNvSpPr>
            <a:spLocks noGrp="1" noChangeArrowheads="1"/>
          </p:cNvSpPr>
          <p:nvPr>
            <p:ph type="title"/>
          </p:nvPr>
        </p:nvSpPr>
        <p:spPr>
          <a:xfrm>
            <a:off x="533400" y="304800"/>
            <a:ext cx="8229600" cy="685800"/>
          </a:xfrm>
          <a:noFill/>
          <a:ln cap="flat"/>
        </p:spPr>
        <p:txBody>
          <a:bodyPr/>
          <a:lstStyle/>
          <a:p>
            <a:pPr marL="109538" algn="ctr">
              <a:defRPr/>
            </a:pPr>
            <a:r>
              <a:rPr lang="en-US" sz="3200" b="1" dirty="0" err="1">
                <a:latin typeface="+mn-lt"/>
              </a:rPr>
              <a:t>Laba</a:t>
            </a:r>
            <a:r>
              <a:rPr lang="en-US" sz="3200" b="1" dirty="0">
                <a:latin typeface="+mn-lt"/>
              </a:rPr>
              <a:t> </a:t>
            </a:r>
            <a:r>
              <a:rPr lang="en-US" sz="3200" b="1" dirty="0" err="1">
                <a:latin typeface="+mn-lt"/>
              </a:rPr>
              <a:t>Rugi</a:t>
            </a:r>
            <a:r>
              <a:rPr lang="en-US" sz="3200" b="1" dirty="0">
                <a:latin typeface="+mn-lt"/>
              </a:rPr>
              <a:t> </a:t>
            </a:r>
            <a:r>
              <a:rPr lang="en-US" sz="3200" b="1" dirty="0" err="1">
                <a:latin typeface="+mn-lt"/>
              </a:rPr>
              <a:t>Komprehensif</a:t>
            </a:r>
            <a:r>
              <a:rPr lang="en-US" sz="3200" b="1" dirty="0">
                <a:latin typeface="+mn-lt"/>
              </a:rPr>
              <a:t> </a:t>
            </a:r>
            <a:r>
              <a:rPr lang="en-US" sz="3200" b="1" dirty="0" err="1">
                <a:latin typeface="+mn-lt"/>
              </a:rPr>
              <a:t>atau</a:t>
            </a:r>
            <a:r>
              <a:rPr lang="en-US" sz="3200" b="1" dirty="0">
                <a:latin typeface="+mn-lt"/>
              </a:rPr>
              <a:t> </a:t>
            </a:r>
            <a:r>
              <a:rPr lang="en-US" sz="3200" b="1" dirty="0" err="1">
                <a:latin typeface="+mn-lt"/>
              </a:rPr>
              <a:t>CaLK</a:t>
            </a:r>
            <a:endParaRPr lang="en-US" sz="3200" b="1" dirty="0">
              <a:latin typeface="+mn-lt"/>
            </a:endParaRPr>
          </a:p>
        </p:txBody>
      </p:sp>
      <p:sp>
        <p:nvSpPr>
          <p:cNvPr id="130050" name="Rectangle 2"/>
          <p:cNvSpPr>
            <a:spLocks noGrp="1" noChangeArrowheads="1"/>
          </p:cNvSpPr>
          <p:nvPr>
            <p:ph idx="1"/>
          </p:nvPr>
        </p:nvSpPr>
        <p:spPr>
          <a:xfrm>
            <a:off x="381000" y="1414264"/>
            <a:ext cx="8223448" cy="4679032"/>
          </a:xfrm>
          <a:noFill/>
        </p:spPr>
        <p:txBody>
          <a:bodyPr lIns="90488" tIns="44450" rIns="90488" bIns="44450">
            <a:normAutofit lnSpcReduction="10000"/>
          </a:bodyPr>
          <a:lstStyle/>
          <a:p>
            <a:pPr>
              <a:spcBef>
                <a:spcPts val="0"/>
              </a:spcBef>
            </a:pPr>
            <a:r>
              <a:rPr lang="id-ID" sz="2000" b="0" dirty="0">
                <a:effectLst/>
              </a:rPr>
              <a:t>Ketika pos-pos pendapatan atau beban bernilai material, maka entitas mengungkapkan sifat dan jumlahnya secara terpisah. Penyebab pengungkapan terpisah:</a:t>
            </a:r>
          </a:p>
          <a:p>
            <a:pPr lvl="1">
              <a:spcBef>
                <a:spcPts val="0"/>
              </a:spcBef>
            </a:pPr>
            <a:r>
              <a:rPr lang="id-ID" sz="2000" b="0" dirty="0">
                <a:effectLst/>
              </a:rPr>
              <a:t>penurunan nilai persediaan /aset tetap dan pemulihannya</a:t>
            </a:r>
          </a:p>
          <a:p>
            <a:pPr lvl="1">
              <a:spcBef>
                <a:spcPts val="0"/>
              </a:spcBef>
            </a:pPr>
            <a:r>
              <a:rPr lang="id-ID" sz="2000" b="0" dirty="0">
                <a:effectLst/>
              </a:rPr>
              <a:t>restrukturisasi atas aktivitas-aktivitas suatu entitas dan untuk setiap liabilitas diestimasi atas biaya restrukturisasi;</a:t>
            </a:r>
          </a:p>
          <a:p>
            <a:pPr lvl="1">
              <a:spcBef>
                <a:spcPts val="0"/>
              </a:spcBef>
            </a:pPr>
            <a:r>
              <a:rPr lang="id-ID" sz="2000" b="0" dirty="0">
                <a:effectLst/>
              </a:rPr>
              <a:t>pelepasan aset tetap;</a:t>
            </a:r>
          </a:p>
          <a:p>
            <a:pPr lvl="1">
              <a:spcBef>
                <a:spcPts val="0"/>
              </a:spcBef>
            </a:pPr>
            <a:r>
              <a:rPr lang="id-ID" sz="2000" b="0" dirty="0">
                <a:effectLst/>
              </a:rPr>
              <a:t>pelepasan investasi;</a:t>
            </a:r>
          </a:p>
          <a:p>
            <a:pPr lvl="1">
              <a:spcBef>
                <a:spcPts val="0"/>
              </a:spcBef>
            </a:pPr>
            <a:r>
              <a:rPr lang="id-ID" sz="2000" b="0" dirty="0">
                <a:effectLst/>
              </a:rPr>
              <a:t>operasi yang dihentikan;</a:t>
            </a:r>
          </a:p>
          <a:p>
            <a:pPr lvl="1">
              <a:spcBef>
                <a:spcPts val="0"/>
              </a:spcBef>
            </a:pPr>
            <a:r>
              <a:rPr lang="id-ID" sz="2000" b="0" dirty="0">
                <a:effectLst/>
              </a:rPr>
              <a:t>penyelesaian litigasi; dan</a:t>
            </a:r>
          </a:p>
          <a:p>
            <a:pPr lvl="1">
              <a:spcBef>
                <a:spcPts val="0"/>
              </a:spcBef>
            </a:pPr>
            <a:r>
              <a:rPr lang="fi-FI" sz="2000" b="0" dirty="0">
                <a:effectLst/>
              </a:rPr>
              <a:t>pembalikan liabilitas diestimasi lain.</a:t>
            </a:r>
          </a:p>
          <a:p>
            <a:pPr>
              <a:spcBef>
                <a:spcPts val="1200"/>
              </a:spcBef>
            </a:pPr>
            <a:r>
              <a:rPr lang="nb-NO" sz="2000" b="0" dirty="0">
                <a:effectLst/>
              </a:rPr>
              <a:t>Entitas menyajikan analisis beban yang diakui</a:t>
            </a:r>
            <a:r>
              <a:rPr lang="id-ID" sz="2000" b="0" dirty="0">
                <a:effectLst/>
              </a:rPr>
              <a:t> dalam laba rugi dengan menggunakan klasifikasi </a:t>
            </a:r>
            <a:r>
              <a:rPr lang="sv-SE" sz="2000" b="0" dirty="0">
                <a:effectLst/>
              </a:rPr>
              <a:t>berdasarkan sifat atau fungsinya dalam entitas, mana</a:t>
            </a:r>
            <a:r>
              <a:rPr lang="id-ID" sz="2000" b="0" dirty="0">
                <a:effectLst/>
              </a:rPr>
              <a:t> yang dapat menyediakan informasi yang lebih andal dan relevan</a:t>
            </a:r>
            <a:r>
              <a:rPr lang="id-ID" sz="2000" i="1" dirty="0"/>
              <a:t>.</a:t>
            </a:r>
            <a:endParaRPr lang="id-ID" altLang="en-US" sz="2000" b="0" dirty="0">
              <a:effectLst/>
            </a:endParaRPr>
          </a:p>
        </p:txBody>
      </p:sp>
      <p:sp>
        <p:nvSpPr>
          <p:cNvPr id="4"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spTree>
    <p:extLst>
      <p:ext uri="{BB962C8B-B14F-4D97-AF65-F5344CB8AC3E}">
        <p14:creationId xmlns:p14="http://schemas.microsoft.com/office/powerpoint/2010/main" xmlns="" val="18945999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228600"/>
            <a:ext cx="8229600" cy="685800"/>
          </a:xfrm>
          <a:noFill/>
          <a:ln cap="flat"/>
        </p:spPr>
        <p:txBody>
          <a:bodyPr>
            <a:normAutofit/>
          </a:bodyPr>
          <a:lstStyle/>
          <a:p>
            <a:pPr marL="109538" algn="ctr">
              <a:defRPr/>
            </a:pPr>
            <a:r>
              <a:rPr lang="en-US" sz="2800" b="1" dirty="0" err="1">
                <a:latin typeface="+mn-lt"/>
              </a:rPr>
              <a:t>Penghasilan</a:t>
            </a:r>
            <a:r>
              <a:rPr lang="en-US" sz="2800" b="1" dirty="0">
                <a:latin typeface="+mn-lt"/>
              </a:rPr>
              <a:t> K</a:t>
            </a:r>
            <a:r>
              <a:rPr lang="id-ID" sz="2800" b="1" dirty="0">
                <a:latin typeface="+mn-lt"/>
              </a:rPr>
              <a:t>omprehensif</a:t>
            </a:r>
            <a:r>
              <a:rPr lang="en-US" sz="2800" b="1" dirty="0">
                <a:latin typeface="+mn-lt"/>
              </a:rPr>
              <a:t> Lain</a:t>
            </a:r>
          </a:p>
        </p:txBody>
      </p:sp>
      <p:sp>
        <p:nvSpPr>
          <p:cNvPr id="130050" name="Rectangle 2"/>
          <p:cNvSpPr>
            <a:spLocks noGrp="1" noChangeArrowheads="1"/>
          </p:cNvSpPr>
          <p:nvPr>
            <p:ph idx="1"/>
          </p:nvPr>
        </p:nvSpPr>
        <p:spPr>
          <a:xfrm>
            <a:off x="228600" y="1270337"/>
            <a:ext cx="8763000" cy="4870450"/>
          </a:xfrm>
          <a:noFill/>
        </p:spPr>
        <p:txBody>
          <a:bodyPr lIns="90488" tIns="44450" rIns="90488" bIns="44450">
            <a:normAutofit/>
          </a:bodyPr>
          <a:lstStyle/>
          <a:p>
            <a:r>
              <a:rPr lang="en-US" altLang="en-US" sz="2400" dirty="0" err="1"/>
              <a:t>Penghasilan</a:t>
            </a:r>
            <a:r>
              <a:rPr lang="en-US" altLang="en-US" sz="2400" dirty="0"/>
              <a:t> </a:t>
            </a:r>
            <a:r>
              <a:rPr lang="en-US" altLang="en-US" sz="2400" dirty="0" err="1"/>
              <a:t>komprehensif</a:t>
            </a:r>
            <a:r>
              <a:rPr lang="en-US" altLang="en-US" sz="2400" dirty="0"/>
              <a:t> lain: </a:t>
            </a:r>
            <a:r>
              <a:rPr lang="en-US" altLang="en-US" sz="2400" dirty="0" err="1"/>
              <a:t>berisi</a:t>
            </a:r>
            <a:r>
              <a:rPr lang="en-US" altLang="en-US" sz="2400" dirty="0"/>
              <a:t> </a:t>
            </a:r>
            <a:r>
              <a:rPr lang="en-US" altLang="en-US" sz="2400" dirty="0" err="1"/>
              <a:t>pos-pos</a:t>
            </a:r>
            <a:r>
              <a:rPr lang="en-US" altLang="en-US" sz="2400" dirty="0"/>
              <a:t> </a:t>
            </a:r>
            <a:r>
              <a:rPr lang="en-US" altLang="en-US" sz="2400" dirty="0" err="1"/>
              <a:t>penghasilan</a:t>
            </a:r>
            <a:r>
              <a:rPr lang="en-US" altLang="en-US" sz="2400" dirty="0"/>
              <a:t> </a:t>
            </a:r>
            <a:r>
              <a:rPr lang="en-US" altLang="en-US" sz="2400" dirty="0" err="1"/>
              <a:t>dan</a:t>
            </a:r>
            <a:r>
              <a:rPr lang="en-US" altLang="en-US" sz="2400" dirty="0"/>
              <a:t> </a:t>
            </a:r>
            <a:r>
              <a:rPr lang="en-US" altLang="en-US" sz="2400" dirty="0" err="1"/>
              <a:t>beban</a:t>
            </a:r>
            <a:r>
              <a:rPr lang="en-US" altLang="en-US" sz="2400" dirty="0"/>
              <a:t> (</a:t>
            </a:r>
            <a:r>
              <a:rPr lang="en-US" altLang="en-US" sz="2400" dirty="0" err="1"/>
              <a:t>termasuk</a:t>
            </a:r>
            <a:r>
              <a:rPr lang="en-US" altLang="en-US" sz="2400" dirty="0"/>
              <a:t> </a:t>
            </a:r>
            <a:r>
              <a:rPr lang="en-US" altLang="en-US" sz="2400" dirty="0" err="1"/>
              <a:t>penyesuaian</a:t>
            </a:r>
            <a:r>
              <a:rPr lang="en-US" altLang="en-US" sz="2400" dirty="0"/>
              <a:t> </a:t>
            </a:r>
            <a:r>
              <a:rPr lang="en-US" altLang="en-US" sz="2400" dirty="0" err="1"/>
              <a:t>reklasifikasi</a:t>
            </a:r>
            <a:r>
              <a:rPr lang="en-US" altLang="en-US" sz="2400" dirty="0"/>
              <a:t>) </a:t>
            </a:r>
            <a:r>
              <a:rPr lang="en-US" altLang="en-US" sz="2400" dirty="0" err="1"/>
              <a:t>yan</a:t>
            </a:r>
            <a:r>
              <a:rPr lang="en-US" altLang="en-US" sz="2400" dirty="0"/>
              <a:t> </a:t>
            </a:r>
            <a:r>
              <a:rPr lang="en-US" altLang="en-US" sz="2400" dirty="0" err="1"/>
              <a:t>tidak</a:t>
            </a:r>
            <a:r>
              <a:rPr lang="en-US" altLang="en-US" sz="2400" dirty="0"/>
              <a:t> </a:t>
            </a:r>
            <a:r>
              <a:rPr lang="en-US" altLang="en-US" sz="2400" dirty="0" err="1"/>
              <a:t>diakui</a:t>
            </a:r>
            <a:r>
              <a:rPr lang="en-US" altLang="en-US" sz="2400" dirty="0"/>
              <a:t> </a:t>
            </a:r>
            <a:r>
              <a:rPr lang="en-US" altLang="en-US" sz="2400" dirty="0" err="1"/>
              <a:t>dalam</a:t>
            </a:r>
            <a:r>
              <a:rPr lang="en-US" altLang="en-US" sz="2400" dirty="0"/>
              <a:t> </a:t>
            </a:r>
            <a:r>
              <a:rPr lang="en-US" altLang="en-US" sz="2400" dirty="0" err="1"/>
              <a:t>laba</a:t>
            </a:r>
            <a:r>
              <a:rPr lang="en-US" altLang="en-US" sz="2400" dirty="0"/>
              <a:t> </a:t>
            </a:r>
            <a:r>
              <a:rPr lang="en-US" altLang="en-US" sz="2400" dirty="0" err="1"/>
              <a:t>rugi</a:t>
            </a:r>
            <a:r>
              <a:rPr lang="en-US" altLang="en-US" sz="2400" dirty="0"/>
              <a:t> </a:t>
            </a:r>
            <a:r>
              <a:rPr lang="en-US" altLang="en-US" sz="2400" dirty="0" err="1"/>
              <a:t>sebagaimana</a:t>
            </a:r>
            <a:r>
              <a:rPr lang="en-US" altLang="en-US" sz="2400" dirty="0"/>
              <a:t> </a:t>
            </a:r>
            <a:r>
              <a:rPr lang="en-US" altLang="en-US" sz="2400" dirty="0" err="1"/>
              <a:t>disyaratkan</a:t>
            </a:r>
            <a:r>
              <a:rPr lang="en-US" altLang="en-US" sz="2400" dirty="0"/>
              <a:t> </a:t>
            </a:r>
            <a:r>
              <a:rPr lang="en-US" altLang="en-US" sz="2400" dirty="0" err="1"/>
              <a:t>atau</a:t>
            </a:r>
            <a:r>
              <a:rPr lang="en-US" altLang="en-US" sz="2400" dirty="0"/>
              <a:t> </a:t>
            </a:r>
            <a:r>
              <a:rPr lang="en-US" altLang="en-US" sz="2400" dirty="0" err="1"/>
              <a:t>diizinkan</a:t>
            </a:r>
            <a:r>
              <a:rPr lang="en-US" altLang="en-US" sz="2400" dirty="0"/>
              <a:t> </a:t>
            </a:r>
            <a:r>
              <a:rPr lang="en-US" altLang="en-US" sz="2400" dirty="0" err="1"/>
              <a:t>oleh</a:t>
            </a:r>
            <a:r>
              <a:rPr lang="en-US" altLang="en-US" sz="2400" dirty="0"/>
              <a:t> SAK</a:t>
            </a:r>
          </a:p>
          <a:p>
            <a:r>
              <a:rPr lang="en-US" altLang="en-US" sz="2400" dirty="0" err="1"/>
              <a:t>Komponen</a:t>
            </a:r>
            <a:r>
              <a:rPr lang="en-US" altLang="en-US" sz="2400" dirty="0"/>
              <a:t> </a:t>
            </a:r>
            <a:r>
              <a:rPr lang="en-US" altLang="en-US" sz="2400" dirty="0" err="1"/>
              <a:t>penghasilan</a:t>
            </a:r>
            <a:r>
              <a:rPr lang="en-US" altLang="en-US" sz="2400" dirty="0"/>
              <a:t> </a:t>
            </a:r>
            <a:r>
              <a:rPr lang="en-US" altLang="en-US" sz="2400" dirty="0" err="1"/>
              <a:t>komprehensif</a:t>
            </a:r>
            <a:r>
              <a:rPr lang="en-US" altLang="en-US" sz="2400" dirty="0"/>
              <a:t>:</a:t>
            </a:r>
          </a:p>
          <a:p>
            <a:pPr lvl="1"/>
            <a:r>
              <a:rPr lang="id-ID" altLang="en-US" sz="2000" dirty="0"/>
              <a:t>Selisih revaluasi aset tetap</a:t>
            </a:r>
          </a:p>
          <a:p>
            <a:pPr lvl="1"/>
            <a:r>
              <a:rPr lang="en-US" altLang="en-US" sz="2000" dirty="0" err="1"/>
              <a:t>Pengukuran</a:t>
            </a:r>
            <a:r>
              <a:rPr lang="en-US" altLang="en-US" sz="2000" dirty="0"/>
              <a:t> </a:t>
            </a:r>
            <a:r>
              <a:rPr lang="en-US" altLang="en-US" sz="2000" dirty="0" err="1"/>
              <a:t>kembali</a:t>
            </a:r>
            <a:r>
              <a:rPr lang="en-US" altLang="en-US" sz="2000" dirty="0"/>
              <a:t> program </a:t>
            </a:r>
            <a:r>
              <a:rPr lang="en-US" altLang="en-US" sz="2000" dirty="0" err="1"/>
              <a:t>imbalan</a:t>
            </a:r>
            <a:r>
              <a:rPr lang="en-US" altLang="en-US" sz="2000" dirty="0"/>
              <a:t> </a:t>
            </a:r>
            <a:r>
              <a:rPr lang="en-US" altLang="en-US" sz="2000" dirty="0" err="1"/>
              <a:t>pasti</a:t>
            </a:r>
            <a:endParaRPr lang="en-US" altLang="en-US" sz="2000" dirty="0"/>
          </a:p>
          <a:p>
            <a:pPr lvl="1"/>
            <a:r>
              <a:rPr lang="en-US" altLang="en-US" sz="2000" dirty="0" err="1"/>
              <a:t>Laba</a:t>
            </a:r>
            <a:r>
              <a:rPr lang="en-US" altLang="en-US" sz="2000" dirty="0"/>
              <a:t> </a:t>
            </a:r>
            <a:r>
              <a:rPr lang="en-US" altLang="en-US" sz="2000" dirty="0" err="1"/>
              <a:t>rugi</a:t>
            </a:r>
            <a:r>
              <a:rPr lang="en-US" altLang="en-US" sz="2000" dirty="0"/>
              <a:t> </a:t>
            </a:r>
            <a:r>
              <a:rPr lang="en-US" altLang="en-US" sz="2000" dirty="0" err="1"/>
              <a:t>dampak</a:t>
            </a:r>
            <a:r>
              <a:rPr lang="en-US" altLang="en-US" sz="2000" dirty="0"/>
              <a:t> </a:t>
            </a:r>
            <a:r>
              <a:rPr lang="en-US" altLang="en-US" sz="2000" dirty="0" err="1"/>
              <a:t>dari</a:t>
            </a:r>
            <a:r>
              <a:rPr lang="en-US" altLang="en-US" sz="2000" dirty="0"/>
              <a:t> </a:t>
            </a:r>
            <a:r>
              <a:rPr lang="en-US" altLang="en-US" sz="2000" dirty="0" err="1"/>
              <a:t>penjabaran</a:t>
            </a:r>
            <a:r>
              <a:rPr lang="en-US" altLang="en-US" sz="2000" dirty="0"/>
              <a:t> </a:t>
            </a:r>
            <a:r>
              <a:rPr lang="en-US" altLang="en-US" sz="2000" dirty="0" err="1"/>
              <a:t>laporan</a:t>
            </a:r>
            <a:r>
              <a:rPr lang="en-US" altLang="en-US" sz="2000" dirty="0"/>
              <a:t> </a:t>
            </a:r>
            <a:r>
              <a:rPr lang="en-US" altLang="en-US" sz="2000" dirty="0" err="1"/>
              <a:t>keuangan</a:t>
            </a:r>
            <a:endParaRPr lang="en-US" altLang="en-US" sz="2000" dirty="0"/>
          </a:p>
          <a:p>
            <a:pPr lvl="1"/>
            <a:r>
              <a:rPr lang="id-ID" altLang="en-US" sz="2000" dirty="0"/>
              <a:t>Perubahan nilai investasi available for sales </a:t>
            </a:r>
          </a:p>
          <a:p>
            <a:pPr lvl="1"/>
            <a:r>
              <a:rPr lang="en-US" altLang="en-US" sz="2000" dirty="0" err="1"/>
              <a:t>Bagian</a:t>
            </a:r>
            <a:r>
              <a:rPr lang="en-US" altLang="en-US" sz="2000" dirty="0"/>
              <a:t> </a:t>
            </a:r>
            <a:r>
              <a:rPr lang="en-US" altLang="en-US" sz="2000" dirty="0" err="1"/>
              <a:t>efektif</a:t>
            </a:r>
            <a:r>
              <a:rPr lang="en-US" altLang="en-US" sz="2000" dirty="0"/>
              <a:t> </a:t>
            </a:r>
            <a:r>
              <a:rPr lang="en-US" altLang="en-US" sz="2000" dirty="0" err="1"/>
              <a:t>dari</a:t>
            </a:r>
            <a:r>
              <a:rPr lang="en-US" altLang="en-US" sz="2000" dirty="0"/>
              <a:t> </a:t>
            </a:r>
            <a:r>
              <a:rPr lang="en-US" altLang="en-US" sz="2000" dirty="0" err="1"/>
              <a:t>keuntungan</a:t>
            </a:r>
            <a:r>
              <a:rPr lang="en-US" altLang="en-US" sz="2000" dirty="0"/>
              <a:t> </a:t>
            </a:r>
            <a:r>
              <a:rPr lang="en-US" altLang="en-US" sz="2000" dirty="0" err="1"/>
              <a:t>lindung</a:t>
            </a:r>
            <a:r>
              <a:rPr lang="en-US" altLang="en-US" sz="2000" dirty="0"/>
              <a:t> </a:t>
            </a:r>
            <a:r>
              <a:rPr lang="en-US" altLang="en-US" sz="2000" dirty="0" err="1"/>
              <a:t>nilai</a:t>
            </a:r>
            <a:r>
              <a:rPr lang="en-US" altLang="en-US" sz="2000" dirty="0"/>
              <a:t> </a:t>
            </a:r>
            <a:r>
              <a:rPr lang="en-US" altLang="en-US" sz="2000" dirty="0" err="1"/>
              <a:t>arus</a:t>
            </a:r>
            <a:r>
              <a:rPr lang="en-US" altLang="en-US" sz="2000" dirty="0"/>
              <a:t> </a:t>
            </a:r>
            <a:r>
              <a:rPr lang="en-US" altLang="en-US" sz="2000" dirty="0" err="1"/>
              <a:t>kas</a:t>
            </a:r>
            <a:endParaRPr lang="en-US" altLang="en-US" sz="2000" dirty="0"/>
          </a:p>
          <a:p>
            <a:pPr lvl="1"/>
            <a:r>
              <a:rPr lang="en-US" sz="2000" dirty="0" err="1">
                <a:sym typeface="Wingdings" panose="05000000000000000000" pitchFamily="2" charset="2"/>
              </a:rPr>
              <a:t>Bagian</a:t>
            </a:r>
            <a:r>
              <a:rPr lang="en-US" sz="2000" dirty="0">
                <a:sym typeface="Wingdings" panose="05000000000000000000" pitchFamily="2" charset="2"/>
              </a:rPr>
              <a:t> </a:t>
            </a:r>
            <a:r>
              <a:rPr lang="en-US" sz="2000" dirty="0" err="1">
                <a:sym typeface="Wingdings" panose="05000000000000000000" pitchFamily="2" charset="2"/>
              </a:rPr>
              <a:t>penghasilan</a:t>
            </a:r>
            <a:r>
              <a:rPr lang="en-US" sz="2000" dirty="0">
                <a:sym typeface="Wingdings" panose="05000000000000000000" pitchFamily="2" charset="2"/>
              </a:rPr>
              <a:t> </a:t>
            </a:r>
            <a:r>
              <a:rPr lang="en-US" sz="2000" dirty="0" err="1">
                <a:sym typeface="Wingdings" panose="05000000000000000000" pitchFamily="2" charset="2"/>
              </a:rPr>
              <a:t>komprehensif</a:t>
            </a:r>
            <a:r>
              <a:rPr lang="en-US" sz="2000" dirty="0">
                <a:sym typeface="Wingdings" panose="05000000000000000000" pitchFamily="2" charset="2"/>
              </a:rPr>
              <a:t> </a:t>
            </a:r>
            <a:r>
              <a:rPr lang="en-US" sz="2000" dirty="0" err="1">
                <a:sym typeface="Wingdings" panose="05000000000000000000" pitchFamily="2" charset="2"/>
              </a:rPr>
              <a:t>asosiasi</a:t>
            </a:r>
            <a:endParaRPr lang="id-ID" altLang="en-US" sz="2000" dirty="0"/>
          </a:p>
          <a:p>
            <a:endParaRPr lang="id-ID" altLang="en-US" sz="2400" dirty="0"/>
          </a:p>
        </p:txBody>
      </p:sp>
      <p:pic>
        <p:nvPicPr>
          <p:cNvPr id="4" name="Picture 3" descr="tnjtj.jpg"/>
          <p:cNvPicPr>
            <a:picLocks noChangeAspect="1"/>
          </p:cNvPicPr>
          <p:nvPr/>
        </p:nvPicPr>
        <p:blipFill>
          <a:blip r:embed="rId3" cstate="print"/>
          <a:stretch>
            <a:fillRect/>
          </a:stretch>
        </p:blipFill>
        <p:spPr>
          <a:xfrm>
            <a:off x="5480726" y="5737714"/>
            <a:ext cx="1162397" cy="731332"/>
          </a:xfrm>
          <a:prstGeom prst="rect">
            <a:avLst/>
          </a:prstGeom>
        </p:spPr>
      </p:pic>
      <p:pic>
        <p:nvPicPr>
          <p:cNvPr id="5" name="Picture 4" descr="cv.jpg"/>
          <p:cNvPicPr>
            <a:picLocks noChangeAspect="1"/>
          </p:cNvPicPr>
          <p:nvPr/>
        </p:nvPicPr>
        <p:blipFill>
          <a:blip r:embed="rId4" cstate="print"/>
          <a:stretch>
            <a:fillRect/>
          </a:stretch>
        </p:blipFill>
        <p:spPr>
          <a:xfrm>
            <a:off x="6637581" y="5728944"/>
            <a:ext cx="1235047" cy="748872"/>
          </a:xfrm>
          <a:prstGeom prst="rect">
            <a:avLst/>
          </a:prstGeom>
        </p:spPr>
      </p:pic>
      <p:pic>
        <p:nvPicPr>
          <p:cNvPr id="7" name="Picture 6" descr="accounting.jpg"/>
          <p:cNvPicPr>
            <a:picLocks noChangeAspect="1"/>
          </p:cNvPicPr>
          <p:nvPr/>
        </p:nvPicPr>
        <p:blipFill>
          <a:blip r:embed="rId5" cstate="print"/>
          <a:stretch>
            <a:fillRect/>
          </a:stretch>
        </p:blipFill>
        <p:spPr>
          <a:xfrm>
            <a:off x="7872628" y="5715000"/>
            <a:ext cx="1271372" cy="762816"/>
          </a:xfrm>
          <a:prstGeom prst="rect">
            <a:avLst/>
          </a:prstGeom>
        </p:spPr>
      </p:pic>
      <p:sp>
        <p:nvSpPr>
          <p:cNvPr id="8" name="Slide Number Placeholder 4"/>
          <p:cNvSpPr>
            <a:spLocks noGrp="1"/>
          </p:cNvSpPr>
          <p:nvPr>
            <p:ph type="sldNum" sz="quarter" idx="4294967295"/>
          </p:nvPr>
        </p:nvSpPr>
        <p:spPr>
          <a:xfrm>
            <a:off x="6985000" y="6491287"/>
            <a:ext cx="2159000" cy="365125"/>
          </a:xfrm>
        </p:spPr>
        <p:txBody>
          <a:bodyPr/>
          <a:lstStyle/>
          <a:p>
            <a:r>
              <a:rPr lang="en-US" dirty="0"/>
              <a:t>50</a:t>
            </a:r>
          </a:p>
        </p:txBody>
      </p:sp>
    </p:spTree>
    <p:extLst>
      <p:ext uri="{BB962C8B-B14F-4D97-AF65-F5344CB8AC3E}">
        <p14:creationId xmlns:p14="http://schemas.microsoft.com/office/powerpoint/2010/main" xmlns="" val="3278743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228600" y="388963"/>
            <a:ext cx="8458200" cy="533400"/>
          </a:xfrm>
        </p:spPr>
        <p:txBody>
          <a:bodyPr>
            <a:noAutofit/>
          </a:bodyPr>
          <a:lstStyle/>
          <a:p>
            <a:pPr algn="ctr"/>
            <a:r>
              <a:rPr lang="en-US" sz="2800" b="1" dirty="0" err="1"/>
              <a:t>Standar</a:t>
            </a:r>
            <a:r>
              <a:rPr lang="en-US" sz="2800" b="1" dirty="0"/>
              <a:t> </a:t>
            </a:r>
            <a:r>
              <a:rPr lang="en-US" sz="2800" b="1" dirty="0" err="1"/>
              <a:t>Akuntansi</a:t>
            </a:r>
            <a:r>
              <a:rPr lang="en-US" sz="2800" b="1" dirty="0"/>
              <a:t> Indonesia</a:t>
            </a:r>
            <a:endParaRPr lang="en-SG" sz="2800" b="1" dirty="0"/>
          </a:p>
        </p:txBody>
      </p:sp>
      <p:graphicFrame>
        <p:nvGraphicFramePr>
          <p:cNvPr id="8" name="Diagram 7">
            <a:extLst>
              <a:ext uri="{FF2B5EF4-FFF2-40B4-BE49-F238E27FC236}">
                <a16:creationId xmlns:a16="http://schemas.microsoft.com/office/drawing/2014/main" xmlns="" id="{A16F11DA-C293-4B38-8D63-09F032ADC918}"/>
              </a:ext>
            </a:extLst>
          </p:cNvPr>
          <p:cNvGraphicFramePr/>
          <p:nvPr>
            <p:extLst>
              <p:ext uri="{D42A27DB-BD31-4B8C-83A1-F6EECF244321}">
                <p14:modId xmlns:p14="http://schemas.microsoft.com/office/powerpoint/2010/main" xmlns="" val="1029550671"/>
              </p:ext>
            </p:extLst>
          </p:nvPr>
        </p:nvGraphicFramePr>
        <p:xfrm>
          <a:off x="-1142999" y="1524000"/>
          <a:ext cx="9829799" cy="17391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xmlns="" id="{9C7EF88C-D1C5-49FD-9144-155F435E562F}"/>
              </a:ext>
            </a:extLst>
          </p:cNvPr>
          <p:cNvSpPr>
            <a:spLocks noGrp="1"/>
          </p:cNvSpPr>
          <p:nvPr>
            <p:ph type="sldNum" sz="quarter" idx="12"/>
          </p:nvPr>
        </p:nvSpPr>
        <p:spPr>
          <a:xfrm>
            <a:off x="8572528" y="6469036"/>
            <a:ext cx="571472" cy="388963"/>
          </a:xfrm>
        </p:spPr>
        <p:txBody>
          <a:bodyPr/>
          <a:lstStyle/>
          <a:p>
            <a:pPr algn="r"/>
            <a:fld id="{C8917DDB-6779-4320-89F1-0A441ABEDE43}" type="slidenum">
              <a:rPr lang="en-US" sz="1800" smtClean="0"/>
              <a:pPr algn="r"/>
              <a:t>5</a:t>
            </a:fld>
            <a:endParaRPr lang="en-US" sz="1800" dirty="0"/>
          </a:p>
        </p:txBody>
      </p:sp>
      <p:sp>
        <p:nvSpPr>
          <p:cNvPr id="7" name="Rectangle: Rounded Corners 6">
            <a:extLst>
              <a:ext uri="{FF2B5EF4-FFF2-40B4-BE49-F238E27FC236}">
                <a16:creationId xmlns:a16="http://schemas.microsoft.com/office/drawing/2014/main" xmlns="" id="{7892AE13-FB4B-438C-8B63-A3AC84D9FCFE}"/>
              </a:ext>
            </a:extLst>
          </p:cNvPr>
          <p:cNvSpPr/>
          <p:nvPr/>
        </p:nvSpPr>
        <p:spPr bwMode="auto">
          <a:xfrm>
            <a:off x="4800600" y="3352800"/>
            <a:ext cx="3780130" cy="198120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91440" rIns="91440" bIns="91440" numCol="1" rtlCol="0" anchor="t" anchorCtr="0" compatLnSpc="1">
            <a:prstTxWarp prst="textNoShape">
              <a:avLst/>
            </a:prstTxWarp>
          </a:bodyPr>
          <a:lstStyle/>
          <a:p>
            <a:pPr eaLnBrk="1" hangingPunct="1">
              <a:spcBef>
                <a:spcPts val="0"/>
              </a:spcBef>
            </a:pPr>
            <a:r>
              <a:rPr lang="en-US" sz="1800" b="1" dirty="0" err="1"/>
              <a:t>Standar</a:t>
            </a:r>
            <a:r>
              <a:rPr lang="en-US" sz="1800" b="1" dirty="0"/>
              <a:t> </a:t>
            </a:r>
            <a:r>
              <a:rPr lang="en-US" sz="1800" b="1" dirty="0" err="1"/>
              <a:t>Akuntansi</a:t>
            </a:r>
            <a:r>
              <a:rPr lang="en-US" sz="1800" b="1" dirty="0"/>
              <a:t> </a:t>
            </a:r>
            <a:r>
              <a:rPr lang="en-US" sz="1800" b="1" dirty="0" err="1"/>
              <a:t>Organisasi</a:t>
            </a:r>
            <a:r>
              <a:rPr lang="en-US" sz="1800" b="1" dirty="0"/>
              <a:t> </a:t>
            </a:r>
            <a:r>
              <a:rPr lang="en-US" sz="1800" b="1" dirty="0" err="1"/>
              <a:t>Nirlaba</a:t>
            </a:r>
            <a:r>
              <a:rPr lang="en-US" sz="1800" b="1" dirty="0"/>
              <a:t> PSAK 45</a:t>
            </a:r>
          </a:p>
          <a:p>
            <a:pPr marL="285750" indent="-285750" eaLnBrk="1" hangingPunct="1">
              <a:spcBef>
                <a:spcPts val="0"/>
              </a:spcBef>
              <a:buFont typeface="Arial" panose="020B0604020202020204" pitchFamily="34" charset="0"/>
              <a:buChar char="•"/>
            </a:pPr>
            <a:r>
              <a:rPr lang="en-US" sz="1600" dirty="0" err="1"/>
              <a:t>Mengatur</a:t>
            </a:r>
            <a:r>
              <a:rPr lang="en-US" sz="1600" dirty="0"/>
              <a:t> </a:t>
            </a:r>
            <a:r>
              <a:rPr lang="en-US" sz="1600" dirty="0" err="1"/>
              <a:t>pelaporan</a:t>
            </a:r>
            <a:endParaRPr lang="en-US" sz="1600" dirty="0"/>
          </a:p>
          <a:p>
            <a:pPr marL="285750" indent="-285750" eaLnBrk="1" hangingPunct="1">
              <a:spcBef>
                <a:spcPts val="0"/>
              </a:spcBef>
              <a:buFont typeface="Arial" panose="020B0604020202020204" pitchFamily="34" charset="0"/>
              <a:buChar char="•"/>
            </a:pPr>
            <a:r>
              <a:rPr lang="en-US" sz="1600" dirty="0" err="1"/>
              <a:t>Ekuitas</a:t>
            </a:r>
            <a:r>
              <a:rPr lang="en-US" sz="1600" dirty="0"/>
              <a:t> = Net </a:t>
            </a:r>
            <a:r>
              <a:rPr lang="en-US" sz="1600" dirty="0" err="1"/>
              <a:t>aset</a:t>
            </a:r>
            <a:r>
              <a:rPr lang="en-US" sz="1600" dirty="0"/>
              <a:t> </a:t>
            </a:r>
          </a:p>
          <a:p>
            <a:pPr marL="285750" indent="-285750" eaLnBrk="1" hangingPunct="1">
              <a:spcBef>
                <a:spcPts val="0"/>
              </a:spcBef>
              <a:buFont typeface="Arial" panose="020B0604020202020204" pitchFamily="34" charset="0"/>
              <a:buChar char="•"/>
            </a:pPr>
            <a:r>
              <a:rPr lang="en-US" sz="1600" dirty="0" err="1"/>
              <a:t>Diterapkan</a:t>
            </a:r>
            <a:r>
              <a:rPr lang="en-US" sz="1600" dirty="0"/>
              <a:t> </a:t>
            </a:r>
            <a:r>
              <a:rPr lang="en-US" sz="1600" dirty="0" err="1"/>
              <a:t>bersamaan</a:t>
            </a:r>
            <a:r>
              <a:rPr lang="en-US" sz="1600" dirty="0"/>
              <a:t> PSAK / SAK ETAP / EMKM </a:t>
            </a:r>
            <a:r>
              <a:rPr lang="en-US" sz="1600" dirty="0" err="1"/>
              <a:t>tergantung</a:t>
            </a:r>
            <a:r>
              <a:rPr lang="en-US" sz="1600" dirty="0"/>
              <a:t> </a:t>
            </a:r>
            <a:r>
              <a:rPr lang="en-US" sz="1600" dirty="0" err="1"/>
              <a:t>entitasnya</a:t>
            </a:r>
            <a:r>
              <a:rPr lang="en-US" sz="1600" dirty="0"/>
              <a:t>.</a:t>
            </a:r>
            <a:endParaRPr kumimoji="0" lang="en-US" sz="1800" b="0" i="0" u="none" strike="noStrike" cap="none" normalizeH="0" baseline="0" dirty="0">
              <a:ln>
                <a:noFill/>
              </a:ln>
              <a:solidFill>
                <a:schemeClr val="tx1"/>
              </a:solidFill>
              <a:effectLst/>
              <a:latin typeface="Arial" charset="0"/>
            </a:endParaRPr>
          </a:p>
        </p:txBody>
      </p:sp>
      <p:sp>
        <p:nvSpPr>
          <p:cNvPr id="10" name="Rectangle: Rounded Corners 9">
            <a:extLst>
              <a:ext uri="{FF2B5EF4-FFF2-40B4-BE49-F238E27FC236}">
                <a16:creationId xmlns:a16="http://schemas.microsoft.com/office/drawing/2014/main" xmlns="" id="{312898C8-5A55-48D4-ACD4-FB187817BB90}"/>
              </a:ext>
            </a:extLst>
          </p:cNvPr>
          <p:cNvSpPr/>
          <p:nvPr/>
        </p:nvSpPr>
        <p:spPr bwMode="auto">
          <a:xfrm>
            <a:off x="609600" y="3352800"/>
            <a:ext cx="3886200" cy="198120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91440" rIns="91440" bIns="91440" numCol="1" rtlCol="0" anchor="t" anchorCtr="0" compatLnSpc="1">
            <a:prstTxWarp prst="textNoShape">
              <a:avLst/>
            </a:prstTxWarp>
          </a:bodyPr>
          <a:lstStyle/>
          <a:p>
            <a:pPr lvl="0">
              <a:spcBef>
                <a:spcPts val="0"/>
              </a:spcBef>
            </a:pPr>
            <a:r>
              <a:rPr lang="en-US" sz="1600" b="1" dirty="0" err="1"/>
              <a:t>Standar</a:t>
            </a:r>
            <a:r>
              <a:rPr lang="en-US" sz="1600" b="1" dirty="0"/>
              <a:t> </a:t>
            </a:r>
            <a:r>
              <a:rPr lang="en-US" sz="1600" b="1" dirty="0" err="1"/>
              <a:t>Akuntansi</a:t>
            </a:r>
            <a:r>
              <a:rPr lang="en-US" sz="1600" b="1" dirty="0"/>
              <a:t> Syariah</a:t>
            </a:r>
          </a:p>
          <a:p>
            <a:pPr marL="285750" lvl="0" indent="-285750">
              <a:spcBef>
                <a:spcPts val="0"/>
              </a:spcBef>
              <a:buFont typeface="Arial" panose="020B0604020202020204" pitchFamily="34" charset="0"/>
              <a:buChar char="•"/>
            </a:pPr>
            <a:r>
              <a:rPr lang="en-US" sz="1600" dirty="0" err="1"/>
              <a:t>Mengatur</a:t>
            </a:r>
            <a:r>
              <a:rPr lang="en-US" sz="1600" dirty="0"/>
              <a:t> </a:t>
            </a:r>
            <a:r>
              <a:rPr lang="en-US" sz="1600" dirty="0" err="1"/>
              <a:t>transaksi</a:t>
            </a:r>
            <a:r>
              <a:rPr lang="en-US" sz="1600" dirty="0"/>
              <a:t> Syariah</a:t>
            </a:r>
          </a:p>
          <a:p>
            <a:pPr marL="285750" lvl="0" indent="-285750">
              <a:spcBef>
                <a:spcPts val="0"/>
              </a:spcBef>
              <a:buFont typeface="Arial" panose="020B0604020202020204" pitchFamily="34" charset="0"/>
              <a:buChar char="•"/>
            </a:pPr>
            <a:r>
              <a:rPr lang="en-US" sz="1600" dirty="0" err="1"/>
              <a:t>Pelaporan</a:t>
            </a:r>
            <a:r>
              <a:rPr lang="en-US" sz="1600" dirty="0"/>
              <a:t> </a:t>
            </a:r>
            <a:r>
              <a:rPr lang="en-US" sz="1600" dirty="0" err="1"/>
              <a:t>organisasi</a:t>
            </a:r>
            <a:r>
              <a:rPr lang="en-US" sz="1600" dirty="0"/>
              <a:t> Syariah</a:t>
            </a:r>
          </a:p>
          <a:p>
            <a:pPr marL="285750" indent="-285750" eaLnBrk="1" hangingPunct="1">
              <a:spcBef>
                <a:spcPts val="0"/>
              </a:spcBef>
              <a:buFont typeface="Arial" panose="020B0604020202020204" pitchFamily="34" charset="0"/>
              <a:buChar char="•"/>
            </a:pPr>
            <a:r>
              <a:rPr lang="en-US" sz="1600" dirty="0" err="1"/>
              <a:t>Diterapkan</a:t>
            </a:r>
            <a:r>
              <a:rPr lang="en-US" sz="1600" dirty="0"/>
              <a:t> </a:t>
            </a:r>
            <a:r>
              <a:rPr lang="en-US" sz="1600" dirty="0" err="1"/>
              <a:t>bersamaan</a:t>
            </a:r>
            <a:r>
              <a:rPr lang="en-US" sz="1600" dirty="0"/>
              <a:t> </a:t>
            </a:r>
            <a:r>
              <a:rPr lang="en-US" sz="1600" dirty="0" err="1"/>
              <a:t>dengan</a:t>
            </a:r>
            <a:r>
              <a:rPr lang="en-US" sz="1600" dirty="0"/>
              <a:t> PSAK / SAK ETAP / EMKM </a:t>
            </a:r>
            <a:r>
              <a:rPr lang="en-US" sz="1600" dirty="0" err="1"/>
              <a:t>tergantung</a:t>
            </a:r>
            <a:r>
              <a:rPr lang="en-US" sz="1600" dirty="0"/>
              <a:t> </a:t>
            </a:r>
            <a:r>
              <a:rPr lang="en-US" sz="1600" dirty="0" err="1"/>
              <a:t>entitasnya</a:t>
            </a:r>
            <a:r>
              <a:rPr lang="en-US" sz="1600" dirty="0"/>
              <a:t>.</a:t>
            </a:r>
            <a:endParaRPr lang="en-US" sz="1800" dirty="0">
              <a:latin typeface="Arial" charset="0"/>
            </a:endParaRPr>
          </a:p>
          <a:p>
            <a:pPr marL="0" marR="0" indent="0" algn="l" defTabSz="914400" rtl="0" eaLnBrk="1" fontAlgn="base" latinLnBrk="0" hangingPunct="1">
              <a:lnSpc>
                <a:spcPct val="100000"/>
              </a:lnSpc>
              <a:spcBef>
                <a:spcPts val="0"/>
              </a:spcBef>
              <a:spcAft>
                <a:spcPct val="0"/>
              </a:spcAft>
              <a:buClrTx/>
              <a:buSzTx/>
              <a:buNone/>
              <a:tabLst/>
            </a:pPr>
            <a:endParaRPr kumimoji="0" lang="en-US" sz="2000" b="0" i="0" u="none" strike="noStrike" cap="none" normalizeH="0" baseline="0" dirty="0">
              <a:ln>
                <a:noFill/>
              </a:ln>
              <a:solidFill>
                <a:schemeClr val="tx1"/>
              </a:solidFill>
              <a:effectLst/>
              <a:latin typeface="Arial" charset="0"/>
            </a:endParaRPr>
          </a:p>
        </p:txBody>
      </p:sp>
      <p:sp>
        <p:nvSpPr>
          <p:cNvPr id="11" name="Rectangle: Rounded Corners 10">
            <a:extLst>
              <a:ext uri="{FF2B5EF4-FFF2-40B4-BE49-F238E27FC236}">
                <a16:creationId xmlns:a16="http://schemas.microsoft.com/office/drawing/2014/main" xmlns="" id="{87BFB082-686E-4FE7-A0A8-BA2CFF4BD1DB}"/>
              </a:ext>
            </a:extLst>
          </p:cNvPr>
          <p:cNvSpPr/>
          <p:nvPr/>
        </p:nvSpPr>
        <p:spPr bwMode="auto">
          <a:xfrm>
            <a:off x="533843" y="5410200"/>
            <a:ext cx="8058192" cy="1143000"/>
          </a:xfrm>
          <a:prstGeom prst="roundRect">
            <a:avLst/>
          </a:prstGeom>
          <a:gradFill rotWithShape="0">
            <a:gsLst>
              <a:gs pos="0">
                <a:srgbClr val="CCFFFF"/>
              </a:gs>
              <a:gs pos="50000">
                <a:schemeClr val="bg1"/>
              </a:gs>
              <a:gs pos="100000">
                <a:srgbClr val="CCFFFF"/>
              </a:gs>
            </a:gsLst>
            <a:lin ang="2700000" scaled="1"/>
          </a:gradFill>
          <a:ln w="9525" cap="flat" cmpd="sng" algn="ctr">
            <a:solidFill>
              <a:schemeClr val="tx1"/>
            </a:solidFill>
            <a:prstDash val="solid"/>
            <a:round/>
            <a:headEnd type="none" w="med" len="med"/>
            <a:tailEnd type="none" w="med" len="med"/>
          </a:ln>
          <a:effectLst>
            <a:outerShdw dist="53882" dir="2700000" algn="ctr" rotWithShape="0">
              <a:schemeClr val="bg2"/>
            </a:outerShdw>
          </a:effectLst>
        </p:spPr>
        <p:txBody>
          <a:bodyPr vert="horz" wrap="square" lIns="91440" tIns="91440" rIns="91440" bIns="91440" numCol="1" rtlCol="0" anchor="t" anchorCtr="0" compatLnSpc="1">
            <a:prstTxWarp prst="textNoShape">
              <a:avLst/>
            </a:prstTxWarp>
          </a:bodyPr>
          <a:lstStyle/>
          <a:p>
            <a:pPr eaLnBrk="1" hangingPunct="1">
              <a:spcBef>
                <a:spcPts val="0"/>
              </a:spcBef>
            </a:pPr>
            <a:r>
              <a:rPr lang="en-US" sz="1600" dirty="0" err="1"/>
              <a:t>Standar</a:t>
            </a:r>
            <a:r>
              <a:rPr lang="en-US" sz="1600" dirty="0"/>
              <a:t> </a:t>
            </a:r>
            <a:r>
              <a:rPr lang="en-US" sz="1600" dirty="0" err="1"/>
              <a:t>Akuntansi</a:t>
            </a:r>
            <a:r>
              <a:rPr lang="en-US" sz="1600" dirty="0"/>
              <a:t> </a:t>
            </a:r>
            <a:r>
              <a:rPr lang="en-US" sz="1600" dirty="0" err="1"/>
              <a:t>Pemerintahan</a:t>
            </a:r>
            <a:r>
              <a:rPr lang="en-US" sz="1600" dirty="0"/>
              <a:t> (SAP), PP 71 </a:t>
            </a:r>
            <a:r>
              <a:rPr lang="en-US" sz="1600" dirty="0" err="1"/>
              <a:t>tahun</a:t>
            </a:r>
            <a:r>
              <a:rPr lang="en-US" sz="1600" dirty="0"/>
              <a:t> 2010, </a:t>
            </a:r>
            <a:r>
              <a:rPr lang="en-US" sz="1600" dirty="0" err="1"/>
              <a:t>digunakan</a:t>
            </a:r>
            <a:r>
              <a:rPr lang="en-US" sz="1600" dirty="0"/>
              <a:t> </a:t>
            </a:r>
            <a:r>
              <a:rPr lang="en-US" sz="1600" dirty="0" err="1"/>
              <a:t>untuk</a:t>
            </a:r>
            <a:r>
              <a:rPr lang="en-US" sz="1600" dirty="0"/>
              <a:t> </a:t>
            </a:r>
            <a:r>
              <a:rPr lang="en-US" sz="1600" dirty="0" err="1"/>
              <a:t>entitas</a:t>
            </a:r>
            <a:r>
              <a:rPr lang="en-US" sz="1600" dirty="0"/>
              <a:t> </a:t>
            </a:r>
            <a:r>
              <a:rPr lang="en-US" sz="1600" dirty="0" err="1"/>
              <a:t>Pemerintah</a:t>
            </a:r>
            <a:r>
              <a:rPr lang="en-US" sz="1600" dirty="0"/>
              <a:t> Pusat dan Daerah </a:t>
            </a:r>
            <a:r>
              <a:rPr lang="en-US" sz="1600" dirty="0" err="1"/>
              <a:t>dalam</a:t>
            </a:r>
            <a:r>
              <a:rPr lang="en-US" sz="1600" dirty="0"/>
              <a:t> </a:t>
            </a:r>
            <a:r>
              <a:rPr lang="en-US" sz="1600" dirty="0" err="1"/>
              <a:t>menyusun</a:t>
            </a:r>
            <a:r>
              <a:rPr lang="en-US" sz="1600" dirty="0"/>
              <a:t> </a:t>
            </a:r>
            <a:r>
              <a:rPr lang="en-US" sz="1600" dirty="0" err="1"/>
              <a:t>laporan</a:t>
            </a:r>
            <a:r>
              <a:rPr lang="en-US" sz="1600" dirty="0"/>
              <a:t> </a:t>
            </a:r>
            <a:r>
              <a:rPr lang="en-US" sz="1600" dirty="0" err="1"/>
              <a:t>keuangan</a:t>
            </a:r>
            <a:r>
              <a:rPr lang="en-US" sz="1600" dirty="0"/>
              <a:t>. </a:t>
            </a:r>
            <a:r>
              <a:rPr lang="en-US" sz="1600" dirty="0" err="1"/>
              <a:t>Standar</a:t>
            </a:r>
            <a:r>
              <a:rPr lang="en-US" sz="1600" dirty="0"/>
              <a:t> </a:t>
            </a:r>
            <a:r>
              <a:rPr lang="en-US" sz="1600" dirty="0" err="1"/>
              <a:t>berbasis</a:t>
            </a:r>
            <a:r>
              <a:rPr lang="en-US" sz="1600" dirty="0"/>
              <a:t> </a:t>
            </a:r>
            <a:r>
              <a:rPr lang="en-US" sz="1600" dirty="0" err="1"/>
              <a:t>Akrual</a:t>
            </a:r>
            <a:r>
              <a:rPr lang="en-US" sz="1600" dirty="0"/>
              <a:t>, </a:t>
            </a:r>
            <a:r>
              <a:rPr lang="en-US" sz="1600" dirty="0" err="1"/>
              <a:t>dengan</a:t>
            </a:r>
            <a:r>
              <a:rPr lang="en-US" sz="1600" dirty="0"/>
              <a:t> </a:t>
            </a:r>
            <a:r>
              <a:rPr lang="en-US" sz="1600" dirty="0" err="1"/>
              <a:t>referensi</a:t>
            </a:r>
            <a:r>
              <a:rPr lang="en-US" sz="1600" dirty="0"/>
              <a:t> </a:t>
            </a:r>
            <a:r>
              <a:rPr lang="en-US" sz="1600" dirty="0" err="1"/>
              <a:t>utama</a:t>
            </a:r>
            <a:r>
              <a:rPr lang="en-US" sz="1600" dirty="0"/>
              <a:t> IPSAS / International Public Sector Accounting Standards.</a:t>
            </a:r>
          </a:p>
        </p:txBody>
      </p:sp>
    </p:spTree>
    <p:extLst>
      <p:ext uri="{BB962C8B-B14F-4D97-AF65-F5344CB8AC3E}">
        <p14:creationId xmlns:p14="http://schemas.microsoft.com/office/powerpoint/2010/main" xmlns="" val="1805755738"/>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2400" b="1" dirty="0" err="1"/>
              <a:t>Informasi</a:t>
            </a:r>
            <a:r>
              <a:rPr lang="en-US" sz="2400" b="1" dirty="0"/>
              <a:t> </a:t>
            </a:r>
            <a:r>
              <a:rPr lang="en-US" sz="2400" b="1" dirty="0" err="1"/>
              <a:t>dalam</a:t>
            </a:r>
            <a:r>
              <a:rPr lang="en-US" sz="2400" b="1" dirty="0"/>
              <a:t> </a:t>
            </a:r>
            <a:r>
              <a:rPr lang="en-US" sz="2400" b="1" dirty="0" err="1"/>
              <a:t>Penghasilan</a:t>
            </a:r>
            <a:r>
              <a:rPr lang="en-US" sz="2400" b="1" dirty="0"/>
              <a:t> </a:t>
            </a:r>
            <a:r>
              <a:rPr lang="en-US" sz="2400" b="1" dirty="0" err="1"/>
              <a:t>Komprehensif</a:t>
            </a:r>
            <a:r>
              <a:rPr lang="en-US" sz="2400" b="1" dirty="0"/>
              <a:t> Lain</a:t>
            </a:r>
          </a:p>
        </p:txBody>
      </p:sp>
      <p:sp>
        <p:nvSpPr>
          <p:cNvPr id="3" name="Content Placeholder 2"/>
          <p:cNvSpPr>
            <a:spLocks noGrp="1"/>
          </p:cNvSpPr>
          <p:nvPr>
            <p:ph idx="1"/>
          </p:nvPr>
        </p:nvSpPr>
        <p:spPr>
          <a:xfrm>
            <a:off x="357158" y="1428736"/>
            <a:ext cx="8177242" cy="4520544"/>
          </a:xfrm>
        </p:spPr>
        <p:txBody>
          <a:bodyPr>
            <a:normAutofit fontScale="92500"/>
          </a:bodyPr>
          <a:lstStyle/>
          <a:p>
            <a:r>
              <a:rPr lang="fi-FI" sz="2000" dirty="0"/>
              <a:t>Bagian penghasilan komprehensif lain menyajikan pos-pos </a:t>
            </a:r>
            <a:r>
              <a:rPr lang="en-US" sz="2000" dirty="0" err="1"/>
              <a:t>untuk</a:t>
            </a:r>
            <a:r>
              <a:rPr lang="en-US" sz="2000" dirty="0"/>
              <a:t> </a:t>
            </a:r>
            <a:r>
              <a:rPr lang="en-US" sz="2000" dirty="0" err="1"/>
              <a:t>jumlah</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dalam</a:t>
            </a:r>
            <a:r>
              <a:rPr lang="en-US" sz="2000" dirty="0"/>
              <a:t> </a:t>
            </a:r>
            <a:r>
              <a:rPr lang="en-US" sz="2000" dirty="0" err="1"/>
              <a:t>periode</a:t>
            </a:r>
            <a:r>
              <a:rPr lang="en-US" sz="2000" dirty="0"/>
              <a:t> </a:t>
            </a:r>
            <a:r>
              <a:rPr lang="en-US" sz="2000" dirty="0" err="1"/>
              <a:t>berjalan</a:t>
            </a:r>
            <a:r>
              <a:rPr lang="en-US" sz="2000" dirty="0"/>
              <a:t>, </a:t>
            </a:r>
            <a:r>
              <a:rPr lang="sv-SE" sz="2000" dirty="0"/>
              <a:t>diklasifikasikan berdasarkan sifat (termasuk bagian penghasilan </a:t>
            </a:r>
            <a:r>
              <a:rPr lang="en-US" sz="2000" dirty="0" err="1"/>
              <a:t>komprehensif</a:t>
            </a:r>
            <a:r>
              <a:rPr lang="en-US" sz="2000" dirty="0"/>
              <a:t> lain </a:t>
            </a:r>
            <a:r>
              <a:rPr lang="en-US" sz="2000" dirty="0" err="1"/>
              <a:t>dari</a:t>
            </a:r>
            <a:r>
              <a:rPr lang="en-US" sz="2000" dirty="0"/>
              <a:t> </a:t>
            </a:r>
            <a:r>
              <a:rPr lang="en-US" sz="2000" dirty="0" err="1"/>
              <a:t>entitas</a:t>
            </a:r>
            <a:r>
              <a:rPr lang="en-US" sz="2000" dirty="0"/>
              <a:t> </a:t>
            </a:r>
            <a:r>
              <a:rPr lang="en-US" sz="2000" dirty="0" err="1"/>
              <a:t>asosiasi</a:t>
            </a:r>
            <a:r>
              <a:rPr lang="en-US" sz="2000" dirty="0"/>
              <a:t> </a:t>
            </a:r>
            <a:r>
              <a:rPr lang="en-US" sz="2000" dirty="0" err="1"/>
              <a:t>dan</a:t>
            </a:r>
            <a:r>
              <a:rPr lang="en-US" sz="2000" dirty="0"/>
              <a:t> </a:t>
            </a:r>
            <a:r>
              <a:rPr lang="en-US" sz="2000" dirty="0" err="1"/>
              <a:t>ventura</a:t>
            </a:r>
            <a:r>
              <a:rPr lang="en-US" sz="2000" dirty="0"/>
              <a:t> </a:t>
            </a:r>
            <a:r>
              <a:rPr lang="en-US" sz="2000" dirty="0" err="1"/>
              <a:t>bersama</a:t>
            </a:r>
            <a:r>
              <a:rPr lang="en-US" sz="2000" dirty="0"/>
              <a:t> yang </a:t>
            </a:r>
            <a:r>
              <a:rPr lang="en-US" sz="2000" dirty="0" err="1"/>
              <a:t>dicatat</a:t>
            </a:r>
            <a:r>
              <a:rPr lang="en-US" sz="2000" dirty="0"/>
              <a:t> </a:t>
            </a:r>
            <a:r>
              <a:rPr lang="en-US" sz="2000" dirty="0" err="1"/>
              <a:t>menggunakan</a:t>
            </a:r>
            <a:r>
              <a:rPr lang="en-US" sz="2000" dirty="0"/>
              <a:t> </a:t>
            </a:r>
            <a:r>
              <a:rPr lang="en-US" sz="2000" dirty="0" err="1"/>
              <a:t>metode</a:t>
            </a:r>
            <a:r>
              <a:rPr lang="en-US" sz="2000" dirty="0"/>
              <a:t> </a:t>
            </a:r>
            <a:r>
              <a:rPr lang="en-US" sz="2000" dirty="0" err="1"/>
              <a:t>ekuitas</a:t>
            </a:r>
            <a:r>
              <a:rPr lang="en-US" sz="2000" dirty="0"/>
              <a:t>) </a:t>
            </a:r>
            <a:r>
              <a:rPr lang="en-US" sz="2000" dirty="0" err="1"/>
              <a:t>dan</a:t>
            </a:r>
            <a:r>
              <a:rPr lang="en-US" sz="2000" dirty="0"/>
              <a:t> </a:t>
            </a:r>
            <a:r>
              <a:rPr lang="en-US" sz="2000" dirty="0" err="1"/>
              <a:t>dikelompokkan</a:t>
            </a:r>
            <a:r>
              <a:rPr lang="en-US" sz="2000" dirty="0"/>
              <a:t>, </a:t>
            </a:r>
            <a:r>
              <a:rPr lang="en-US" sz="2000" dirty="0" err="1"/>
              <a:t>sesuai</a:t>
            </a:r>
            <a:r>
              <a:rPr lang="en-US" sz="2000" dirty="0"/>
              <a:t> </a:t>
            </a:r>
            <a:r>
              <a:rPr lang="en-US" sz="2000" dirty="0" err="1"/>
              <a:t>dengan</a:t>
            </a:r>
            <a:r>
              <a:rPr lang="en-US" sz="2000" dirty="0"/>
              <a:t> PSAK/ISAK </a:t>
            </a:r>
            <a:r>
              <a:rPr lang="en-US" sz="2000" dirty="0" err="1"/>
              <a:t>lainnya</a:t>
            </a:r>
            <a:r>
              <a:rPr lang="en-US" sz="2000" dirty="0"/>
              <a:t>:</a:t>
            </a:r>
          </a:p>
          <a:p>
            <a:pPr marL="800100" lvl="1" indent="-342900">
              <a:buFont typeface="+mj-lt"/>
              <a:buAutoNum type="alphaLcParenR"/>
            </a:pPr>
            <a:r>
              <a:rPr lang="en-US" sz="2000" dirty="0" err="1"/>
              <a:t>tidak</a:t>
            </a:r>
            <a:r>
              <a:rPr lang="en-US" sz="2000" dirty="0"/>
              <a:t> </a:t>
            </a:r>
            <a:r>
              <a:rPr lang="en-US" sz="2000" dirty="0" err="1"/>
              <a:t>akan</a:t>
            </a:r>
            <a:r>
              <a:rPr lang="en-US" sz="2000" dirty="0"/>
              <a:t> </a:t>
            </a:r>
            <a:r>
              <a:rPr lang="en-US" sz="2000" dirty="0" err="1"/>
              <a:t>direklasifikasi</a:t>
            </a:r>
            <a:r>
              <a:rPr lang="en-US" sz="2000" dirty="0"/>
              <a:t> </a:t>
            </a:r>
            <a:r>
              <a:rPr lang="en-US" sz="2000" dirty="0" err="1"/>
              <a:t>lebih</a:t>
            </a:r>
            <a:r>
              <a:rPr lang="en-US" sz="2000" dirty="0"/>
              <a:t> </a:t>
            </a:r>
            <a:r>
              <a:rPr lang="en-US" sz="2000" dirty="0" err="1"/>
              <a:t>lanjut</a:t>
            </a:r>
            <a:r>
              <a:rPr lang="en-US" sz="2000" dirty="0"/>
              <a:t> </a:t>
            </a:r>
            <a:r>
              <a:rPr lang="en-US" sz="2000" dirty="0" err="1"/>
              <a:t>ke</a:t>
            </a:r>
            <a:r>
              <a:rPr lang="en-US" sz="2000" dirty="0"/>
              <a:t> </a:t>
            </a:r>
            <a:r>
              <a:rPr lang="en-US" sz="2000" dirty="0" err="1"/>
              <a:t>laba</a:t>
            </a:r>
            <a:r>
              <a:rPr lang="en-US" sz="2000" dirty="0"/>
              <a:t> </a:t>
            </a:r>
            <a:r>
              <a:rPr lang="en-US" sz="2000" dirty="0" err="1"/>
              <a:t>rugi</a:t>
            </a:r>
            <a:r>
              <a:rPr lang="en-US" sz="2000" dirty="0"/>
              <a:t>; </a:t>
            </a:r>
            <a:r>
              <a:rPr lang="en-US" sz="2000" dirty="0" err="1"/>
              <a:t>dan</a:t>
            </a:r>
            <a:endParaRPr lang="en-US" sz="2000" dirty="0"/>
          </a:p>
          <a:p>
            <a:pPr marL="800100" lvl="1" indent="-342900">
              <a:buFont typeface="+mj-lt"/>
              <a:buAutoNum type="alphaLcParenR"/>
            </a:pPr>
            <a:r>
              <a:rPr lang="en-US" sz="2000" dirty="0" err="1"/>
              <a:t>akan</a:t>
            </a:r>
            <a:r>
              <a:rPr lang="en-US" sz="2000" dirty="0"/>
              <a:t> </a:t>
            </a:r>
            <a:r>
              <a:rPr lang="en-US" sz="2000" dirty="0" err="1"/>
              <a:t>direklasifikasi</a:t>
            </a:r>
            <a:r>
              <a:rPr lang="en-US" sz="2000" dirty="0"/>
              <a:t> </a:t>
            </a:r>
            <a:r>
              <a:rPr lang="en-US" sz="2000" dirty="0" err="1"/>
              <a:t>lebih</a:t>
            </a:r>
            <a:r>
              <a:rPr lang="en-US" sz="2000" dirty="0"/>
              <a:t> </a:t>
            </a:r>
            <a:r>
              <a:rPr lang="en-US" sz="2000" dirty="0" err="1"/>
              <a:t>lanjut</a:t>
            </a:r>
            <a:r>
              <a:rPr lang="en-US" sz="2000" dirty="0"/>
              <a:t> </a:t>
            </a:r>
            <a:r>
              <a:rPr lang="en-US" sz="2000" dirty="0" err="1"/>
              <a:t>ke</a:t>
            </a:r>
            <a:r>
              <a:rPr lang="en-US" sz="2000" dirty="0"/>
              <a:t> </a:t>
            </a:r>
            <a:r>
              <a:rPr lang="en-US" sz="2000" dirty="0" err="1"/>
              <a:t>laba</a:t>
            </a:r>
            <a:r>
              <a:rPr lang="en-US" sz="2000" dirty="0"/>
              <a:t> </a:t>
            </a:r>
            <a:r>
              <a:rPr lang="en-US" sz="2000" dirty="0" err="1"/>
              <a:t>rugi</a:t>
            </a:r>
            <a:r>
              <a:rPr lang="en-US" sz="2000" dirty="0"/>
              <a:t> </a:t>
            </a:r>
            <a:r>
              <a:rPr lang="en-US" sz="2000" dirty="0" err="1"/>
              <a:t>ketika</a:t>
            </a:r>
            <a:r>
              <a:rPr lang="en-US" sz="2000" dirty="0"/>
              <a:t> </a:t>
            </a:r>
            <a:r>
              <a:rPr lang="en-US" sz="2000" dirty="0" err="1"/>
              <a:t>kondisi</a:t>
            </a:r>
            <a:r>
              <a:rPr lang="en-US" sz="2000" dirty="0"/>
              <a:t> </a:t>
            </a:r>
            <a:r>
              <a:rPr lang="en-US" sz="2000" dirty="0" err="1"/>
              <a:t>tertentu</a:t>
            </a:r>
            <a:r>
              <a:rPr lang="en-US" sz="2000" dirty="0"/>
              <a:t> </a:t>
            </a:r>
            <a:r>
              <a:rPr lang="en-US" sz="2000" dirty="0" err="1"/>
              <a:t>terpenuhi</a:t>
            </a:r>
            <a:r>
              <a:rPr lang="en-US" sz="2000" dirty="0"/>
              <a:t>.</a:t>
            </a:r>
          </a:p>
          <a:p>
            <a:r>
              <a:rPr lang="en-US" sz="2000" dirty="0" err="1"/>
              <a:t>Entitas</a:t>
            </a:r>
            <a:r>
              <a:rPr lang="en-US" sz="2000" dirty="0"/>
              <a:t> </a:t>
            </a:r>
            <a:r>
              <a:rPr lang="en-US" sz="2000" dirty="0" err="1"/>
              <a:t>menyajikan</a:t>
            </a:r>
            <a:r>
              <a:rPr lang="en-US" sz="2000" dirty="0"/>
              <a:t> </a:t>
            </a:r>
            <a:r>
              <a:rPr lang="en-US" sz="2000" dirty="0" err="1"/>
              <a:t>pos-pos</a:t>
            </a:r>
            <a:r>
              <a:rPr lang="en-US" sz="2000" dirty="0"/>
              <a:t> </a:t>
            </a:r>
            <a:r>
              <a:rPr lang="en-US" sz="2000" dirty="0" err="1"/>
              <a:t>tambahan</a:t>
            </a:r>
            <a:r>
              <a:rPr lang="en-US" sz="2000" dirty="0"/>
              <a:t>, </a:t>
            </a:r>
            <a:r>
              <a:rPr lang="en-US" sz="2000" dirty="0" err="1"/>
              <a:t>judul</a:t>
            </a:r>
            <a:r>
              <a:rPr lang="en-US" sz="2000" dirty="0"/>
              <a:t>, </a:t>
            </a:r>
            <a:r>
              <a:rPr lang="en-US" sz="2000" dirty="0" err="1"/>
              <a:t>dan</a:t>
            </a:r>
            <a:r>
              <a:rPr lang="en-US" sz="2000" dirty="0"/>
              <a:t> subtotal </a:t>
            </a:r>
            <a:r>
              <a:rPr lang="en-US" sz="2000" dirty="0" err="1"/>
              <a:t>jika</a:t>
            </a:r>
            <a:r>
              <a:rPr lang="en-US" sz="2000" dirty="0"/>
              <a:t> </a:t>
            </a:r>
            <a:r>
              <a:rPr lang="en-US" sz="2000" dirty="0" err="1"/>
              <a:t>penyajian</a:t>
            </a:r>
            <a:r>
              <a:rPr lang="en-US" sz="2000" dirty="0"/>
              <a:t> </a:t>
            </a:r>
            <a:r>
              <a:rPr lang="en-US" sz="2000" dirty="0" err="1"/>
              <a:t>tersebut</a:t>
            </a:r>
            <a:r>
              <a:rPr lang="en-US" sz="2000" dirty="0"/>
              <a:t> </a:t>
            </a:r>
            <a:r>
              <a:rPr lang="en-US" sz="2000" dirty="0" err="1"/>
              <a:t>relevan</a:t>
            </a:r>
            <a:r>
              <a:rPr lang="en-US" sz="2000" dirty="0"/>
              <a:t> </a:t>
            </a:r>
            <a:r>
              <a:rPr lang="en-US" sz="2000" dirty="0" err="1"/>
              <a:t>untuk</a:t>
            </a:r>
            <a:r>
              <a:rPr lang="en-US" sz="2000" dirty="0"/>
              <a:t> </a:t>
            </a:r>
            <a:r>
              <a:rPr lang="en-US" sz="2000" dirty="0" err="1"/>
              <a:t>pemahaman</a:t>
            </a:r>
            <a:r>
              <a:rPr lang="en-US" sz="2000" dirty="0"/>
              <a:t> </a:t>
            </a:r>
            <a:r>
              <a:rPr lang="en-US" sz="2000" dirty="0" err="1"/>
              <a:t>kinerja</a:t>
            </a:r>
            <a:r>
              <a:rPr lang="en-US" sz="2000" dirty="0"/>
              <a:t> </a:t>
            </a:r>
            <a:r>
              <a:rPr lang="en-US" sz="2000" dirty="0" err="1"/>
              <a:t>keuangan</a:t>
            </a:r>
            <a:r>
              <a:rPr lang="en-US" sz="2000" dirty="0"/>
              <a:t> </a:t>
            </a:r>
            <a:r>
              <a:rPr lang="en-US" sz="2000" dirty="0" err="1"/>
              <a:t>entitas</a:t>
            </a:r>
            <a:r>
              <a:rPr lang="en-US" sz="2000" dirty="0"/>
              <a:t>.</a:t>
            </a:r>
          </a:p>
          <a:p>
            <a:r>
              <a:rPr lang="en-US" sz="2000" dirty="0" err="1"/>
              <a:t>Entitas</a:t>
            </a:r>
            <a:r>
              <a:rPr lang="en-US" sz="2000" dirty="0"/>
              <a:t> </a:t>
            </a:r>
            <a:r>
              <a:rPr lang="en-US" sz="2000" b="1" dirty="0" err="1"/>
              <a:t>tidak</a:t>
            </a:r>
            <a:r>
              <a:rPr lang="en-US" sz="2000" b="1" dirty="0"/>
              <a:t> </a:t>
            </a:r>
            <a:r>
              <a:rPr lang="en-US" sz="2000" b="1" dirty="0" err="1"/>
              <a:t>diperkenankan</a:t>
            </a:r>
            <a:r>
              <a:rPr lang="en-US" sz="2000" b="1" dirty="0"/>
              <a:t> </a:t>
            </a:r>
            <a:r>
              <a:rPr lang="en-US" sz="2000" dirty="0" err="1"/>
              <a:t>untuk</a:t>
            </a:r>
            <a:r>
              <a:rPr lang="en-US" sz="2000" dirty="0"/>
              <a:t> </a:t>
            </a:r>
            <a:r>
              <a:rPr lang="en-US" sz="2000" dirty="0" err="1"/>
              <a:t>meyajikan</a:t>
            </a:r>
            <a:r>
              <a:rPr lang="en-US" sz="2000" dirty="0"/>
              <a:t> </a:t>
            </a:r>
            <a:r>
              <a:rPr lang="en-US" sz="2000" dirty="0" err="1"/>
              <a:t>pos-pos</a:t>
            </a:r>
            <a:r>
              <a:rPr lang="en-US" sz="2000" dirty="0"/>
              <a:t> </a:t>
            </a:r>
            <a:r>
              <a:rPr lang="en-US" sz="2000" dirty="0" err="1"/>
              <a:t>penghasilan</a:t>
            </a:r>
            <a:r>
              <a:rPr lang="en-US" sz="2000" dirty="0"/>
              <a:t> </a:t>
            </a:r>
            <a:r>
              <a:rPr lang="en-US" sz="2000" dirty="0" err="1"/>
              <a:t>dan</a:t>
            </a:r>
            <a:r>
              <a:rPr lang="en-US" sz="2000" dirty="0"/>
              <a:t> </a:t>
            </a:r>
            <a:r>
              <a:rPr lang="en-US" sz="2000" dirty="0" err="1"/>
              <a:t>beban</a:t>
            </a:r>
            <a:r>
              <a:rPr lang="en-US" sz="2000" dirty="0"/>
              <a:t> </a:t>
            </a:r>
            <a:r>
              <a:rPr lang="en-US" sz="2000" dirty="0" err="1"/>
              <a:t>seperti</a:t>
            </a:r>
            <a:r>
              <a:rPr lang="en-US" sz="2000" dirty="0"/>
              <a:t> </a:t>
            </a:r>
            <a:r>
              <a:rPr lang="en-US" sz="2000" b="1" dirty="0" err="1"/>
              <a:t>pos</a:t>
            </a:r>
            <a:r>
              <a:rPr lang="en-US" sz="2000" b="1" dirty="0"/>
              <a:t> </a:t>
            </a:r>
            <a:r>
              <a:rPr lang="en-US" sz="2000" b="1" dirty="0" err="1"/>
              <a:t>luar</a:t>
            </a:r>
            <a:r>
              <a:rPr lang="en-US" sz="2000" b="1" dirty="0"/>
              <a:t> </a:t>
            </a:r>
            <a:r>
              <a:rPr lang="en-US" sz="2000" b="1" dirty="0" err="1"/>
              <a:t>biasa</a:t>
            </a:r>
            <a:r>
              <a:rPr lang="en-US" sz="2000" b="1" dirty="0"/>
              <a:t> </a:t>
            </a:r>
            <a:r>
              <a:rPr lang="en-US" sz="2000" dirty="0" err="1"/>
              <a:t>dalam</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dan</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atau</a:t>
            </a:r>
            <a:r>
              <a:rPr lang="en-US" sz="2000" dirty="0"/>
              <a:t> </a:t>
            </a:r>
            <a:r>
              <a:rPr lang="en-US" sz="2000" dirty="0" err="1"/>
              <a:t>dalam</a:t>
            </a:r>
            <a:r>
              <a:rPr lang="en-US" sz="2000" dirty="0"/>
              <a:t> </a:t>
            </a:r>
            <a:r>
              <a:rPr lang="en-US" sz="2000" dirty="0" err="1"/>
              <a:t>catatan</a:t>
            </a:r>
            <a:r>
              <a:rPr lang="en-US" sz="2000" dirty="0"/>
              <a:t> </a:t>
            </a:r>
            <a:r>
              <a:rPr lang="en-US" sz="2000" dirty="0" err="1"/>
              <a:t>atas</a:t>
            </a:r>
            <a:r>
              <a:rPr lang="en-US" sz="2000" dirty="0"/>
              <a:t> </a:t>
            </a:r>
            <a:r>
              <a:rPr lang="en-US" sz="2000" dirty="0" err="1"/>
              <a:t>laporan</a:t>
            </a:r>
            <a:r>
              <a:rPr lang="en-US" sz="2000" dirty="0"/>
              <a:t> </a:t>
            </a:r>
            <a:r>
              <a:rPr lang="en-US" sz="2000" dirty="0" err="1"/>
              <a:t>keuangan</a:t>
            </a:r>
            <a:endParaRPr lang="en-US" sz="2000" dirty="0"/>
          </a:p>
        </p:txBody>
      </p:sp>
      <p:sp>
        <p:nvSpPr>
          <p:cNvPr id="4" name="Slide Number Placeholder 4"/>
          <p:cNvSpPr>
            <a:spLocks noGrp="1"/>
          </p:cNvSpPr>
          <p:nvPr>
            <p:ph type="sldNum" sz="quarter" idx="4294967295"/>
          </p:nvPr>
        </p:nvSpPr>
        <p:spPr>
          <a:xfrm>
            <a:off x="6985000" y="6491287"/>
            <a:ext cx="2159000" cy="365125"/>
          </a:xfrm>
        </p:spPr>
        <p:txBody>
          <a:bodyPr/>
          <a:lstStyle/>
          <a:p>
            <a:r>
              <a:rPr lang="en-US" dirty="0"/>
              <a:t>51</a:t>
            </a:r>
          </a:p>
        </p:txBody>
      </p:sp>
    </p:spTree>
    <p:extLst>
      <p:ext uri="{BB962C8B-B14F-4D97-AF65-F5344CB8AC3E}">
        <p14:creationId xmlns:p14="http://schemas.microsoft.com/office/powerpoint/2010/main" xmlns="" val="114157826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228600"/>
            <a:ext cx="8229600" cy="685800"/>
          </a:xfrm>
          <a:noFill/>
          <a:ln cap="flat"/>
        </p:spPr>
        <p:txBody>
          <a:bodyPr>
            <a:normAutofit/>
          </a:bodyPr>
          <a:lstStyle/>
          <a:p>
            <a:pPr marL="109538" algn="ctr">
              <a:defRPr/>
            </a:pPr>
            <a:r>
              <a:rPr lang="en-US" sz="2800" b="1" dirty="0" err="1">
                <a:latin typeface="+mn-lt"/>
              </a:rPr>
              <a:t>Penghasilan</a:t>
            </a:r>
            <a:r>
              <a:rPr lang="en-US" sz="2800" b="1" dirty="0">
                <a:latin typeface="+mn-lt"/>
              </a:rPr>
              <a:t> K</a:t>
            </a:r>
            <a:r>
              <a:rPr lang="id-ID" sz="2800" b="1" dirty="0">
                <a:latin typeface="+mn-lt"/>
              </a:rPr>
              <a:t>omprehensif</a:t>
            </a:r>
            <a:r>
              <a:rPr lang="en-US" sz="2800" b="1" dirty="0">
                <a:latin typeface="+mn-lt"/>
              </a:rPr>
              <a:t> Lain</a:t>
            </a:r>
          </a:p>
        </p:txBody>
      </p:sp>
      <p:sp>
        <p:nvSpPr>
          <p:cNvPr id="130050" name="Rectangle 2"/>
          <p:cNvSpPr>
            <a:spLocks noGrp="1" noChangeArrowheads="1"/>
          </p:cNvSpPr>
          <p:nvPr>
            <p:ph idx="1"/>
          </p:nvPr>
        </p:nvSpPr>
        <p:spPr>
          <a:xfrm>
            <a:off x="228600" y="1270337"/>
            <a:ext cx="8763000" cy="4870450"/>
          </a:xfrm>
          <a:noFill/>
        </p:spPr>
        <p:txBody>
          <a:bodyPr lIns="90488" tIns="44450" rIns="90488" bIns="44450">
            <a:normAutofit/>
          </a:bodyPr>
          <a:lstStyle/>
          <a:p>
            <a:r>
              <a:rPr lang="en-US" altLang="en-US" sz="2400" dirty="0" err="1"/>
              <a:t>Penghasilan</a:t>
            </a:r>
            <a:r>
              <a:rPr lang="en-US" altLang="en-US" sz="2400" dirty="0"/>
              <a:t> </a:t>
            </a:r>
            <a:r>
              <a:rPr lang="en-US" altLang="en-US" sz="2400" dirty="0" err="1"/>
              <a:t>komprehensif</a:t>
            </a:r>
            <a:r>
              <a:rPr lang="en-US" altLang="en-US" sz="2400" dirty="0"/>
              <a:t> lain: </a:t>
            </a:r>
            <a:r>
              <a:rPr lang="en-US" altLang="en-US" sz="2400" dirty="0" err="1"/>
              <a:t>berisi</a:t>
            </a:r>
            <a:r>
              <a:rPr lang="en-US" altLang="en-US" sz="2400" dirty="0"/>
              <a:t> </a:t>
            </a:r>
            <a:r>
              <a:rPr lang="en-US" altLang="en-US" sz="2400" dirty="0" err="1"/>
              <a:t>pos-pos</a:t>
            </a:r>
            <a:r>
              <a:rPr lang="en-US" altLang="en-US" sz="2400" dirty="0"/>
              <a:t> </a:t>
            </a:r>
            <a:r>
              <a:rPr lang="en-US" altLang="en-US" sz="2400" dirty="0" err="1"/>
              <a:t>penghasilan</a:t>
            </a:r>
            <a:r>
              <a:rPr lang="en-US" altLang="en-US" sz="2400" dirty="0"/>
              <a:t> </a:t>
            </a:r>
            <a:r>
              <a:rPr lang="en-US" altLang="en-US" sz="2400" dirty="0" err="1"/>
              <a:t>dan</a:t>
            </a:r>
            <a:r>
              <a:rPr lang="en-US" altLang="en-US" sz="2400" dirty="0"/>
              <a:t> </a:t>
            </a:r>
            <a:r>
              <a:rPr lang="en-US" altLang="en-US" sz="2400" dirty="0" err="1"/>
              <a:t>beban</a:t>
            </a:r>
            <a:r>
              <a:rPr lang="en-US" altLang="en-US" sz="2400" dirty="0"/>
              <a:t> (</a:t>
            </a:r>
            <a:r>
              <a:rPr lang="en-US" altLang="en-US" sz="2400" dirty="0" err="1"/>
              <a:t>termasuk</a:t>
            </a:r>
            <a:r>
              <a:rPr lang="en-US" altLang="en-US" sz="2400" dirty="0"/>
              <a:t> </a:t>
            </a:r>
            <a:r>
              <a:rPr lang="en-US" altLang="en-US" sz="2400" dirty="0" err="1"/>
              <a:t>penyesuaian</a:t>
            </a:r>
            <a:r>
              <a:rPr lang="en-US" altLang="en-US" sz="2400" dirty="0"/>
              <a:t> </a:t>
            </a:r>
            <a:r>
              <a:rPr lang="en-US" altLang="en-US" sz="2400" dirty="0" err="1"/>
              <a:t>reklasifikasi</a:t>
            </a:r>
            <a:r>
              <a:rPr lang="en-US" altLang="en-US" sz="2400" dirty="0"/>
              <a:t>) </a:t>
            </a:r>
            <a:r>
              <a:rPr lang="en-US" altLang="en-US" sz="2400" dirty="0" err="1"/>
              <a:t>yan</a:t>
            </a:r>
            <a:r>
              <a:rPr lang="en-US" altLang="en-US" sz="2400" dirty="0"/>
              <a:t> </a:t>
            </a:r>
            <a:r>
              <a:rPr lang="en-US" altLang="en-US" sz="2400" dirty="0" err="1"/>
              <a:t>tidak</a:t>
            </a:r>
            <a:r>
              <a:rPr lang="en-US" altLang="en-US" sz="2400" dirty="0"/>
              <a:t> </a:t>
            </a:r>
            <a:r>
              <a:rPr lang="en-US" altLang="en-US" sz="2400" dirty="0" err="1"/>
              <a:t>diakui</a:t>
            </a:r>
            <a:r>
              <a:rPr lang="en-US" altLang="en-US" sz="2400" dirty="0"/>
              <a:t> </a:t>
            </a:r>
            <a:r>
              <a:rPr lang="en-US" altLang="en-US" sz="2400" dirty="0" err="1"/>
              <a:t>dalam</a:t>
            </a:r>
            <a:r>
              <a:rPr lang="en-US" altLang="en-US" sz="2400" dirty="0"/>
              <a:t> </a:t>
            </a:r>
            <a:r>
              <a:rPr lang="en-US" altLang="en-US" sz="2400" dirty="0" err="1"/>
              <a:t>laba</a:t>
            </a:r>
            <a:r>
              <a:rPr lang="en-US" altLang="en-US" sz="2400" dirty="0"/>
              <a:t> </a:t>
            </a:r>
            <a:r>
              <a:rPr lang="en-US" altLang="en-US" sz="2400" dirty="0" err="1"/>
              <a:t>rugi</a:t>
            </a:r>
            <a:r>
              <a:rPr lang="en-US" altLang="en-US" sz="2400" dirty="0"/>
              <a:t> </a:t>
            </a:r>
            <a:r>
              <a:rPr lang="en-US" altLang="en-US" sz="2400" dirty="0" err="1"/>
              <a:t>sebagaimana</a:t>
            </a:r>
            <a:r>
              <a:rPr lang="en-US" altLang="en-US" sz="2400" dirty="0"/>
              <a:t> </a:t>
            </a:r>
            <a:r>
              <a:rPr lang="en-US" altLang="en-US" sz="2400" dirty="0" err="1"/>
              <a:t>disyaratkan</a:t>
            </a:r>
            <a:r>
              <a:rPr lang="en-US" altLang="en-US" sz="2400" dirty="0"/>
              <a:t> </a:t>
            </a:r>
            <a:r>
              <a:rPr lang="en-US" altLang="en-US" sz="2400" dirty="0" err="1"/>
              <a:t>atau</a:t>
            </a:r>
            <a:r>
              <a:rPr lang="en-US" altLang="en-US" sz="2400" dirty="0"/>
              <a:t> </a:t>
            </a:r>
            <a:r>
              <a:rPr lang="en-US" altLang="en-US" sz="2400" dirty="0" err="1"/>
              <a:t>diizinkan</a:t>
            </a:r>
            <a:r>
              <a:rPr lang="en-US" altLang="en-US" sz="2400" dirty="0"/>
              <a:t> </a:t>
            </a:r>
            <a:r>
              <a:rPr lang="en-US" altLang="en-US" sz="2400" dirty="0" err="1"/>
              <a:t>oleh</a:t>
            </a:r>
            <a:r>
              <a:rPr lang="en-US" altLang="en-US" sz="2400" dirty="0"/>
              <a:t> SAK</a:t>
            </a:r>
          </a:p>
          <a:p>
            <a:r>
              <a:rPr lang="en-US" altLang="en-US" sz="2400" dirty="0" err="1"/>
              <a:t>Komponen</a:t>
            </a:r>
            <a:r>
              <a:rPr lang="en-US" altLang="en-US" sz="2400" dirty="0"/>
              <a:t> </a:t>
            </a:r>
            <a:r>
              <a:rPr lang="en-US" altLang="en-US" sz="2400" dirty="0" err="1"/>
              <a:t>penghasilan</a:t>
            </a:r>
            <a:r>
              <a:rPr lang="en-US" altLang="en-US" sz="2400" dirty="0"/>
              <a:t> </a:t>
            </a:r>
            <a:r>
              <a:rPr lang="en-US" altLang="en-US" sz="2400" dirty="0" err="1"/>
              <a:t>komprehensif</a:t>
            </a:r>
            <a:r>
              <a:rPr lang="en-US" altLang="en-US" sz="2400" dirty="0"/>
              <a:t>:</a:t>
            </a:r>
          </a:p>
          <a:p>
            <a:pPr lvl="1"/>
            <a:r>
              <a:rPr lang="id-ID" altLang="en-US" sz="2000" dirty="0"/>
              <a:t>Selisih revaluasi aset tetap</a:t>
            </a:r>
          </a:p>
          <a:p>
            <a:pPr lvl="1"/>
            <a:r>
              <a:rPr lang="en-US" altLang="en-US" sz="2000" dirty="0" err="1"/>
              <a:t>Pengukuran</a:t>
            </a:r>
            <a:r>
              <a:rPr lang="en-US" altLang="en-US" sz="2000" dirty="0"/>
              <a:t> </a:t>
            </a:r>
            <a:r>
              <a:rPr lang="en-US" altLang="en-US" sz="2000" dirty="0" err="1"/>
              <a:t>kembali</a:t>
            </a:r>
            <a:r>
              <a:rPr lang="en-US" altLang="en-US" sz="2000" dirty="0"/>
              <a:t> program </a:t>
            </a:r>
            <a:r>
              <a:rPr lang="en-US" altLang="en-US" sz="2000" dirty="0" err="1"/>
              <a:t>imbalan</a:t>
            </a:r>
            <a:r>
              <a:rPr lang="en-US" altLang="en-US" sz="2000" dirty="0"/>
              <a:t> </a:t>
            </a:r>
            <a:r>
              <a:rPr lang="en-US" altLang="en-US" sz="2000" dirty="0" err="1"/>
              <a:t>pasti</a:t>
            </a:r>
            <a:endParaRPr lang="en-US" altLang="en-US" sz="2000" dirty="0"/>
          </a:p>
          <a:p>
            <a:pPr lvl="1"/>
            <a:r>
              <a:rPr lang="en-US" altLang="en-US" sz="2000" dirty="0" err="1"/>
              <a:t>Laba</a:t>
            </a:r>
            <a:r>
              <a:rPr lang="en-US" altLang="en-US" sz="2000" dirty="0"/>
              <a:t> </a:t>
            </a:r>
            <a:r>
              <a:rPr lang="en-US" altLang="en-US" sz="2000" dirty="0" err="1"/>
              <a:t>rugi</a:t>
            </a:r>
            <a:r>
              <a:rPr lang="en-US" altLang="en-US" sz="2000" dirty="0"/>
              <a:t> </a:t>
            </a:r>
            <a:r>
              <a:rPr lang="en-US" altLang="en-US" sz="2000" dirty="0" err="1"/>
              <a:t>dampak</a:t>
            </a:r>
            <a:r>
              <a:rPr lang="en-US" altLang="en-US" sz="2000" dirty="0"/>
              <a:t> </a:t>
            </a:r>
            <a:r>
              <a:rPr lang="en-US" altLang="en-US" sz="2000" dirty="0" err="1"/>
              <a:t>dari</a:t>
            </a:r>
            <a:r>
              <a:rPr lang="en-US" altLang="en-US" sz="2000" dirty="0"/>
              <a:t> </a:t>
            </a:r>
            <a:r>
              <a:rPr lang="en-US" altLang="en-US" sz="2000" dirty="0" err="1"/>
              <a:t>penjabaran</a:t>
            </a:r>
            <a:r>
              <a:rPr lang="en-US" altLang="en-US" sz="2000" dirty="0"/>
              <a:t> </a:t>
            </a:r>
            <a:r>
              <a:rPr lang="en-US" altLang="en-US" sz="2000" dirty="0" err="1"/>
              <a:t>laporan</a:t>
            </a:r>
            <a:r>
              <a:rPr lang="en-US" altLang="en-US" sz="2000" dirty="0"/>
              <a:t> </a:t>
            </a:r>
            <a:r>
              <a:rPr lang="en-US" altLang="en-US" sz="2000" dirty="0" err="1"/>
              <a:t>keuangan</a:t>
            </a:r>
            <a:endParaRPr lang="en-US" altLang="en-US" sz="2000" dirty="0"/>
          </a:p>
          <a:p>
            <a:pPr lvl="1"/>
            <a:r>
              <a:rPr lang="id-ID" altLang="en-US" sz="2000" dirty="0"/>
              <a:t>Perubahan nilai investasi available for sales </a:t>
            </a:r>
          </a:p>
          <a:p>
            <a:pPr lvl="1"/>
            <a:r>
              <a:rPr lang="en-US" altLang="en-US" sz="2000" dirty="0" err="1"/>
              <a:t>Bagian</a:t>
            </a:r>
            <a:r>
              <a:rPr lang="en-US" altLang="en-US" sz="2000" dirty="0"/>
              <a:t> </a:t>
            </a:r>
            <a:r>
              <a:rPr lang="en-US" altLang="en-US" sz="2000" dirty="0" err="1"/>
              <a:t>efektif</a:t>
            </a:r>
            <a:r>
              <a:rPr lang="en-US" altLang="en-US" sz="2000" dirty="0"/>
              <a:t> </a:t>
            </a:r>
            <a:r>
              <a:rPr lang="en-US" altLang="en-US" sz="2000" dirty="0" err="1"/>
              <a:t>dari</a:t>
            </a:r>
            <a:r>
              <a:rPr lang="en-US" altLang="en-US" sz="2000" dirty="0"/>
              <a:t> </a:t>
            </a:r>
            <a:r>
              <a:rPr lang="en-US" altLang="en-US" sz="2000" dirty="0" err="1"/>
              <a:t>keuntungan</a:t>
            </a:r>
            <a:r>
              <a:rPr lang="en-US" altLang="en-US" sz="2000" dirty="0"/>
              <a:t> </a:t>
            </a:r>
            <a:r>
              <a:rPr lang="en-US" altLang="en-US" sz="2000" dirty="0" err="1"/>
              <a:t>lindung</a:t>
            </a:r>
            <a:r>
              <a:rPr lang="en-US" altLang="en-US" sz="2000" dirty="0"/>
              <a:t> </a:t>
            </a:r>
            <a:r>
              <a:rPr lang="en-US" altLang="en-US" sz="2000" dirty="0" err="1"/>
              <a:t>nilai</a:t>
            </a:r>
            <a:r>
              <a:rPr lang="en-US" altLang="en-US" sz="2000" dirty="0"/>
              <a:t> </a:t>
            </a:r>
            <a:r>
              <a:rPr lang="en-US" altLang="en-US" sz="2000" dirty="0" err="1"/>
              <a:t>arus</a:t>
            </a:r>
            <a:r>
              <a:rPr lang="en-US" altLang="en-US" sz="2000" dirty="0"/>
              <a:t> </a:t>
            </a:r>
            <a:r>
              <a:rPr lang="en-US" altLang="en-US" sz="2000" dirty="0" err="1"/>
              <a:t>kas</a:t>
            </a:r>
            <a:endParaRPr lang="en-US" altLang="en-US" sz="2000" dirty="0"/>
          </a:p>
          <a:p>
            <a:pPr lvl="1"/>
            <a:r>
              <a:rPr lang="en-US" sz="2000" dirty="0" err="1">
                <a:sym typeface="Wingdings" panose="05000000000000000000" pitchFamily="2" charset="2"/>
              </a:rPr>
              <a:t>Bagian</a:t>
            </a:r>
            <a:r>
              <a:rPr lang="en-US" sz="2000" dirty="0">
                <a:sym typeface="Wingdings" panose="05000000000000000000" pitchFamily="2" charset="2"/>
              </a:rPr>
              <a:t> </a:t>
            </a:r>
            <a:r>
              <a:rPr lang="en-US" sz="2000" dirty="0" err="1">
                <a:sym typeface="Wingdings" panose="05000000000000000000" pitchFamily="2" charset="2"/>
              </a:rPr>
              <a:t>penghasilan</a:t>
            </a:r>
            <a:r>
              <a:rPr lang="en-US" sz="2000" dirty="0">
                <a:sym typeface="Wingdings" panose="05000000000000000000" pitchFamily="2" charset="2"/>
              </a:rPr>
              <a:t> </a:t>
            </a:r>
            <a:r>
              <a:rPr lang="en-US" sz="2000" dirty="0" err="1">
                <a:sym typeface="Wingdings" panose="05000000000000000000" pitchFamily="2" charset="2"/>
              </a:rPr>
              <a:t>komprehensif</a:t>
            </a:r>
            <a:r>
              <a:rPr lang="en-US" sz="2000" dirty="0">
                <a:sym typeface="Wingdings" panose="05000000000000000000" pitchFamily="2" charset="2"/>
              </a:rPr>
              <a:t> </a:t>
            </a:r>
            <a:r>
              <a:rPr lang="en-US" sz="2000" dirty="0" err="1">
                <a:sym typeface="Wingdings" panose="05000000000000000000" pitchFamily="2" charset="2"/>
              </a:rPr>
              <a:t>asosiasi</a:t>
            </a:r>
            <a:endParaRPr lang="id-ID" altLang="en-US" sz="2000" dirty="0"/>
          </a:p>
          <a:p>
            <a:endParaRPr lang="id-ID" altLang="en-US" sz="2400" dirty="0"/>
          </a:p>
        </p:txBody>
      </p:sp>
      <p:pic>
        <p:nvPicPr>
          <p:cNvPr id="4" name="Picture 3" descr="tnjtj.jpg"/>
          <p:cNvPicPr>
            <a:picLocks noChangeAspect="1"/>
          </p:cNvPicPr>
          <p:nvPr/>
        </p:nvPicPr>
        <p:blipFill>
          <a:blip r:embed="rId3" cstate="print"/>
          <a:stretch>
            <a:fillRect/>
          </a:stretch>
        </p:blipFill>
        <p:spPr>
          <a:xfrm>
            <a:off x="5480726" y="5737714"/>
            <a:ext cx="1162397" cy="731332"/>
          </a:xfrm>
          <a:prstGeom prst="rect">
            <a:avLst/>
          </a:prstGeom>
        </p:spPr>
      </p:pic>
      <p:pic>
        <p:nvPicPr>
          <p:cNvPr id="5" name="Picture 4" descr="cv.jpg"/>
          <p:cNvPicPr>
            <a:picLocks noChangeAspect="1"/>
          </p:cNvPicPr>
          <p:nvPr/>
        </p:nvPicPr>
        <p:blipFill>
          <a:blip r:embed="rId4" cstate="print"/>
          <a:stretch>
            <a:fillRect/>
          </a:stretch>
        </p:blipFill>
        <p:spPr>
          <a:xfrm>
            <a:off x="6637581" y="5728944"/>
            <a:ext cx="1235047" cy="748872"/>
          </a:xfrm>
          <a:prstGeom prst="rect">
            <a:avLst/>
          </a:prstGeom>
        </p:spPr>
      </p:pic>
      <p:pic>
        <p:nvPicPr>
          <p:cNvPr id="7" name="Picture 6" descr="accounting.jpg"/>
          <p:cNvPicPr>
            <a:picLocks noChangeAspect="1"/>
          </p:cNvPicPr>
          <p:nvPr/>
        </p:nvPicPr>
        <p:blipFill>
          <a:blip r:embed="rId5" cstate="print"/>
          <a:stretch>
            <a:fillRect/>
          </a:stretch>
        </p:blipFill>
        <p:spPr>
          <a:xfrm>
            <a:off x="7872628" y="5715000"/>
            <a:ext cx="1271372" cy="762816"/>
          </a:xfrm>
          <a:prstGeom prst="rect">
            <a:avLst/>
          </a:prstGeom>
        </p:spPr>
      </p:pic>
    </p:spTree>
    <p:extLst>
      <p:ext uri="{BB962C8B-B14F-4D97-AF65-F5344CB8AC3E}">
        <p14:creationId xmlns:p14="http://schemas.microsoft.com/office/powerpoint/2010/main" xmlns="" val="315374679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2400" b="1" dirty="0" err="1"/>
              <a:t>Informasi</a:t>
            </a:r>
            <a:r>
              <a:rPr lang="en-US" sz="2400" b="1" dirty="0"/>
              <a:t> </a:t>
            </a:r>
            <a:r>
              <a:rPr lang="en-US" sz="2400" b="1" dirty="0" err="1"/>
              <a:t>dalam</a:t>
            </a:r>
            <a:r>
              <a:rPr lang="en-US" sz="2400" b="1" dirty="0"/>
              <a:t> </a:t>
            </a:r>
            <a:r>
              <a:rPr lang="en-US" sz="2400" b="1" dirty="0" err="1"/>
              <a:t>Penghasilan</a:t>
            </a:r>
            <a:r>
              <a:rPr lang="en-US" sz="2400" b="1" dirty="0"/>
              <a:t> </a:t>
            </a:r>
            <a:r>
              <a:rPr lang="en-US" sz="2400" b="1" dirty="0" err="1"/>
              <a:t>Komprehensif</a:t>
            </a:r>
            <a:r>
              <a:rPr lang="en-US" sz="2400" b="1" dirty="0"/>
              <a:t> Lain</a:t>
            </a:r>
          </a:p>
        </p:txBody>
      </p:sp>
      <p:sp>
        <p:nvSpPr>
          <p:cNvPr id="3" name="Content Placeholder 2"/>
          <p:cNvSpPr>
            <a:spLocks noGrp="1"/>
          </p:cNvSpPr>
          <p:nvPr>
            <p:ph idx="1"/>
          </p:nvPr>
        </p:nvSpPr>
        <p:spPr>
          <a:xfrm>
            <a:off x="357158" y="1428736"/>
            <a:ext cx="8177242" cy="4520544"/>
          </a:xfrm>
        </p:spPr>
        <p:txBody>
          <a:bodyPr>
            <a:normAutofit fontScale="92500"/>
          </a:bodyPr>
          <a:lstStyle/>
          <a:p>
            <a:r>
              <a:rPr lang="fi-FI" sz="2000" dirty="0"/>
              <a:t>Bagian penghasilan komprehensif lain menyajikan pos-pos </a:t>
            </a:r>
            <a:r>
              <a:rPr lang="en-US" sz="2000" dirty="0" err="1"/>
              <a:t>untuk</a:t>
            </a:r>
            <a:r>
              <a:rPr lang="en-US" sz="2000" dirty="0"/>
              <a:t> </a:t>
            </a:r>
            <a:r>
              <a:rPr lang="en-US" sz="2000" dirty="0" err="1"/>
              <a:t>jumlah</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dalam</a:t>
            </a:r>
            <a:r>
              <a:rPr lang="en-US" sz="2000" dirty="0"/>
              <a:t> </a:t>
            </a:r>
            <a:r>
              <a:rPr lang="en-US" sz="2000" dirty="0" err="1"/>
              <a:t>periode</a:t>
            </a:r>
            <a:r>
              <a:rPr lang="en-US" sz="2000" dirty="0"/>
              <a:t> </a:t>
            </a:r>
            <a:r>
              <a:rPr lang="en-US" sz="2000" dirty="0" err="1"/>
              <a:t>berjalan</a:t>
            </a:r>
            <a:r>
              <a:rPr lang="en-US" sz="2000" dirty="0"/>
              <a:t>, </a:t>
            </a:r>
            <a:r>
              <a:rPr lang="sv-SE" sz="2000" dirty="0"/>
              <a:t>diklasifikasikan berdasarkan sifat (termasuk bagian penghasilan </a:t>
            </a:r>
            <a:r>
              <a:rPr lang="en-US" sz="2000" dirty="0" err="1"/>
              <a:t>komprehensif</a:t>
            </a:r>
            <a:r>
              <a:rPr lang="en-US" sz="2000" dirty="0"/>
              <a:t> lain </a:t>
            </a:r>
            <a:r>
              <a:rPr lang="en-US" sz="2000" dirty="0" err="1"/>
              <a:t>dari</a:t>
            </a:r>
            <a:r>
              <a:rPr lang="en-US" sz="2000" dirty="0"/>
              <a:t> </a:t>
            </a:r>
            <a:r>
              <a:rPr lang="en-US" sz="2000" dirty="0" err="1"/>
              <a:t>entitas</a:t>
            </a:r>
            <a:r>
              <a:rPr lang="en-US" sz="2000" dirty="0"/>
              <a:t> </a:t>
            </a:r>
            <a:r>
              <a:rPr lang="en-US" sz="2000" dirty="0" err="1"/>
              <a:t>asosiasi</a:t>
            </a:r>
            <a:r>
              <a:rPr lang="en-US" sz="2000" dirty="0"/>
              <a:t> </a:t>
            </a:r>
            <a:r>
              <a:rPr lang="en-US" sz="2000" dirty="0" err="1"/>
              <a:t>dan</a:t>
            </a:r>
            <a:r>
              <a:rPr lang="en-US" sz="2000" dirty="0"/>
              <a:t> </a:t>
            </a:r>
            <a:r>
              <a:rPr lang="en-US" sz="2000" dirty="0" err="1"/>
              <a:t>ventura</a:t>
            </a:r>
            <a:r>
              <a:rPr lang="en-US" sz="2000" dirty="0"/>
              <a:t> </a:t>
            </a:r>
            <a:r>
              <a:rPr lang="en-US" sz="2000" dirty="0" err="1"/>
              <a:t>bersama</a:t>
            </a:r>
            <a:r>
              <a:rPr lang="en-US" sz="2000" dirty="0"/>
              <a:t> yang </a:t>
            </a:r>
            <a:r>
              <a:rPr lang="en-US" sz="2000" dirty="0" err="1"/>
              <a:t>dicatat</a:t>
            </a:r>
            <a:r>
              <a:rPr lang="en-US" sz="2000" dirty="0"/>
              <a:t> </a:t>
            </a:r>
            <a:r>
              <a:rPr lang="en-US" sz="2000" dirty="0" err="1"/>
              <a:t>menggunakan</a:t>
            </a:r>
            <a:r>
              <a:rPr lang="en-US" sz="2000" dirty="0"/>
              <a:t> </a:t>
            </a:r>
            <a:r>
              <a:rPr lang="en-US" sz="2000" dirty="0" err="1"/>
              <a:t>metode</a:t>
            </a:r>
            <a:r>
              <a:rPr lang="en-US" sz="2000" dirty="0"/>
              <a:t> </a:t>
            </a:r>
            <a:r>
              <a:rPr lang="en-US" sz="2000" dirty="0" err="1"/>
              <a:t>ekuitas</a:t>
            </a:r>
            <a:r>
              <a:rPr lang="en-US" sz="2000" dirty="0"/>
              <a:t>) </a:t>
            </a:r>
            <a:r>
              <a:rPr lang="en-US" sz="2000" dirty="0" err="1"/>
              <a:t>dan</a:t>
            </a:r>
            <a:r>
              <a:rPr lang="en-US" sz="2000" dirty="0"/>
              <a:t> </a:t>
            </a:r>
            <a:r>
              <a:rPr lang="en-US" sz="2000" dirty="0" err="1"/>
              <a:t>dikelompokkan</a:t>
            </a:r>
            <a:r>
              <a:rPr lang="en-US" sz="2000" dirty="0"/>
              <a:t>, </a:t>
            </a:r>
            <a:r>
              <a:rPr lang="en-US" sz="2000" dirty="0" err="1"/>
              <a:t>sesuai</a:t>
            </a:r>
            <a:r>
              <a:rPr lang="en-US" sz="2000" dirty="0"/>
              <a:t> </a:t>
            </a:r>
            <a:r>
              <a:rPr lang="en-US" sz="2000" dirty="0" err="1"/>
              <a:t>dengan</a:t>
            </a:r>
            <a:r>
              <a:rPr lang="en-US" sz="2000" dirty="0"/>
              <a:t> PSAK/ISAK </a:t>
            </a:r>
            <a:r>
              <a:rPr lang="en-US" sz="2000" dirty="0" err="1"/>
              <a:t>lainnya</a:t>
            </a:r>
            <a:r>
              <a:rPr lang="en-US" sz="2000" dirty="0"/>
              <a:t>:</a:t>
            </a:r>
          </a:p>
          <a:p>
            <a:pPr marL="800100" lvl="1" indent="-342900">
              <a:buFont typeface="+mj-lt"/>
              <a:buAutoNum type="alphaLcParenR"/>
            </a:pPr>
            <a:r>
              <a:rPr lang="en-US" sz="2000" dirty="0" err="1"/>
              <a:t>tidak</a:t>
            </a:r>
            <a:r>
              <a:rPr lang="en-US" sz="2000" dirty="0"/>
              <a:t> </a:t>
            </a:r>
            <a:r>
              <a:rPr lang="en-US" sz="2000" dirty="0" err="1"/>
              <a:t>akan</a:t>
            </a:r>
            <a:r>
              <a:rPr lang="en-US" sz="2000" dirty="0"/>
              <a:t> </a:t>
            </a:r>
            <a:r>
              <a:rPr lang="en-US" sz="2000" dirty="0" err="1"/>
              <a:t>direklasifikasi</a:t>
            </a:r>
            <a:r>
              <a:rPr lang="en-US" sz="2000" dirty="0"/>
              <a:t> </a:t>
            </a:r>
            <a:r>
              <a:rPr lang="en-US" sz="2000" dirty="0" err="1"/>
              <a:t>lebih</a:t>
            </a:r>
            <a:r>
              <a:rPr lang="en-US" sz="2000" dirty="0"/>
              <a:t> </a:t>
            </a:r>
            <a:r>
              <a:rPr lang="en-US" sz="2000" dirty="0" err="1"/>
              <a:t>lanjut</a:t>
            </a:r>
            <a:r>
              <a:rPr lang="en-US" sz="2000" dirty="0"/>
              <a:t> </a:t>
            </a:r>
            <a:r>
              <a:rPr lang="en-US" sz="2000" dirty="0" err="1"/>
              <a:t>ke</a:t>
            </a:r>
            <a:r>
              <a:rPr lang="en-US" sz="2000" dirty="0"/>
              <a:t> </a:t>
            </a:r>
            <a:r>
              <a:rPr lang="en-US" sz="2000" dirty="0" err="1"/>
              <a:t>laba</a:t>
            </a:r>
            <a:r>
              <a:rPr lang="en-US" sz="2000" dirty="0"/>
              <a:t> </a:t>
            </a:r>
            <a:r>
              <a:rPr lang="en-US" sz="2000" dirty="0" err="1"/>
              <a:t>rugi</a:t>
            </a:r>
            <a:r>
              <a:rPr lang="en-US" sz="2000" dirty="0"/>
              <a:t>; </a:t>
            </a:r>
            <a:r>
              <a:rPr lang="en-US" sz="2000" dirty="0" err="1"/>
              <a:t>dan</a:t>
            </a:r>
            <a:endParaRPr lang="en-US" sz="2000" dirty="0"/>
          </a:p>
          <a:p>
            <a:pPr marL="800100" lvl="1" indent="-342900">
              <a:buFont typeface="+mj-lt"/>
              <a:buAutoNum type="alphaLcParenR"/>
            </a:pPr>
            <a:r>
              <a:rPr lang="en-US" sz="2000" dirty="0" err="1"/>
              <a:t>akan</a:t>
            </a:r>
            <a:r>
              <a:rPr lang="en-US" sz="2000" dirty="0"/>
              <a:t> </a:t>
            </a:r>
            <a:r>
              <a:rPr lang="en-US" sz="2000" dirty="0" err="1"/>
              <a:t>direklasifikasi</a:t>
            </a:r>
            <a:r>
              <a:rPr lang="en-US" sz="2000" dirty="0"/>
              <a:t> </a:t>
            </a:r>
            <a:r>
              <a:rPr lang="en-US" sz="2000" dirty="0" err="1"/>
              <a:t>lebih</a:t>
            </a:r>
            <a:r>
              <a:rPr lang="en-US" sz="2000" dirty="0"/>
              <a:t> </a:t>
            </a:r>
            <a:r>
              <a:rPr lang="en-US" sz="2000" dirty="0" err="1"/>
              <a:t>lanjut</a:t>
            </a:r>
            <a:r>
              <a:rPr lang="en-US" sz="2000" dirty="0"/>
              <a:t> </a:t>
            </a:r>
            <a:r>
              <a:rPr lang="en-US" sz="2000" dirty="0" err="1"/>
              <a:t>ke</a:t>
            </a:r>
            <a:r>
              <a:rPr lang="en-US" sz="2000" dirty="0"/>
              <a:t> </a:t>
            </a:r>
            <a:r>
              <a:rPr lang="en-US" sz="2000" dirty="0" err="1"/>
              <a:t>laba</a:t>
            </a:r>
            <a:r>
              <a:rPr lang="en-US" sz="2000" dirty="0"/>
              <a:t> </a:t>
            </a:r>
            <a:r>
              <a:rPr lang="en-US" sz="2000" dirty="0" err="1"/>
              <a:t>rugi</a:t>
            </a:r>
            <a:r>
              <a:rPr lang="en-US" sz="2000" dirty="0"/>
              <a:t> </a:t>
            </a:r>
            <a:r>
              <a:rPr lang="en-US" sz="2000" dirty="0" err="1"/>
              <a:t>ketika</a:t>
            </a:r>
            <a:r>
              <a:rPr lang="en-US" sz="2000" dirty="0"/>
              <a:t> </a:t>
            </a:r>
            <a:r>
              <a:rPr lang="en-US" sz="2000" dirty="0" err="1"/>
              <a:t>kondisi</a:t>
            </a:r>
            <a:r>
              <a:rPr lang="en-US" sz="2000" dirty="0"/>
              <a:t> </a:t>
            </a:r>
            <a:r>
              <a:rPr lang="en-US" sz="2000" dirty="0" err="1"/>
              <a:t>tertentu</a:t>
            </a:r>
            <a:r>
              <a:rPr lang="en-US" sz="2000" dirty="0"/>
              <a:t> </a:t>
            </a:r>
            <a:r>
              <a:rPr lang="en-US" sz="2000" dirty="0" err="1"/>
              <a:t>terpenuhi</a:t>
            </a:r>
            <a:r>
              <a:rPr lang="en-US" sz="2000" dirty="0"/>
              <a:t>.</a:t>
            </a:r>
          </a:p>
          <a:p>
            <a:r>
              <a:rPr lang="en-US" sz="2000" dirty="0" err="1"/>
              <a:t>Entitas</a:t>
            </a:r>
            <a:r>
              <a:rPr lang="en-US" sz="2000" dirty="0"/>
              <a:t> </a:t>
            </a:r>
            <a:r>
              <a:rPr lang="en-US" sz="2000" dirty="0" err="1"/>
              <a:t>menyajikan</a:t>
            </a:r>
            <a:r>
              <a:rPr lang="en-US" sz="2000" dirty="0"/>
              <a:t> </a:t>
            </a:r>
            <a:r>
              <a:rPr lang="en-US" sz="2000" dirty="0" err="1"/>
              <a:t>pos-pos</a:t>
            </a:r>
            <a:r>
              <a:rPr lang="en-US" sz="2000" dirty="0"/>
              <a:t> </a:t>
            </a:r>
            <a:r>
              <a:rPr lang="en-US" sz="2000" dirty="0" err="1"/>
              <a:t>tambahan</a:t>
            </a:r>
            <a:r>
              <a:rPr lang="en-US" sz="2000" dirty="0"/>
              <a:t>, </a:t>
            </a:r>
            <a:r>
              <a:rPr lang="en-US" sz="2000" dirty="0" err="1"/>
              <a:t>judul</a:t>
            </a:r>
            <a:r>
              <a:rPr lang="en-US" sz="2000" dirty="0"/>
              <a:t>, </a:t>
            </a:r>
            <a:r>
              <a:rPr lang="en-US" sz="2000" dirty="0" err="1"/>
              <a:t>dan</a:t>
            </a:r>
            <a:r>
              <a:rPr lang="en-US" sz="2000" dirty="0"/>
              <a:t> subtotal </a:t>
            </a:r>
            <a:r>
              <a:rPr lang="en-US" sz="2000" dirty="0" err="1"/>
              <a:t>jika</a:t>
            </a:r>
            <a:r>
              <a:rPr lang="en-US" sz="2000" dirty="0"/>
              <a:t> </a:t>
            </a:r>
            <a:r>
              <a:rPr lang="en-US" sz="2000" dirty="0" err="1"/>
              <a:t>penyajian</a:t>
            </a:r>
            <a:r>
              <a:rPr lang="en-US" sz="2000" dirty="0"/>
              <a:t> </a:t>
            </a:r>
            <a:r>
              <a:rPr lang="en-US" sz="2000" dirty="0" err="1"/>
              <a:t>tersebut</a:t>
            </a:r>
            <a:r>
              <a:rPr lang="en-US" sz="2000" dirty="0"/>
              <a:t> </a:t>
            </a:r>
            <a:r>
              <a:rPr lang="en-US" sz="2000" dirty="0" err="1"/>
              <a:t>relevan</a:t>
            </a:r>
            <a:r>
              <a:rPr lang="en-US" sz="2000" dirty="0"/>
              <a:t> </a:t>
            </a:r>
            <a:r>
              <a:rPr lang="en-US" sz="2000" dirty="0" err="1"/>
              <a:t>untuk</a:t>
            </a:r>
            <a:r>
              <a:rPr lang="en-US" sz="2000" dirty="0"/>
              <a:t> </a:t>
            </a:r>
            <a:r>
              <a:rPr lang="en-US" sz="2000" dirty="0" err="1"/>
              <a:t>pemahaman</a:t>
            </a:r>
            <a:r>
              <a:rPr lang="en-US" sz="2000" dirty="0"/>
              <a:t> </a:t>
            </a:r>
            <a:r>
              <a:rPr lang="en-US" sz="2000" dirty="0" err="1"/>
              <a:t>kinerja</a:t>
            </a:r>
            <a:r>
              <a:rPr lang="en-US" sz="2000" dirty="0"/>
              <a:t> </a:t>
            </a:r>
            <a:r>
              <a:rPr lang="en-US" sz="2000" dirty="0" err="1"/>
              <a:t>keuangan</a:t>
            </a:r>
            <a:r>
              <a:rPr lang="en-US" sz="2000" dirty="0"/>
              <a:t> </a:t>
            </a:r>
            <a:r>
              <a:rPr lang="en-US" sz="2000" dirty="0" err="1"/>
              <a:t>entitas</a:t>
            </a:r>
            <a:r>
              <a:rPr lang="en-US" sz="2000" dirty="0"/>
              <a:t>.</a:t>
            </a:r>
          </a:p>
          <a:p>
            <a:r>
              <a:rPr lang="en-US" sz="2000" dirty="0" err="1"/>
              <a:t>Entitas</a:t>
            </a:r>
            <a:r>
              <a:rPr lang="en-US" sz="2000" dirty="0"/>
              <a:t> </a:t>
            </a:r>
            <a:r>
              <a:rPr lang="en-US" sz="2000" b="1" dirty="0" err="1"/>
              <a:t>tidak</a:t>
            </a:r>
            <a:r>
              <a:rPr lang="en-US" sz="2000" b="1" dirty="0"/>
              <a:t> </a:t>
            </a:r>
            <a:r>
              <a:rPr lang="en-US" sz="2000" b="1" dirty="0" err="1"/>
              <a:t>diperkenankan</a:t>
            </a:r>
            <a:r>
              <a:rPr lang="en-US" sz="2000" b="1" dirty="0"/>
              <a:t> </a:t>
            </a:r>
            <a:r>
              <a:rPr lang="en-US" sz="2000" dirty="0" err="1"/>
              <a:t>untuk</a:t>
            </a:r>
            <a:r>
              <a:rPr lang="en-US" sz="2000" dirty="0"/>
              <a:t> </a:t>
            </a:r>
            <a:r>
              <a:rPr lang="en-US" sz="2000" dirty="0" err="1"/>
              <a:t>meyajikan</a:t>
            </a:r>
            <a:r>
              <a:rPr lang="en-US" sz="2000" dirty="0"/>
              <a:t> </a:t>
            </a:r>
            <a:r>
              <a:rPr lang="en-US" sz="2000" dirty="0" err="1"/>
              <a:t>pos-pos</a:t>
            </a:r>
            <a:r>
              <a:rPr lang="en-US" sz="2000" dirty="0"/>
              <a:t> </a:t>
            </a:r>
            <a:r>
              <a:rPr lang="en-US" sz="2000" dirty="0" err="1"/>
              <a:t>penghasilan</a:t>
            </a:r>
            <a:r>
              <a:rPr lang="en-US" sz="2000" dirty="0"/>
              <a:t> </a:t>
            </a:r>
            <a:r>
              <a:rPr lang="en-US" sz="2000" dirty="0" err="1"/>
              <a:t>dan</a:t>
            </a:r>
            <a:r>
              <a:rPr lang="en-US" sz="2000" dirty="0"/>
              <a:t> </a:t>
            </a:r>
            <a:r>
              <a:rPr lang="en-US" sz="2000" dirty="0" err="1"/>
              <a:t>beban</a:t>
            </a:r>
            <a:r>
              <a:rPr lang="en-US" sz="2000" dirty="0"/>
              <a:t> </a:t>
            </a:r>
            <a:r>
              <a:rPr lang="en-US" sz="2000" dirty="0" err="1"/>
              <a:t>seperti</a:t>
            </a:r>
            <a:r>
              <a:rPr lang="en-US" sz="2000" dirty="0"/>
              <a:t> </a:t>
            </a:r>
            <a:r>
              <a:rPr lang="en-US" sz="2000" b="1" dirty="0" err="1"/>
              <a:t>pos</a:t>
            </a:r>
            <a:r>
              <a:rPr lang="en-US" sz="2000" b="1" dirty="0"/>
              <a:t> </a:t>
            </a:r>
            <a:r>
              <a:rPr lang="en-US" sz="2000" b="1" dirty="0" err="1"/>
              <a:t>luar</a:t>
            </a:r>
            <a:r>
              <a:rPr lang="en-US" sz="2000" b="1" dirty="0"/>
              <a:t> </a:t>
            </a:r>
            <a:r>
              <a:rPr lang="en-US" sz="2000" b="1" dirty="0" err="1"/>
              <a:t>biasa</a:t>
            </a:r>
            <a:r>
              <a:rPr lang="en-US" sz="2000" b="1" dirty="0"/>
              <a:t> </a:t>
            </a:r>
            <a:r>
              <a:rPr lang="en-US" sz="2000" dirty="0" err="1"/>
              <a:t>dalam</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dan</a:t>
            </a:r>
            <a:r>
              <a:rPr lang="en-US" sz="2000" dirty="0"/>
              <a:t> </a:t>
            </a:r>
            <a:r>
              <a:rPr lang="en-US" sz="2000" dirty="0" err="1"/>
              <a:t>penghasilan</a:t>
            </a:r>
            <a:r>
              <a:rPr lang="en-US" sz="2000" dirty="0"/>
              <a:t> </a:t>
            </a:r>
            <a:r>
              <a:rPr lang="en-US" sz="2000" dirty="0" err="1"/>
              <a:t>komprehensif</a:t>
            </a:r>
            <a:r>
              <a:rPr lang="en-US" sz="2000" dirty="0"/>
              <a:t> lain </a:t>
            </a:r>
            <a:r>
              <a:rPr lang="en-US" sz="2000" dirty="0" err="1"/>
              <a:t>atau</a:t>
            </a:r>
            <a:r>
              <a:rPr lang="en-US" sz="2000" dirty="0"/>
              <a:t> </a:t>
            </a:r>
            <a:r>
              <a:rPr lang="en-US" sz="2000" dirty="0" err="1"/>
              <a:t>dalam</a:t>
            </a:r>
            <a:r>
              <a:rPr lang="en-US" sz="2000" dirty="0"/>
              <a:t> </a:t>
            </a:r>
            <a:r>
              <a:rPr lang="en-US" sz="2000" dirty="0" err="1"/>
              <a:t>catatan</a:t>
            </a:r>
            <a:r>
              <a:rPr lang="en-US" sz="2000" dirty="0"/>
              <a:t> </a:t>
            </a:r>
            <a:r>
              <a:rPr lang="en-US" sz="2000" dirty="0" err="1"/>
              <a:t>atas</a:t>
            </a:r>
            <a:r>
              <a:rPr lang="en-US" sz="2000" dirty="0"/>
              <a:t> </a:t>
            </a:r>
            <a:r>
              <a:rPr lang="en-US" sz="2000" dirty="0" err="1"/>
              <a:t>laporan</a:t>
            </a:r>
            <a:r>
              <a:rPr lang="en-US" sz="2000" dirty="0"/>
              <a:t> </a:t>
            </a:r>
            <a:r>
              <a:rPr lang="en-US" sz="2000" dirty="0" err="1"/>
              <a:t>keuangan</a:t>
            </a:r>
            <a:endParaRPr lang="en-US" sz="2000" dirty="0"/>
          </a:p>
        </p:txBody>
      </p:sp>
    </p:spTree>
    <p:extLst>
      <p:ext uri="{BB962C8B-B14F-4D97-AF65-F5344CB8AC3E}">
        <p14:creationId xmlns:p14="http://schemas.microsoft.com/office/powerpoint/2010/main" xmlns="" val="7532949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2400" b="1" dirty="0" err="1"/>
              <a:t>Penghasilan</a:t>
            </a:r>
            <a:r>
              <a:rPr lang="en-US" sz="2400" b="1" dirty="0"/>
              <a:t> </a:t>
            </a:r>
            <a:r>
              <a:rPr lang="en-US" sz="2400" b="1" dirty="0" err="1"/>
              <a:t>Komprehensif</a:t>
            </a:r>
            <a:r>
              <a:rPr lang="en-US" sz="2400" b="1" dirty="0"/>
              <a:t> Lain</a:t>
            </a:r>
          </a:p>
        </p:txBody>
      </p:sp>
      <p:sp>
        <p:nvSpPr>
          <p:cNvPr id="3" name="Content Placeholder 2"/>
          <p:cNvSpPr>
            <a:spLocks noGrp="1"/>
          </p:cNvSpPr>
          <p:nvPr>
            <p:ph idx="1"/>
          </p:nvPr>
        </p:nvSpPr>
        <p:spPr>
          <a:xfrm>
            <a:off x="357158" y="1428736"/>
            <a:ext cx="8177242" cy="4520544"/>
          </a:xfrm>
        </p:spPr>
        <p:txBody>
          <a:bodyPr>
            <a:normAutofit fontScale="85000" lnSpcReduction="10000"/>
          </a:bodyPr>
          <a:lstStyle/>
          <a:p>
            <a:r>
              <a:rPr lang="fi-FI" sz="2000" dirty="0"/>
              <a:t>Penghasilan komprehensif terdiri dari laba rugi tahun berjalan dan penghasilan komprehensif lain</a:t>
            </a:r>
          </a:p>
          <a:p>
            <a:r>
              <a:rPr lang="fi-FI" sz="2000" dirty="0"/>
              <a:t>Penghasilan komprehensif adalah perubahan aset/liabiltas </a:t>
            </a:r>
            <a:r>
              <a:rPr lang="fi-FI" sz="2000" dirty="0">
                <a:sym typeface="Wingdings" panose="05000000000000000000" pitchFamily="2" charset="2"/>
              </a:rPr>
              <a:t> perubahan </a:t>
            </a:r>
            <a:r>
              <a:rPr lang="fi-FI" sz="2000" dirty="0"/>
              <a:t>ekuitas yang bukan berasal dari transaksi pemilik.</a:t>
            </a:r>
          </a:p>
          <a:p>
            <a:r>
              <a:rPr lang="fi-FI" sz="2000" dirty="0"/>
              <a:t>T</a:t>
            </a:r>
            <a:r>
              <a:rPr lang="en-US" sz="2000" dirty="0" err="1"/>
              <a:t>idak</a:t>
            </a:r>
            <a:r>
              <a:rPr lang="en-US" sz="2000" dirty="0"/>
              <a:t> </a:t>
            </a:r>
            <a:r>
              <a:rPr lang="en-US" sz="2000" dirty="0" err="1"/>
              <a:t>akan</a:t>
            </a:r>
            <a:r>
              <a:rPr lang="en-US" sz="2000" dirty="0"/>
              <a:t> </a:t>
            </a:r>
            <a:r>
              <a:rPr lang="en-US" sz="2000" dirty="0" err="1"/>
              <a:t>direklasifikasi</a:t>
            </a:r>
            <a:r>
              <a:rPr lang="en-US" sz="2000" dirty="0"/>
              <a:t> </a:t>
            </a:r>
            <a:r>
              <a:rPr lang="en-US" sz="2000" dirty="0" err="1"/>
              <a:t>lebih</a:t>
            </a:r>
            <a:r>
              <a:rPr lang="en-US" sz="2000" dirty="0"/>
              <a:t> </a:t>
            </a:r>
            <a:r>
              <a:rPr lang="en-US" sz="2000" dirty="0" err="1"/>
              <a:t>lanjut</a:t>
            </a:r>
            <a:r>
              <a:rPr lang="en-US" sz="2000" dirty="0"/>
              <a:t> </a:t>
            </a:r>
            <a:r>
              <a:rPr lang="en-US" sz="2000" dirty="0" err="1"/>
              <a:t>ke</a:t>
            </a:r>
            <a:r>
              <a:rPr lang="en-US" sz="2000" dirty="0"/>
              <a:t> </a:t>
            </a:r>
            <a:r>
              <a:rPr lang="en-US" sz="2000" dirty="0" err="1"/>
              <a:t>laba</a:t>
            </a:r>
            <a:r>
              <a:rPr lang="en-US" sz="2000" dirty="0"/>
              <a:t> </a:t>
            </a:r>
            <a:r>
              <a:rPr lang="en-US" sz="2000" dirty="0" err="1"/>
              <a:t>rugi</a:t>
            </a:r>
            <a:r>
              <a:rPr lang="en-US" sz="2000" dirty="0"/>
              <a:t>; </a:t>
            </a:r>
          </a:p>
          <a:p>
            <a:pPr lvl="1"/>
            <a:r>
              <a:rPr lang="en-US" sz="1800" dirty="0"/>
              <a:t>Surplus </a:t>
            </a:r>
            <a:r>
              <a:rPr lang="en-US" sz="1800" dirty="0" err="1"/>
              <a:t>revaluasi</a:t>
            </a:r>
            <a:r>
              <a:rPr lang="en-US" sz="1800" dirty="0"/>
              <a:t> </a:t>
            </a:r>
            <a:r>
              <a:rPr lang="en-US" sz="1800" dirty="0" err="1"/>
              <a:t>aset</a:t>
            </a:r>
            <a:r>
              <a:rPr lang="en-US" sz="1800" dirty="0"/>
              <a:t> </a:t>
            </a:r>
            <a:r>
              <a:rPr lang="en-US" sz="1800" dirty="0" err="1"/>
              <a:t>tetap</a:t>
            </a:r>
            <a:r>
              <a:rPr lang="en-US" sz="1800" dirty="0"/>
              <a:t> </a:t>
            </a:r>
            <a:r>
              <a:rPr lang="en-US" sz="1800" dirty="0">
                <a:sym typeface="Wingdings" panose="05000000000000000000" pitchFamily="2" charset="2"/>
              </a:rPr>
              <a:t> </a:t>
            </a:r>
            <a:r>
              <a:rPr lang="en-US" sz="1800" dirty="0" err="1">
                <a:sym typeface="Wingdings" panose="05000000000000000000" pitchFamily="2" charset="2"/>
              </a:rPr>
              <a:t>direklasifikasi</a:t>
            </a:r>
            <a:r>
              <a:rPr lang="en-US" sz="1800" dirty="0">
                <a:sym typeface="Wingdings" panose="05000000000000000000" pitchFamily="2" charset="2"/>
              </a:rPr>
              <a:t> </a:t>
            </a:r>
            <a:r>
              <a:rPr lang="en-US" sz="1800" dirty="0" err="1">
                <a:sym typeface="Wingdings" panose="05000000000000000000" pitchFamily="2" charset="2"/>
              </a:rPr>
              <a:t>melalui</a:t>
            </a:r>
            <a:r>
              <a:rPr lang="en-US" sz="1800" dirty="0">
                <a:sym typeface="Wingdings" panose="05000000000000000000" pitchFamily="2" charset="2"/>
              </a:rPr>
              <a:t> </a:t>
            </a:r>
            <a:r>
              <a:rPr lang="en-US" sz="1800" dirty="0" err="1">
                <a:sym typeface="Wingdings" panose="05000000000000000000" pitchFamily="2" charset="2"/>
              </a:rPr>
              <a:t>saldo</a:t>
            </a:r>
            <a:r>
              <a:rPr lang="en-US" sz="1800" dirty="0">
                <a:sym typeface="Wingdings" panose="05000000000000000000" pitchFamily="2" charset="2"/>
              </a:rPr>
              <a:t> </a:t>
            </a:r>
            <a:r>
              <a:rPr lang="en-US" sz="1800" dirty="0" err="1">
                <a:sym typeface="Wingdings" panose="05000000000000000000" pitchFamily="2" charset="2"/>
              </a:rPr>
              <a:t>laba</a:t>
            </a:r>
            <a:r>
              <a:rPr lang="en-US" sz="1800" dirty="0">
                <a:sym typeface="Wingdings" panose="05000000000000000000" pitchFamily="2" charset="2"/>
              </a:rPr>
              <a:t> </a:t>
            </a:r>
            <a:r>
              <a:rPr lang="en-US" sz="1800" dirty="0" err="1">
                <a:sym typeface="Wingdings" panose="05000000000000000000" pitchFamily="2" charset="2"/>
              </a:rPr>
              <a:t>saat</a:t>
            </a:r>
            <a:r>
              <a:rPr lang="en-US" sz="1800" dirty="0">
                <a:sym typeface="Wingdings" panose="05000000000000000000" pitchFamily="2" charset="2"/>
              </a:rPr>
              <a:t> </a:t>
            </a:r>
            <a:r>
              <a:rPr lang="en-US" sz="1800" dirty="0" err="1">
                <a:sym typeface="Wingdings" panose="05000000000000000000" pitchFamily="2" charset="2"/>
              </a:rPr>
              <a:t>didepresiasi</a:t>
            </a:r>
            <a:r>
              <a:rPr lang="en-US" sz="1800" dirty="0">
                <a:sym typeface="Wingdings" panose="05000000000000000000" pitchFamily="2" charset="2"/>
              </a:rPr>
              <a:t> </a:t>
            </a:r>
            <a:r>
              <a:rPr lang="en-US" sz="1800" dirty="0" err="1">
                <a:sym typeface="Wingdings" panose="05000000000000000000" pitchFamily="2" charset="2"/>
              </a:rPr>
              <a:t>atau</a:t>
            </a:r>
            <a:r>
              <a:rPr lang="en-US" sz="1800" dirty="0">
                <a:sym typeface="Wingdings" panose="05000000000000000000" pitchFamily="2" charset="2"/>
              </a:rPr>
              <a:t> </a:t>
            </a:r>
            <a:r>
              <a:rPr lang="en-US" sz="1800" dirty="0" err="1">
                <a:sym typeface="Wingdings" panose="05000000000000000000" pitchFamily="2" charset="2"/>
              </a:rPr>
              <a:t>ketika</a:t>
            </a:r>
            <a:r>
              <a:rPr lang="en-US" sz="1800" dirty="0">
                <a:sym typeface="Wingdings" panose="05000000000000000000" pitchFamily="2" charset="2"/>
              </a:rPr>
              <a:t> </a:t>
            </a:r>
            <a:r>
              <a:rPr lang="en-US" sz="1800" dirty="0" err="1">
                <a:sym typeface="Wingdings" panose="05000000000000000000" pitchFamily="2" charset="2"/>
              </a:rPr>
              <a:t>aset</a:t>
            </a:r>
            <a:r>
              <a:rPr lang="en-US" sz="1800" dirty="0">
                <a:sym typeface="Wingdings" panose="05000000000000000000" pitchFamily="2" charset="2"/>
              </a:rPr>
              <a:t> </a:t>
            </a:r>
            <a:r>
              <a:rPr lang="en-US" sz="1800" dirty="0" err="1">
                <a:sym typeface="Wingdings" panose="05000000000000000000" pitchFamily="2" charset="2"/>
              </a:rPr>
              <a:t>dijual</a:t>
            </a:r>
            <a:endParaRPr lang="en-US" sz="1800" dirty="0">
              <a:sym typeface="Wingdings" panose="05000000000000000000" pitchFamily="2" charset="2"/>
            </a:endParaRPr>
          </a:p>
          <a:p>
            <a:pPr lvl="1"/>
            <a:r>
              <a:rPr lang="en-US" sz="1800" dirty="0" err="1">
                <a:sym typeface="Wingdings" panose="05000000000000000000" pitchFamily="2" charset="2"/>
              </a:rPr>
              <a:t>Penyesuaian</a:t>
            </a:r>
            <a:r>
              <a:rPr lang="en-US" sz="1800" dirty="0">
                <a:sym typeface="Wingdings" panose="05000000000000000000" pitchFamily="2" charset="2"/>
              </a:rPr>
              <a:t> </a:t>
            </a:r>
            <a:r>
              <a:rPr lang="en-US" sz="1800" dirty="0" err="1">
                <a:sym typeface="Wingdings" panose="05000000000000000000" pitchFamily="2" charset="2"/>
              </a:rPr>
              <a:t>imbalan</a:t>
            </a:r>
            <a:r>
              <a:rPr lang="en-US" sz="1800" dirty="0">
                <a:sym typeface="Wingdings" panose="05000000000000000000" pitchFamily="2" charset="2"/>
              </a:rPr>
              <a:t> </a:t>
            </a:r>
            <a:r>
              <a:rPr lang="en-US" sz="1800" dirty="0" err="1">
                <a:sym typeface="Wingdings" panose="05000000000000000000" pitchFamily="2" charset="2"/>
              </a:rPr>
              <a:t>kerja</a:t>
            </a:r>
            <a:r>
              <a:rPr lang="en-US" sz="1800" dirty="0">
                <a:sym typeface="Wingdings" panose="05000000000000000000" pitchFamily="2" charset="2"/>
              </a:rPr>
              <a:t> </a:t>
            </a:r>
            <a:r>
              <a:rPr lang="en-US" sz="1800" dirty="0" err="1">
                <a:sym typeface="Wingdings" panose="05000000000000000000" pitchFamily="2" charset="2"/>
              </a:rPr>
              <a:t>manfaat</a:t>
            </a:r>
            <a:r>
              <a:rPr lang="en-US" sz="1800" dirty="0">
                <a:sym typeface="Wingdings" panose="05000000000000000000" pitchFamily="2" charset="2"/>
              </a:rPr>
              <a:t> </a:t>
            </a:r>
            <a:r>
              <a:rPr lang="en-US" sz="1800" dirty="0" err="1">
                <a:sym typeface="Wingdings" panose="05000000000000000000" pitchFamily="2" charset="2"/>
              </a:rPr>
              <a:t>pasti</a:t>
            </a:r>
            <a:r>
              <a:rPr lang="en-US" sz="1800" dirty="0">
                <a:sym typeface="Wingdings" panose="05000000000000000000" pitchFamily="2" charset="2"/>
              </a:rPr>
              <a:t> – </a:t>
            </a:r>
            <a:r>
              <a:rPr lang="en-US" sz="1800" dirty="0" err="1">
                <a:sym typeface="Wingdings" panose="05000000000000000000" pitchFamily="2" charset="2"/>
              </a:rPr>
              <a:t>keuntungan</a:t>
            </a:r>
            <a:r>
              <a:rPr lang="en-US" sz="1800" dirty="0">
                <a:sym typeface="Wingdings" panose="05000000000000000000" pitchFamily="2" charset="2"/>
              </a:rPr>
              <a:t>/</a:t>
            </a:r>
            <a:r>
              <a:rPr lang="en-US" sz="1800" dirty="0" err="1">
                <a:sym typeface="Wingdings" panose="05000000000000000000" pitchFamily="2" charset="2"/>
              </a:rPr>
              <a:t>kerugian</a:t>
            </a:r>
            <a:r>
              <a:rPr lang="en-US" sz="1800" dirty="0">
                <a:sym typeface="Wingdings" panose="05000000000000000000" pitchFamily="2" charset="2"/>
              </a:rPr>
              <a:t> </a:t>
            </a:r>
            <a:r>
              <a:rPr lang="en-US" sz="1800" dirty="0" err="1">
                <a:sym typeface="Wingdings" panose="05000000000000000000" pitchFamily="2" charset="2"/>
              </a:rPr>
              <a:t>aktuaria</a:t>
            </a:r>
            <a:r>
              <a:rPr lang="en-US" sz="1800" dirty="0">
                <a:sym typeface="Wingdings" panose="05000000000000000000" pitchFamily="2" charset="2"/>
              </a:rPr>
              <a:t>  </a:t>
            </a:r>
            <a:r>
              <a:rPr lang="en-US" sz="1800" dirty="0" err="1">
                <a:sym typeface="Wingdings" panose="05000000000000000000" pitchFamily="2" charset="2"/>
              </a:rPr>
              <a:t>tidak</a:t>
            </a:r>
            <a:r>
              <a:rPr lang="en-US" sz="1800" dirty="0">
                <a:sym typeface="Wingdings" panose="05000000000000000000" pitchFamily="2" charset="2"/>
              </a:rPr>
              <a:t> </a:t>
            </a:r>
            <a:r>
              <a:rPr lang="en-US" sz="1800" dirty="0" err="1">
                <a:sym typeface="Wingdings" panose="05000000000000000000" pitchFamily="2" charset="2"/>
              </a:rPr>
              <a:t>direklasifkasi</a:t>
            </a:r>
            <a:r>
              <a:rPr lang="en-US" sz="1800" dirty="0">
                <a:sym typeface="Wingdings" panose="05000000000000000000" pitchFamily="2" charset="2"/>
              </a:rPr>
              <a:t>.</a:t>
            </a:r>
            <a:endParaRPr lang="en-US" sz="1800" dirty="0"/>
          </a:p>
          <a:p>
            <a:r>
              <a:rPr lang="en-US" sz="2000" dirty="0"/>
              <a:t>Akan </a:t>
            </a:r>
            <a:r>
              <a:rPr lang="en-US" sz="2000" dirty="0" err="1"/>
              <a:t>direklasifikasi</a:t>
            </a:r>
            <a:r>
              <a:rPr lang="en-US" sz="2000" dirty="0"/>
              <a:t> </a:t>
            </a:r>
            <a:r>
              <a:rPr lang="en-US" sz="2000" dirty="0" err="1"/>
              <a:t>lebih</a:t>
            </a:r>
            <a:r>
              <a:rPr lang="en-US" sz="2000" dirty="0"/>
              <a:t> </a:t>
            </a:r>
            <a:r>
              <a:rPr lang="en-US" sz="2000" dirty="0" err="1"/>
              <a:t>lanjut</a:t>
            </a:r>
            <a:r>
              <a:rPr lang="en-US" sz="2000" dirty="0"/>
              <a:t> </a:t>
            </a:r>
            <a:r>
              <a:rPr lang="en-US" sz="2000" dirty="0" err="1"/>
              <a:t>ke</a:t>
            </a:r>
            <a:r>
              <a:rPr lang="en-US" sz="2000" dirty="0"/>
              <a:t> </a:t>
            </a:r>
            <a:r>
              <a:rPr lang="en-US" sz="2000" dirty="0" err="1"/>
              <a:t>laba</a:t>
            </a:r>
            <a:r>
              <a:rPr lang="en-US" sz="2000" dirty="0"/>
              <a:t> </a:t>
            </a:r>
            <a:r>
              <a:rPr lang="en-US" sz="2000" dirty="0" err="1"/>
              <a:t>rugi</a:t>
            </a:r>
            <a:r>
              <a:rPr lang="en-US" sz="2000" dirty="0"/>
              <a:t> </a:t>
            </a:r>
            <a:r>
              <a:rPr lang="en-US" sz="2000" dirty="0" err="1"/>
              <a:t>ketika</a:t>
            </a:r>
            <a:r>
              <a:rPr lang="en-US" sz="2000" dirty="0"/>
              <a:t> </a:t>
            </a:r>
            <a:r>
              <a:rPr lang="en-US" sz="2000" dirty="0" err="1"/>
              <a:t>kondisi</a:t>
            </a:r>
            <a:r>
              <a:rPr lang="en-US" sz="2000" dirty="0"/>
              <a:t> </a:t>
            </a:r>
            <a:r>
              <a:rPr lang="en-US" sz="2000" dirty="0" err="1"/>
              <a:t>tertentu</a:t>
            </a:r>
            <a:r>
              <a:rPr lang="en-US" sz="2000" dirty="0"/>
              <a:t> </a:t>
            </a:r>
            <a:r>
              <a:rPr lang="en-US" sz="2000" dirty="0" err="1"/>
              <a:t>terpenuhi</a:t>
            </a:r>
            <a:r>
              <a:rPr lang="en-US" sz="2000" dirty="0"/>
              <a:t>.</a:t>
            </a:r>
          </a:p>
          <a:p>
            <a:pPr lvl="1"/>
            <a:r>
              <a:rPr lang="en-US" sz="1700" dirty="0" err="1"/>
              <a:t>Keuntungan</a:t>
            </a:r>
            <a:r>
              <a:rPr lang="en-US" sz="1700" dirty="0"/>
              <a:t>/</a:t>
            </a:r>
            <a:r>
              <a:rPr lang="en-US" sz="1700" dirty="0" err="1"/>
              <a:t>kerugian</a:t>
            </a:r>
            <a:r>
              <a:rPr lang="en-US" sz="1700" dirty="0"/>
              <a:t> </a:t>
            </a:r>
            <a:r>
              <a:rPr lang="en-US" sz="1700" dirty="0" err="1"/>
              <a:t>dari</a:t>
            </a:r>
            <a:r>
              <a:rPr lang="en-US" sz="1700" dirty="0"/>
              <a:t> available for sale </a:t>
            </a:r>
            <a:r>
              <a:rPr lang="en-US" sz="1700" dirty="0">
                <a:sym typeface="Wingdings" panose="05000000000000000000" pitchFamily="2" charset="2"/>
              </a:rPr>
              <a:t> </a:t>
            </a:r>
            <a:r>
              <a:rPr lang="en-US" sz="1700" dirty="0" err="1"/>
              <a:t>jika</a:t>
            </a:r>
            <a:r>
              <a:rPr lang="en-US" sz="1700" dirty="0"/>
              <a:t> </a:t>
            </a:r>
            <a:r>
              <a:rPr lang="en-US" sz="1700" dirty="0" err="1"/>
              <a:t>dijual</a:t>
            </a:r>
            <a:r>
              <a:rPr lang="en-US" sz="1700" dirty="0"/>
              <a:t> </a:t>
            </a:r>
            <a:r>
              <a:rPr lang="en-US" sz="1700" dirty="0" err="1"/>
              <a:t>direklasifiksai</a:t>
            </a:r>
            <a:r>
              <a:rPr lang="en-US" sz="1700" dirty="0"/>
              <a:t> </a:t>
            </a:r>
            <a:r>
              <a:rPr lang="en-US" sz="1700" dirty="0" err="1"/>
              <a:t>ke</a:t>
            </a:r>
            <a:r>
              <a:rPr lang="en-US" sz="1700" dirty="0"/>
              <a:t> </a:t>
            </a:r>
            <a:r>
              <a:rPr lang="en-US" sz="1700" dirty="0" err="1"/>
              <a:t>laba</a:t>
            </a:r>
            <a:r>
              <a:rPr lang="en-US" sz="1700" dirty="0"/>
              <a:t> </a:t>
            </a:r>
            <a:r>
              <a:rPr lang="en-US" sz="1700" dirty="0" err="1"/>
              <a:t>rugi</a:t>
            </a:r>
            <a:endParaRPr lang="en-US" sz="1700" dirty="0"/>
          </a:p>
          <a:p>
            <a:pPr lvl="1"/>
            <a:r>
              <a:rPr lang="en-US" sz="1700" i="1" dirty="0"/>
              <a:t>Cash flow hedge  </a:t>
            </a:r>
            <a:r>
              <a:rPr lang="en-US" sz="1700" dirty="0">
                <a:sym typeface="Wingdings" panose="05000000000000000000" pitchFamily="2" charset="2"/>
              </a:rPr>
              <a:t> </a:t>
            </a:r>
            <a:r>
              <a:rPr lang="en-US" sz="1700" dirty="0" err="1">
                <a:sym typeface="Wingdings" panose="05000000000000000000" pitchFamily="2" charset="2"/>
              </a:rPr>
              <a:t>keuntungan</a:t>
            </a:r>
            <a:r>
              <a:rPr lang="en-US" sz="1700" dirty="0">
                <a:sym typeface="Wingdings" panose="05000000000000000000" pitchFamily="2" charset="2"/>
              </a:rPr>
              <a:t>/</a:t>
            </a:r>
            <a:r>
              <a:rPr lang="en-US" sz="1700" dirty="0" err="1">
                <a:sym typeface="Wingdings" panose="05000000000000000000" pitchFamily="2" charset="2"/>
              </a:rPr>
              <a:t>kerugian</a:t>
            </a:r>
            <a:r>
              <a:rPr lang="en-US" sz="1700" dirty="0">
                <a:sym typeface="Wingdings" panose="05000000000000000000" pitchFamily="2" charset="2"/>
              </a:rPr>
              <a:t> yang </a:t>
            </a:r>
            <a:r>
              <a:rPr lang="en-US" sz="1700" dirty="0" err="1">
                <a:sym typeface="Wingdings" panose="05000000000000000000" pitchFamily="2" charset="2"/>
              </a:rPr>
              <a:t>efektif</a:t>
            </a:r>
            <a:r>
              <a:rPr lang="en-US" sz="1700" dirty="0">
                <a:sym typeface="Wingdings" panose="05000000000000000000" pitchFamily="2" charset="2"/>
              </a:rPr>
              <a:t>  </a:t>
            </a:r>
            <a:r>
              <a:rPr lang="en-US" sz="1700" dirty="0" err="1">
                <a:sym typeface="Wingdings" panose="05000000000000000000" pitchFamily="2" charset="2"/>
              </a:rPr>
              <a:t>kontrak</a:t>
            </a:r>
            <a:r>
              <a:rPr lang="en-US" sz="1700" dirty="0">
                <a:sym typeface="Wingdings" panose="05000000000000000000" pitchFamily="2" charset="2"/>
              </a:rPr>
              <a:t> </a:t>
            </a:r>
            <a:r>
              <a:rPr lang="en-US" sz="1700" dirty="0" err="1">
                <a:sym typeface="Wingdings" panose="05000000000000000000" pitchFamily="2" charset="2"/>
              </a:rPr>
              <a:t>berakhir</a:t>
            </a:r>
            <a:r>
              <a:rPr lang="en-US" sz="1700" dirty="0">
                <a:sym typeface="Wingdings" panose="05000000000000000000" pitchFamily="2" charset="2"/>
              </a:rPr>
              <a:t>  L/R</a:t>
            </a:r>
          </a:p>
          <a:p>
            <a:pPr lvl="1"/>
            <a:r>
              <a:rPr lang="en-US" sz="1700" dirty="0" err="1">
                <a:sym typeface="Wingdings" panose="05000000000000000000" pitchFamily="2" charset="2"/>
              </a:rPr>
              <a:t>Translasi</a:t>
            </a:r>
            <a:r>
              <a:rPr lang="en-US" sz="1700" dirty="0">
                <a:sym typeface="Wingdings" panose="05000000000000000000" pitchFamily="2" charset="2"/>
              </a:rPr>
              <a:t> </a:t>
            </a:r>
            <a:r>
              <a:rPr lang="en-US" sz="1700" dirty="0" err="1">
                <a:sym typeface="Wingdings" panose="05000000000000000000" pitchFamily="2" charset="2"/>
              </a:rPr>
              <a:t>mata</a:t>
            </a:r>
            <a:r>
              <a:rPr lang="en-US" sz="1700" dirty="0">
                <a:sym typeface="Wingdings" panose="05000000000000000000" pitchFamily="2" charset="2"/>
              </a:rPr>
              <a:t> </a:t>
            </a:r>
            <a:r>
              <a:rPr lang="en-US" sz="1700" dirty="0" err="1">
                <a:sym typeface="Wingdings" panose="05000000000000000000" pitchFamily="2" charset="2"/>
              </a:rPr>
              <a:t>uang</a:t>
            </a:r>
            <a:r>
              <a:rPr lang="en-US" sz="1700" dirty="0">
                <a:sym typeface="Wingdings" panose="05000000000000000000" pitchFamily="2" charset="2"/>
              </a:rPr>
              <a:t> </a:t>
            </a:r>
            <a:r>
              <a:rPr lang="en-US" sz="1700" dirty="0" err="1">
                <a:sym typeface="Wingdings" panose="05000000000000000000" pitchFamily="2" charset="2"/>
              </a:rPr>
              <a:t>asing</a:t>
            </a:r>
            <a:r>
              <a:rPr lang="en-US" sz="1700" dirty="0">
                <a:sym typeface="Wingdings" panose="05000000000000000000" pitchFamily="2" charset="2"/>
              </a:rPr>
              <a:t> </a:t>
            </a:r>
            <a:r>
              <a:rPr lang="en-US" sz="1700" dirty="0" err="1">
                <a:sym typeface="Wingdings" panose="05000000000000000000" pitchFamily="2" charset="2"/>
              </a:rPr>
              <a:t>dari</a:t>
            </a:r>
            <a:r>
              <a:rPr lang="en-US" sz="1700" dirty="0">
                <a:sym typeface="Wingdings" panose="05000000000000000000" pitchFamily="2" charset="2"/>
              </a:rPr>
              <a:t> </a:t>
            </a:r>
            <a:r>
              <a:rPr lang="en-US" sz="1700" dirty="0" err="1">
                <a:sym typeface="Wingdings" panose="05000000000000000000" pitchFamily="2" charset="2"/>
              </a:rPr>
              <a:t>anak</a:t>
            </a:r>
            <a:r>
              <a:rPr lang="en-US" sz="1700" dirty="0">
                <a:sym typeface="Wingdings" panose="05000000000000000000" pitchFamily="2" charset="2"/>
              </a:rPr>
              <a:t> </a:t>
            </a:r>
            <a:r>
              <a:rPr lang="en-US" sz="1700" dirty="0" err="1">
                <a:sym typeface="Wingdings" panose="05000000000000000000" pitchFamily="2" charset="2"/>
              </a:rPr>
              <a:t>perusahaan</a:t>
            </a:r>
            <a:r>
              <a:rPr lang="en-US" sz="1700" dirty="0">
                <a:sym typeface="Wingdings" panose="05000000000000000000" pitchFamily="2" charset="2"/>
              </a:rPr>
              <a:t> / </a:t>
            </a:r>
            <a:r>
              <a:rPr lang="en-US" sz="1700" dirty="0" err="1">
                <a:sym typeface="Wingdings" panose="05000000000000000000" pitchFamily="2" charset="2"/>
              </a:rPr>
              <a:t>cabang</a:t>
            </a:r>
            <a:r>
              <a:rPr lang="en-US" sz="1700" dirty="0">
                <a:sym typeface="Wingdings" panose="05000000000000000000" pitchFamily="2" charset="2"/>
              </a:rPr>
              <a:t> dengan </a:t>
            </a:r>
            <a:r>
              <a:rPr lang="en-US" sz="1700" dirty="0" err="1">
                <a:sym typeface="Wingdings" panose="05000000000000000000" pitchFamily="2" charset="2"/>
              </a:rPr>
              <a:t>mata</a:t>
            </a:r>
            <a:r>
              <a:rPr lang="en-US" sz="1700" dirty="0">
                <a:sym typeface="Wingdings" panose="05000000000000000000" pitchFamily="2" charset="2"/>
              </a:rPr>
              <a:t> </a:t>
            </a:r>
            <a:r>
              <a:rPr lang="en-US" sz="1700" dirty="0" err="1">
                <a:sym typeface="Wingdings" panose="05000000000000000000" pitchFamily="2" charset="2"/>
              </a:rPr>
              <a:t>uang</a:t>
            </a:r>
            <a:r>
              <a:rPr lang="en-US" sz="1700" dirty="0">
                <a:sym typeface="Wingdings" panose="05000000000000000000" pitchFamily="2" charset="2"/>
              </a:rPr>
              <a:t> </a:t>
            </a:r>
            <a:r>
              <a:rPr lang="en-US" sz="1700" dirty="0" err="1">
                <a:sym typeface="Wingdings" panose="05000000000000000000" pitchFamily="2" charset="2"/>
              </a:rPr>
              <a:t>fungsional</a:t>
            </a:r>
            <a:r>
              <a:rPr lang="en-US" sz="1700" dirty="0">
                <a:sym typeface="Wingdings" panose="05000000000000000000" pitchFamily="2" charset="2"/>
              </a:rPr>
              <a:t> yang </a:t>
            </a:r>
            <a:r>
              <a:rPr lang="en-US" sz="1700" dirty="0" err="1">
                <a:sym typeface="Wingdings" panose="05000000000000000000" pitchFamily="2" charset="2"/>
              </a:rPr>
              <a:t>berbeda</a:t>
            </a:r>
            <a:r>
              <a:rPr lang="en-US" sz="1700" dirty="0">
                <a:sym typeface="Wingdings" panose="05000000000000000000" pitchFamily="2" charset="2"/>
              </a:rPr>
              <a:t> dengan </a:t>
            </a:r>
            <a:r>
              <a:rPr lang="en-US" sz="1700" dirty="0" err="1">
                <a:sym typeface="Wingdings" panose="05000000000000000000" pitchFamily="2" charset="2"/>
              </a:rPr>
              <a:t>induk</a:t>
            </a:r>
            <a:r>
              <a:rPr lang="en-US" sz="1700" dirty="0">
                <a:sym typeface="Wingdings" panose="05000000000000000000" pitchFamily="2" charset="2"/>
              </a:rPr>
              <a:t> / </a:t>
            </a:r>
            <a:r>
              <a:rPr lang="en-US" sz="1700" dirty="0" err="1">
                <a:sym typeface="Wingdings" panose="05000000000000000000" pitchFamily="2" charset="2"/>
              </a:rPr>
              <a:t>pusat</a:t>
            </a:r>
            <a:endParaRPr lang="en-US" sz="1700" dirty="0">
              <a:sym typeface="Wingdings" panose="05000000000000000000" pitchFamily="2" charset="2"/>
            </a:endParaRPr>
          </a:p>
          <a:p>
            <a:pPr lvl="1"/>
            <a:r>
              <a:rPr lang="en-US" sz="1700" dirty="0" err="1">
                <a:sym typeface="Wingdings" panose="05000000000000000000" pitchFamily="2" charset="2"/>
              </a:rPr>
              <a:t>Bagian</a:t>
            </a:r>
            <a:r>
              <a:rPr lang="en-US" sz="1700" dirty="0">
                <a:sym typeface="Wingdings" panose="05000000000000000000" pitchFamily="2" charset="2"/>
              </a:rPr>
              <a:t> </a:t>
            </a:r>
            <a:r>
              <a:rPr lang="en-US" sz="1700" dirty="0" err="1">
                <a:sym typeface="Wingdings" panose="05000000000000000000" pitchFamily="2" charset="2"/>
              </a:rPr>
              <a:t>penghasilan</a:t>
            </a:r>
            <a:r>
              <a:rPr lang="en-US" sz="1700" dirty="0">
                <a:sym typeface="Wingdings" panose="05000000000000000000" pitchFamily="2" charset="2"/>
              </a:rPr>
              <a:t> </a:t>
            </a:r>
            <a:r>
              <a:rPr lang="en-US" sz="1700" dirty="0" err="1">
                <a:sym typeface="Wingdings" panose="05000000000000000000" pitchFamily="2" charset="2"/>
              </a:rPr>
              <a:t>komprehensif</a:t>
            </a:r>
            <a:r>
              <a:rPr lang="en-US" sz="1700" dirty="0">
                <a:sym typeface="Wingdings" panose="05000000000000000000" pitchFamily="2" charset="2"/>
              </a:rPr>
              <a:t> </a:t>
            </a:r>
            <a:r>
              <a:rPr lang="en-US" sz="1700" dirty="0" err="1">
                <a:sym typeface="Wingdings" panose="05000000000000000000" pitchFamily="2" charset="2"/>
              </a:rPr>
              <a:t>asosiasi</a:t>
            </a:r>
            <a:r>
              <a:rPr lang="en-US" sz="1700" dirty="0">
                <a:sym typeface="Wingdings" panose="05000000000000000000" pitchFamily="2" charset="2"/>
              </a:rPr>
              <a:t>  </a:t>
            </a:r>
            <a:r>
              <a:rPr lang="en-US" sz="1700" dirty="0" err="1">
                <a:sym typeface="Wingdings" panose="05000000000000000000" pitchFamily="2" charset="2"/>
              </a:rPr>
              <a:t>jika</a:t>
            </a:r>
            <a:r>
              <a:rPr lang="en-US" sz="1700" dirty="0">
                <a:sym typeface="Wingdings" panose="05000000000000000000" pitchFamily="2" charset="2"/>
              </a:rPr>
              <a:t> </a:t>
            </a:r>
            <a:r>
              <a:rPr lang="en-US" sz="1700" dirty="0" err="1">
                <a:sym typeface="Wingdings" panose="05000000000000000000" pitchFamily="2" charset="2"/>
              </a:rPr>
              <a:t>dijual</a:t>
            </a:r>
            <a:r>
              <a:rPr lang="en-US" sz="1700" dirty="0">
                <a:sym typeface="Wingdings" panose="05000000000000000000" pitchFamily="2" charset="2"/>
              </a:rPr>
              <a:t> </a:t>
            </a:r>
            <a:r>
              <a:rPr lang="en-US" sz="1700" dirty="0" err="1">
                <a:sym typeface="Wingdings" panose="05000000000000000000" pitchFamily="2" charset="2"/>
              </a:rPr>
              <a:t>direklasifikasi</a:t>
            </a:r>
            <a:r>
              <a:rPr lang="en-US" sz="1700" dirty="0">
                <a:sym typeface="Wingdings" panose="05000000000000000000" pitchFamily="2" charset="2"/>
              </a:rPr>
              <a:t> </a:t>
            </a:r>
            <a:r>
              <a:rPr lang="en-US" sz="1700" dirty="0" err="1">
                <a:sym typeface="Wingdings" panose="05000000000000000000" pitchFamily="2" charset="2"/>
              </a:rPr>
              <a:t>ke</a:t>
            </a:r>
            <a:r>
              <a:rPr lang="en-US" sz="1700" dirty="0">
                <a:sym typeface="Wingdings" panose="05000000000000000000" pitchFamily="2" charset="2"/>
              </a:rPr>
              <a:t> </a:t>
            </a:r>
            <a:r>
              <a:rPr lang="en-US" sz="1700" dirty="0" err="1">
                <a:sym typeface="Wingdings" panose="05000000000000000000" pitchFamily="2" charset="2"/>
              </a:rPr>
              <a:t>laba</a:t>
            </a:r>
            <a:r>
              <a:rPr lang="en-US" sz="1700" dirty="0">
                <a:sym typeface="Wingdings" panose="05000000000000000000" pitchFamily="2" charset="2"/>
              </a:rPr>
              <a:t> </a:t>
            </a:r>
            <a:r>
              <a:rPr lang="en-US" sz="1700" dirty="0" err="1">
                <a:sym typeface="Wingdings" panose="05000000000000000000" pitchFamily="2" charset="2"/>
              </a:rPr>
              <a:t>rugi</a:t>
            </a:r>
            <a:r>
              <a:rPr lang="en-US" sz="1700" dirty="0">
                <a:sym typeface="Wingdings" panose="05000000000000000000" pitchFamily="2" charset="2"/>
              </a:rPr>
              <a:t>.</a:t>
            </a:r>
            <a:endParaRPr lang="en-US" sz="1700" dirty="0"/>
          </a:p>
        </p:txBody>
      </p:sp>
    </p:spTree>
    <p:extLst>
      <p:ext uri="{BB962C8B-B14F-4D97-AF65-F5344CB8AC3E}">
        <p14:creationId xmlns:p14="http://schemas.microsoft.com/office/powerpoint/2010/main" xmlns="" val="240344825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id-ID" sz="2400" b="1" dirty="0"/>
              <a:t>Perubahan Kebijakan Akuntansi, Penyajian kembali, retrospektif atau reklasifikasi</a:t>
            </a:r>
            <a:endParaRPr lang="en-US" sz="2400" b="1" dirty="0"/>
          </a:p>
        </p:txBody>
      </p:sp>
      <p:sp>
        <p:nvSpPr>
          <p:cNvPr id="3" name="Content Placeholder 2"/>
          <p:cNvSpPr>
            <a:spLocks noGrp="1"/>
          </p:cNvSpPr>
          <p:nvPr>
            <p:ph idx="1"/>
          </p:nvPr>
        </p:nvSpPr>
        <p:spPr>
          <a:xfrm>
            <a:off x="357158" y="1428736"/>
            <a:ext cx="7952653" cy="4953000"/>
          </a:xfrm>
        </p:spPr>
        <p:txBody>
          <a:bodyPr/>
          <a:lstStyle/>
          <a:p>
            <a:pPr>
              <a:spcBef>
                <a:spcPts val="600"/>
              </a:spcBef>
              <a:buClr>
                <a:schemeClr val="accent4">
                  <a:lumMod val="60000"/>
                  <a:lumOff val="40000"/>
                </a:schemeClr>
              </a:buClr>
              <a:buFont typeface="Arial" panose="020B0604020202020204" pitchFamily="34" charset="0"/>
              <a:buChar char="•"/>
            </a:pPr>
            <a:r>
              <a:rPr lang="fi-FI" sz="2000" dirty="0"/>
              <a:t>Entitas menyajikan laporan posisi keuangan </a:t>
            </a:r>
            <a:r>
              <a:rPr lang="id-ID" sz="2000" dirty="0"/>
              <a:t>ketiga pada posisi awal periode sebelumnya sebagai tambahan atas laporan keuangan komparatif minimum jika:</a:t>
            </a:r>
          </a:p>
          <a:p>
            <a:pPr marL="800100" lvl="1" indent="-342900">
              <a:spcBef>
                <a:spcPts val="600"/>
              </a:spcBef>
              <a:buClr>
                <a:schemeClr val="accent4">
                  <a:lumMod val="60000"/>
                  <a:lumOff val="40000"/>
                </a:schemeClr>
              </a:buClr>
              <a:buSzPct val="100000"/>
              <a:buFont typeface="+mj-lt"/>
              <a:buAutoNum type="alphaLcPeriod"/>
            </a:pPr>
            <a:r>
              <a:rPr lang="id-ID" sz="1800" dirty="0"/>
              <a:t>entitas menerapkan kebijakan akuntansi secara retrospektif, </a:t>
            </a:r>
            <a:r>
              <a:rPr lang="pt-BR" sz="1800" dirty="0"/>
              <a:t>membuat penyajian kembali retrospektif atas pos-pos dalam</a:t>
            </a:r>
            <a:r>
              <a:rPr lang="id-ID" sz="1800" dirty="0"/>
              <a:t> laporan keuangan atau reklasifikasi pos-pos dalam laporan keuangan; dan</a:t>
            </a:r>
          </a:p>
          <a:p>
            <a:pPr marL="800100" lvl="1" indent="-342900">
              <a:spcBef>
                <a:spcPts val="600"/>
              </a:spcBef>
              <a:buClr>
                <a:schemeClr val="accent4">
                  <a:lumMod val="60000"/>
                  <a:lumOff val="40000"/>
                </a:schemeClr>
              </a:buClr>
              <a:buSzPct val="100000"/>
              <a:buFont typeface="+mj-lt"/>
              <a:buAutoNum type="alphaLcPeriod"/>
            </a:pPr>
            <a:r>
              <a:rPr lang="id-ID" sz="1800" dirty="0"/>
              <a:t>penerapan retrospektif, penyajian kembali retropsektif atau reklasifikasi memiliki dampak material atas informasi dalam laporan posisi keuangan pada awal periode sebelumnya.</a:t>
            </a:r>
          </a:p>
          <a:p>
            <a:pPr>
              <a:buClr>
                <a:schemeClr val="accent4">
                  <a:lumMod val="60000"/>
                  <a:lumOff val="40000"/>
                </a:schemeClr>
              </a:buClr>
            </a:pPr>
            <a:r>
              <a:rPr lang="id-ID" sz="2000" dirty="0"/>
              <a:t>Entitas </a:t>
            </a:r>
            <a:r>
              <a:rPr lang="fi-FI" sz="2000" dirty="0"/>
              <a:t>menyajikan tiga laporan posisi keuangan pada:</a:t>
            </a:r>
          </a:p>
          <a:p>
            <a:pPr lvl="1">
              <a:buClr>
                <a:schemeClr val="accent4">
                  <a:lumMod val="60000"/>
                  <a:lumOff val="40000"/>
                </a:schemeClr>
              </a:buClr>
            </a:pPr>
            <a:r>
              <a:rPr lang="id-ID" sz="1600" dirty="0"/>
              <a:t>(a) akhir periode berjalan;</a:t>
            </a:r>
          </a:p>
          <a:p>
            <a:pPr lvl="1">
              <a:buClr>
                <a:schemeClr val="accent4">
                  <a:lumMod val="60000"/>
                  <a:lumOff val="40000"/>
                </a:schemeClr>
              </a:buClr>
            </a:pPr>
            <a:r>
              <a:rPr lang="id-ID" sz="1600" dirty="0"/>
              <a:t>(b) akhir periode sebelumnya; dan</a:t>
            </a:r>
          </a:p>
          <a:p>
            <a:pPr lvl="1">
              <a:buClr>
                <a:schemeClr val="accent4">
                  <a:lumMod val="60000"/>
                  <a:lumOff val="40000"/>
                </a:schemeClr>
              </a:buClr>
            </a:pPr>
            <a:r>
              <a:rPr lang="id-ID" sz="1600" dirty="0"/>
              <a:t>(c) awal periode</a:t>
            </a:r>
            <a:endParaRPr lang="en-US" sz="1800" dirty="0"/>
          </a:p>
        </p:txBody>
      </p:sp>
    </p:spTree>
    <p:extLst>
      <p:ext uri="{BB962C8B-B14F-4D97-AF65-F5344CB8AC3E}">
        <p14:creationId xmlns:p14="http://schemas.microsoft.com/office/powerpoint/2010/main" xmlns="" val="379132567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200329"/>
          </a:xfrm>
          <a:prstGeom prst="rect">
            <a:avLst/>
          </a:prstGeom>
          <a:solidFill>
            <a:schemeClr val="accent6">
              <a:lumMod val="20000"/>
              <a:lumOff val="80000"/>
            </a:schemeClr>
          </a:solidFill>
        </p:spPr>
        <p:txBody>
          <a:bodyPr wrap="square">
            <a:spAutoFit/>
          </a:bodyPr>
          <a:lstStyle/>
          <a:p>
            <a:pPr algn="ctr" hangingPunct="0"/>
            <a:r>
              <a:rPr lang="es-ES" b="1" dirty="0"/>
              <a:t>PT PERTAMINA (PERSERO) DAN ENTITAS ANAK</a:t>
            </a:r>
            <a:endParaRPr lang="en-US" dirty="0"/>
          </a:p>
          <a:p>
            <a:pPr algn="ctr" hangingPunct="0"/>
            <a:r>
              <a:rPr lang="en-GB" b="1" dirty="0"/>
              <a:t>LAPORAN LABA RUGI DAN PENGHASILAN KOMPREHENSIF LAIN KONSOLIDASIAN</a:t>
            </a:r>
            <a:endParaRPr lang="en-US" dirty="0"/>
          </a:p>
          <a:p>
            <a:pPr algn="ctr" hangingPunct="0"/>
            <a:r>
              <a:rPr lang="en-GB" b="1" dirty="0" err="1"/>
              <a:t>Untuk</a:t>
            </a:r>
            <a:r>
              <a:rPr lang="en-GB" b="1" dirty="0"/>
              <a:t> </a:t>
            </a:r>
            <a:r>
              <a:rPr lang="en-GB" b="1" dirty="0" err="1"/>
              <a:t>Tahun</a:t>
            </a:r>
            <a:r>
              <a:rPr lang="en-GB" b="1" dirty="0"/>
              <a:t> yang </a:t>
            </a:r>
            <a:r>
              <a:rPr lang="en-GB" b="1" dirty="0" err="1"/>
              <a:t>Berakhir</a:t>
            </a:r>
            <a:r>
              <a:rPr lang="en-GB" b="1" dirty="0"/>
              <a:t> </a:t>
            </a:r>
            <a:r>
              <a:rPr lang="en-GB" b="1" dirty="0" err="1"/>
              <a:t>pada</a:t>
            </a:r>
            <a:r>
              <a:rPr lang="en-GB" b="1" dirty="0"/>
              <a:t> </a:t>
            </a:r>
            <a:r>
              <a:rPr lang="en-GB" b="1" dirty="0" err="1"/>
              <a:t>Tanggal</a:t>
            </a:r>
            <a:r>
              <a:rPr lang="en-GB" b="1" dirty="0"/>
              <a:t> 31 </a:t>
            </a:r>
            <a:r>
              <a:rPr lang="en-GB" b="1" dirty="0" err="1"/>
              <a:t>Desember</a:t>
            </a:r>
            <a:r>
              <a:rPr lang="en-GB" b="1" dirty="0"/>
              <a:t> 2015</a:t>
            </a:r>
            <a:endParaRPr lang="en-US" dirty="0"/>
          </a:p>
          <a:p>
            <a:pPr algn="ctr" hangingPunct="0"/>
            <a:r>
              <a:rPr lang="en-GB" b="1" dirty="0"/>
              <a:t>(</a:t>
            </a:r>
            <a:r>
              <a:rPr lang="en-GB" b="1" dirty="0" err="1"/>
              <a:t>Dinyatakan</a:t>
            </a:r>
            <a:r>
              <a:rPr lang="en-GB" b="1" dirty="0"/>
              <a:t> </a:t>
            </a:r>
            <a:r>
              <a:rPr lang="en-GB" b="1" dirty="0" err="1"/>
              <a:t>dalam</a:t>
            </a:r>
            <a:r>
              <a:rPr lang="en-GB" b="1" dirty="0"/>
              <a:t> </a:t>
            </a:r>
            <a:r>
              <a:rPr lang="en-GB" b="1" dirty="0" err="1"/>
              <a:t>ribuan</a:t>
            </a:r>
            <a:r>
              <a:rPr lang="en-GB" b="1" dirty="0"/>
              <a:t> </a:t>
            </a:r>
            <a:r>
              <a:rPr lang="en-GB" b="1" dirty="0" err="1"/>
              <a:t>Dolar</a:t>
            </a:r>
            <a:r>
              <a:rPr lang="en-GB" b="1" dirty="0"/>
              <a:t> Amerika </a:t>
            </a:r>
            <a:r>
              <a:rPr lang="en-GB" b="1" dirty="0" err="1"/>
              <a:t>Serikat</a:t>
            </a:r>
            <a:r>
              <a:rPr lang="en-GB" b="1" dirty="0"/>
              <a:t>, </a:t>
            </a:r>
            <a:r>
              <a:rPr lang="en-GB" b="1" dirty="0" err="1"/>
              <a:t>kecuali</a:t>
            </a:r>
            <a:r>
              <a:rPr lang="en-GB" b="1" dirty="0"/>
              <a:t> </a:t>
            </a:r>
            <a:r>
              <a:rPr lang="en-GB" b="1" dirty="0" err="1"/>
              <a:t>dinyatakan</a:t>
            </a:r>
            <a:r>
              <a:rPr lang="en-GB" b="1" dirty="0"/>
              <a:t> lain)</a:t>
            </a:r>
            <a:endParaRPr lang="en-US" dirty="0"/>
          </a:p>
        </p:txBody>
      </p:sp>
      <p:pic>
        <p:nvPicPr>
          <p:cNvPr id="3" name="Picture 2"/>
          <p:cNvPicPr>
            <a:picLocks noChangeAspect="1"/>
          </p:cNvPicPr>
          <p:nvPr/>
        </p:nvPicPr>
        <p:blipFill>
          <a:blip r:embed="rId2"/>
          <a:stretch>
            <a:fillRect/>
          </a:stretch>
        </p:blipFill>
        <p:spPr>
          <a:xfrm>
            <a:off x="0" y="1200329"/>
            <a:ext cx="9144000" cy="5657671"/>
          </a:xfrm>
          <a:prstGeom prst="rect">
            <a:avLst/>
          </a:prstGeom>
        </p:spPr>
      </p:pic>
      <p:sp>
        <p:nvSpPr>
          <p:cNvPr id="4" name="Title 1"/>
          <p:cNvSpPr txBox="1">
            <a:spLocks/>
          </p:cNvSpPr>
          <p:nvPr/>
        </p:nvSpPr>
        <p:spPr>
          <a:xfrm>
            <a:off x="0" y="-99392"/>
            <a:ext cx="3746828" cy="378296"/>
          </a:xfrm>
          <a:prstGeom prst="rect">
            <a:avLst/>
          </a:prstGeom>
        </p:spPr>
        <p:txBody>
          <a:bodyPr vert="horz" lIns="91440" tIns="45720" rIns="91440" bIns="45720"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1200" b="1" dirty="0" err="1">
                <a:solidFill>
                  <a:srgbClr val="C00000"/>
                </a:solidFill>
              </a:rPr>
              <a:t>Ilustrasi</a:t>
            </a:r>
            <a:r>
              <a:rPr lang="en-US" sz="1200" b="1" dirty="0">
                <a:solidFill>
                  <a:srgbClr val="C00000"/>
                </a:solidFill>
              </a:rPr>
              <a:t> </a:t>
            </a:r>
            <a:r>
              <a:rPr lang="id-ID" sz="1200" b="1" dirty="0">
                <a:solidFill>
                  <a:srgbClr val="C00000"/>
                </a:solidFill>
              </a:rPr>
              <a:t>Penerapa</a:t>
            </a:r>
            <a:r>
              <a:rPr lang="en-US" sz="1200" b="1" dirty="0">
                <a:solidFill>
                  <a:srgbClr val="C00000"/>
                </a:solidFill>
              </a:rPr>
              <a:t>n</a:t>
            </a:r>
            <a:r>
              <a:rPr lang="id-ID" sz="1200" b="1" dirty="0">
                <a:solidFill>
                  <a:srgbClr val="C00000"/>
                </a:solidFill>
              </a:rPr>
              <a:t> PSAK 1 </a:t>
            </a:r>
            <a:r>
              <a:rPr lang="en-US" sz="1200" b="1" dirty="0">
                <a:solidFill>
                  <a:srgbClr val="C00000"/>
                </a:solidFill>
              </a:rPr>
              <a:t>R</a:t>
            </a:r>
            <a:r>
              <a:rPr lang="id-ID" sz="1200" b="1" dirty="0">
                <a:solidFill>
                  <a:srgbClr val="C00000"/>
                </a:solidFill>
              </a:rPr>
              <a:t>2013</a:t>
            </a:r>
          </a:p>
        </p:txBody>
      </p:sp>
    </p:spTree>
    <p:extLst>
      <p:ext uri="{BB962C8B-B14F-4D97-AF65-F5344CB8AC3E}">
        <p14:creationId xmlns:p14="http://schemas.microsoft.com/office/powerpoint/2010/main" xmlns="" val="21255276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User\Favorites\Desktop\gambar ekonomi\searching-for-info.jpg"/>
          <p:cNvPicPr>
            <a:picLocks noChangeAspect="1" noChangeArrowheads="1"/>
          </p:cNvPicPr>
          <p:nvPr/>
        </p:nvPicPr>
        <p:blipFill>
          <a:blip r:embed="rId3" cstate="print"/>
          <a:srcRect l="5519" r="11322"/>
          <a:stretch>
            <a:fillRect/>
          </a:stretch>
        </p:blipFill>
        <p:spPr bwMode="auto">
          <a:xfrm>
            <a:off x="7380312" y="4038600"/>
            <a:ext cx="1728192" cy="2078182"/>
          </a:xfrm>
          <a:prstGeom prst="rect">
            <a:avLst/>
          </a:prstGeom>
          <a:noFill/>
        </p:spPr>
      </p:pic>
      <p:sp>
        <p:nvSpPr>
          <p:cNvPr id="130051" name="Rectangle 3"/>
          <p:cNvSpPr>
            <a:spLocks noGrp="1" noChangeArrowheads="1"/>
          </p:cNvSpPr>
          <p:nvPr>
            <p:ph type="title"/>
          </p:nvPr>
        </p:nvSpPr>
        <p:spPr>
          <a:xfrm>
            <a:off x="1331640" y="264840"/>
            <a:ext cx="7278960" cy="801960"/>
          </a:xfrm>
          <a:noFill/>
          <a:ln cap="flat"/>
        </p:spPr>
        <p:txBody>
          <a:bodyPr>
            <a:normAutofit fontScale="90000"/>
          </a:bodyPr>
          <a:lstStyle/>
          <a:p>
            <a:pPr marL="109538" algn="ctr">
              <a:defRPr/>
            </a:pPr>
            <a:r>
              <a:rPr lang="en-US" sz="3100" b="1" dirty="0" err="1">
                <a:latin typeface="+mn-lt"/>
              </a:rPr>
              <a:t>Penghasilan</a:t>
            </a:r>
            <a:r>
              <a:rPr lang="en-US" sz="3100" b="1" dirty="0">
                <a:latin typeface="+mn-lt"/>
              </a:rPr>
              <a:t> </a:t>
            </a:r>
            <a:r>
              <a:rPr lang="en-US" sz="3100" b="1" dirty="0" err="1">
                <a:latin typeface="+mn-lt"/>
              </a:rPr>
              <a:t>Komprehensif</a:t>
            </a:r>
            <a:r>
              <a:rPr lang="en-US" sz="3100" b="1" dirty="0">
                <a:latin typeface="+mn-lt"/>
              </a:rPr>
              <a:t> Lain </a:t>
            </a:r>
            <a:r>
              <a:rPr lang="id-ID" sz="3100" b="1" dirty="0">
                <a:latin typeface="+mn-lt"/>
              </a:rPr>
              <a:t/>
            </a:r>
            <a:br>
              <a:rPr lang="id-ID" sz="3100" b="1" dirty="0">
                <a:latin typeface="+mn-lt"/>
              </a:rPr>
            </a:br>
            <a:r>
              <a:rPr lang="en-US" sz="3100" b="1" dirty="0">
                <a:latin typeface="+mn-lt"/>
              </a:rPr>
              <a:t>– </a:t>
            </a:r>
            <a:r>
              <a:rPr lang="en-US" sz="3100" b="1" dirty="0" err="1">
                <a:latin typeface="+mn-lt"/>
              </a:rPr>
              <a:t>Tidak</a:t>
            </a:r>
            <a:r>
              <a:rPr lang="en-US" sz="3100" b="1" dirty="0">
                <a:latin typeface="+mn-lt"/>
              </a:rPr>
              <a:t> </a:t>
            </a:r>
            <a:r>
              <a:rPr lang="en-US" sz="3100" b="1" dirty="0" err="1">
                <a:latin typeface="+mn-lt"/>
              </a:rPr>
              <a:t>Direklasifikasi</a:t>
            </a:r>
            <a:r>
              <a:rPr lang="en-US" sz="3200" b="1" dirty="0">
                <a:latin typeface="+mn-lt"/>
              </a:rPr>
              <a:t>  </a:t>
            </a:r>
          </a:p>
        </p:txBody>
      </p:sp>
      <p:sp>
        <p:nvSpPr>
          <p:cNvPr id="130050" name="Rectangle 2"/>
          <p:cNvSpPr>
            <a:spLocks noGrp="1" noChangeArrowheads="1"/>
          </p:cNvSpPr>
          <p:nvPr>
            <p:ph idx="1"/>
          </p:nvPr>
        </p:nvSpPr>
        <p:spPr>
          <a:xfrm>
            <a:off x="395536" y="1196752"/>
            <a:ext cx="7620000" cy="5028982"/>
          </a:xfrm>
          <a:noFill/>
        </p:spPr>
        <p:txBody>
          <a:bodyPr lIns="90488" tIns="44450" rIns="90488" bIns="44450">
            <a:normAutofit/>
          </a:bodyPr>
          <a:lstStyle/>
          <a:p>
            <a:pPr>
              <a:spcBef>
                <a:spcPts val="600"/>
              </a:spcBef>
            </a:pPr>
            <a:r>
              <a:rPr lang="en-US" altLang="en-US" sz="2000" dirty="0"/>
              <a:t>Entitas melakukan </a:t>
            </a:r>
            <a:r>
              <a:rPr lang="en-US" altLang="en-US" sz="2000" dirty="0" err="1"/>
              <a:t>revaluasi</a:t>
            </a:r>
            <a:r>
              <a:rPr lang="en-US" altLang="en-US" sz="2000" dirty="0"/>
              <a:t> </a:t>
            </a:r>
            <a:r>
              <a:rPr lang="en-US" altLang="en-US" sz="2000" dirty="0" err="1"/>
              <a:t>aset</a:t>
            </a:r>
            <a:r>
              <a:rPr lang="en-US" altLang="en-US" sz="2000" dirty="0"/>
              <a:t> </a:t>
            </a:r>
            <a:r>
              <a:rPr lang="en-US" altLang="en-US" sz="2000" dirty="0" err="1"/>
              <a:t>tetap</a:t>
            </a:r>
            <a:r>
              <a:rPr lang="en-US" altLang="en-US" sz="2000" dirty="0"/>
              <a:t> </a:t>
            </a:r>
            <a:r>
              <a:rPr lang="en-US" altLang="en-US" sz="2000" dirty="0" err="1"/>
              <a:t>pada</a:t>
            </a:r>
            <a:r>
              <a:rPr lang="en-US" altLang="en-US" sz="2000" dirty="0"/>
              <a:t> 2 </a:t>
            </a:r>
            <a:r>
              <a:rPr lang="en-US" altLang="en-US" sz="2000" dirty="0" err="1"/>
              <a:t>Januari</a:t>
            </a:r>
            <a:r>
              <a:rPr lang="en-US" altLang="en-US" sz="2000" dirty="0"/>
              <a:t> 2015. </a:t>
            </a:r>
            <a:r>
              <a:rPr lang="en-US" altLang="en-US" sz="2000" dirty="0" err="1"/>
              <a:t>Nilai</a:t>
            </a:r>
            <a:r>
              <a:rPr lang="en-US" altLang="en-US" sz="2000" dirty="0"/>
              <a:t> </a:t>
            </a:r>
            <a:r>
              <a:rPr lang="en-US" altLang="en-US" sz="2000" dirty="0" err="1"/>
              <a:t>perolehan</a:t>
            </a:r>
            <a:r>
              <a:rPr lang="en-US" altLang="en-US" sz="2000" dirty="0"/>
              <a:t> 600.000 </a:t>
            </a:r>
            <a:r>
              <a:rPr lang="en-US" altLang="en-US" sz="2000" dirty="0" err="1"/>
              <a:t>akumulasi</a:t>
            </a:r>
            <a:r>
              <a:rPr lang="en-US" altLang="en-US" sz="2000" dirty="0"/>
              <a:t> </a:t>
            </a:r>
            <a:r>
              <a:rPr lang="en-US" altLang="en-US" sz="2000" dirty="0" err="1"/>
              <a:t>depresiasi</a:t>
            </a:r>
            <a:r>
              <a:rPr lang="en-US" altLang="en-US" sz="2000" dirty="0"/>
              <a:t> 200.000. </a:t>
            </a:r>
            <a:r>
              <a:rPr lang="en-US" altLang="en-US" sz="2000" dirty="0" err="1"/>
              <a:t>Aset</a:t>
            </a:r>
            <a:r>
              <a:rPr lang="en-US" altLang="en-US" sz="2000" dirty="0"/>
              <a:t> </a:t>
            </a:r>
            <a:r>
              <a:rPr lang="en-US" altLang="en-US" sz="2000" dirty="0" err="1"/>
              <a:t>direvaluasi</a:t>
            </a:r>
            <a:r>
              <a:rPr lang="en-US" altLang="en-US" sz="2000" dirty="0"/>
              <a:t> </a:t>
            </a:r>
            <a:r>
              <a:rPr lang="en-US" altLang="en-US" sz="2000" dirty="0" err="1"/>
              <a:t>menjadi</a:t>
            </a:r>
            <a:r>
              <a:rPr lang="en-US" altLang="en-US" sz="2000" dirty="0"/>
              <a:t> 500.000 </a:t>
            </a:r>
            <a:r>
              <a:rPr lang="en-US" altLang="en-US" sz="2000" dirty="0" err="1"/>
              <a:t>dan</a:t>
            </a:r>
            <a:r>
              <a:rPr lang="en-US" altLang="en-US" sz="2000" dirty="0"/>
              <a:t> masa </a:t>
            </a:r>
            <a:r>
              <a:rPr lang="en-US" altLang="en-US" sz="2000" dirty="0" err="1"/>
              <a:t>manfaat</a:t>
            </a:r>
            <a:r>
              <a:rPr lang="en-US" altLang="en-US" sz="2000" dirty="0"/>
              <a:t> </a:t>
            </a:r>
            <a:r>
              <a:rPr lang="en-US" altLang="en-US" sz="2000" dirty="0" err="1"/>
              <a:t>tersisa</a:t>
            </a:r>
            <a:r>
              <a:rPr lang="en-US" altLang="en-US" sz="2000" dirty="0"/>
              <a:t> 10 </a:t>
            </a:r>
            <a:r>
              <a:rPr lang="en-US" altLang="en-US" sz="2000" dirty="0" err="1"/>
              <a:t>tahun</a:t>
            </a:r>
            <a:r>
              <a:rPr lang="en-US" altLang="en-US" sz="2000" dirty="0"/>
              <a:t>.</a:t>
            </a:r>
          </a:p>
          <a:p>
            <a:pPr>
              <a:spcBef>
                <a:spcPts val="600"/>
              </a:spcBef>
            </a:pPr>
            <a:r>
              <a:rPr lang="en-US" altLang="en-US" sz="2000" dirty="0" err="1"/>
              <a:t>Jurnal</a:t>
            </a:r>
            <a:r>
              <a:rPr lang="en-US" altLang="en-US" sz="2000" dirty="0"/>
              <a:t> </a:t>
            </a:r>
            <a:r>
              <a:rPr lang="en-US" altLang="en-US" sz="2000" dirty="0" err="1"/>
              <a:t>saat</a:t>
            </a:r>
            <a:r>
              <a:rPr lang="en-US" altLang="en-US" sz="2000" dirty="0"/>
              <a:t> </a:t>
            </a:r>
            <a:r>
              <a:rPr lang="en-US" altLang="en-US" sz="2000" dirty="0" err="1"/>
              <a:t>revaluasi</a:t>
            </a:r>
            <a:endParaRPr lang="en-US" altLang="en-US" sz="2000" dirty="0"/>
          </a:p>
          <a:p>
            <a:pPr lvl="1">
              <a:spcBef>
                <a:spcPts val="600"/>
              </a:spcBef>
            </a:pPr>
            <a:r>
              <a:rPr lang="en-US" altLang="en-US" sz="1600" dirty="0" err="1"/>
              <a:t>Akumulasi</a:t>
            </a:r>
            <a:r>
              <a:rPr lang="en-US" altLang="en-US" sz="1600" dirty="0"/>
              <a:t>  </a:t>
            </a:r>
            <a:r>
              <a:rPr lang="en-US" altLang="en-US" sz="1600" dirty="0" err="1"/>
              <a:t>Depresiasi</a:t>
            </a:r>
            <a:r>
              <a:rPr lang="en-US" altLang="en-US" sz="1600" dirty="0"/>
              <a:t>		200.000	</a:t>
            </a:r>
          </a:p>
          <a:p>
            <a:pPr lvl="1">
              <a:spcBef>
                <a:spcPts val="600"/>
              </a:spcBef>
            </a:pPr>
            <a:r>
              <a:rPr lang="en-US" altLang="en-US" sz="1600" dirty="0"/>
              <a:t>	</a:t>
            </a:r>
            <a:r>
              <a:rPr lang="en-US" altLang="en-US" sz="1600" dirty="0" err="1"/>
              <a:t>Aset</a:t>
            </a:r>
            <a:r>
              <a:rPr lang="en-US" altLang="en-US" sz="1600" dirty="0"/>
              <a:t> </a:t>
            </a:r>
            <a:r>
              <a:rPr lang="en-US" altLang="en-US" sz="1600" dirty="0" err="1"/>
              <a:t>tetap</a:t>
            </a:r>
            <a:r>
              <a:rPr lang="en-US" altLang="en-US" sz="1600" dirty="0"/>
              <a:t>				200.000</a:t>
            </a:r>
          </a:p>
          <a:p>
            <a:pPr lvl="1">
              <a:spcBef>
                <a:spcPts val="600"/>
              </a:spcBef>
            </a:pPr>
            <a:r>
              <a:rPr lang="en-US" altLang="en-US" sz="1600" dirty="0" err="1"/>
              <a:t>Aset</a:t>
            </a:r>
            <a:r>
              <a:rPr lang="en-US" altLang="en-US" sz="1600" dirty="0"/>
              <a:t> </a:t>
            </a:r>
            <a:r>
              <a:rPr lang="en-US" altLang="en-US" sz="1600" dirty="0" err="1"/>
              <a:t>tetap</a:t>
            </a:r>
            <a:r>
              <a:rPr lang="en-US" altLang="en-US" sz="1600" dirty="0"/>
              <a:t>			100.000	</a:t>
            </a:r>
          </a:p>
          <a:p>
            <a:pPr lvl="1">
              <a:spcBef>
                <a:spcPts val="600"/>
              </a:spcBef>
            </a:pPr>
            <a:r>
              <a:rPr lang="en-US" altLang="en-US" sz="1600" dirty="0"/>
              <a:t>	Surplus </a:t>
            </a:r>
            <a:r>
              <a:rPr lang="en-US" altLang="en-US" sz="1600" dirty="0" err="1"/>
              <a:t>revaluasi</a:t>
            </a:r>
            <a:r>
              <a:rPr lang="en-US" altLang="en-US" sz="1600" dirty="0"/>
              <a:t>			100.000</a:t>
            </a:r>
          </a:p>
          <a:p>
            <a:pPr>
              <a:spcBef>
                <a:spcPts val="600"/>
              </a:spcBef>
            </a:pPr>
            <a:r>
              <a:rPr lang="en-US" altLang="en-US" sz="2000" dirty="0" err="1"/>
              <a:t>Jurnal</a:t>
            </a:r>
            <a:r>
              <a:rPr lang="en-US" altLang="en-US" sz="2000" dirty="0"/>
              <a:t> </a:t>
            </a:r>
            <a:r>
              <a:rPr lang="en-US" altLang="en-US" sz="2000" dirty="0" err="1"/>
              <a:t>saat</a:t>
            </a:r>
            <a:r>
              <a:rPr lang="en-US" altLang="en-US" sz="2000" dirty="0"/>
              <a:t> </a:t>
            </a:r>
            <a:r>
              <a:rPr lang="en-US" altLang="en-US" sz="2000" dirty="0" err="1"/>
              <a:t>depresiasi</a:t>
            </a:r>
            <a:endParaRPr lang="en-US" altLang="en-US" sz="2000" dirty="0"/>
          </a:p>
          <a:p>
            <a:pPr lvl="1">
              <a:spcBef>
                <a:spcPts val="600"/>
              </a:spcBef>
            </a:pPr>
            <a:r>
              <a:rPr lang="en-US" altLang="en-US" sz="1600" dirty="0"/>
              <a:t>Beban </a:t>
            </a:r>
            <a:r>
              <a:rPr lang="en-US" altLang="en-US" sz="1600" dirty="0" err="1"/>
              <a:t>Depresiasi</a:t>
            </a:r>
            <a:r>
              <a:rPr lang="en-US" altLang="en-US" sz="1600" dirty="0"/>
              <a:t>		50.000	</a:t>
            </a:r>
          </a:p>
          <a:p>
            <a:pPr lvl="1">
              <a:spcBef>
                <a:spcPts val="600"/>
              </a:spcBef>
            </a:pPr>
            <a:r>
              <a:rPr lang="en-US" altLang="en-US" sz="1600" dirty="0"/>
              <a:t>	 </a:t>
            </a:r>
            <a:r>
              <a:rPr lang="en-US" altLang="en-US" sz="1600" dirty="0" err="1"/>
              <a:t>Akumulasi</a:t>
            </a:r>
            <a:r>
              <a:rPr lang="en-US" altLang="en-US" sz="1600" dirty="0"/>
              <a:t>  </a:t>
            </a:r>
            <a:r>
              <a:rPr lang="en-US" altLang="en-US" sz="1600" dirty="0" err="1"/>
              <a:t>Depresiasi</a:t>
            </a:r>
            <a:r>
              <a:rPr lang="en-US" altLang="en-US" sz="1600" dirty="0"/>
              <a:t> 		50.000</a:t>
            </a:r>
          </a:p>
          <a:p>
            <a:pPr lvl="1">
              <a:spcBef>
                <a:spcPts val="600"/>
              </a:spcBef>
            </a:pPr>
            <a:r>
              <a:rPr lang="en-US" altLang="en-US" sz="1600" dirty="0"/>
              <a:t>Surplus </a:t>
            </a:r>
            <a:r>
              <a:rPr lang="en-US" altLang="en-US" sz="1600" dirty="0" err="1"/>
              <a:t>Revaluasi</a:t>
            </a:r>
            <a:r>
              <a:rPr lang="en-US" altLang="en-US" sz="1600" dirty="0"/>
              <a:t>		10.000	</a:t>
            </a:r>
          </a:p>
          <a:p>
            <a:pPr lvl="1">
              <a:spcBef>
                <a:spcPts val="600"/>
              </a:spcBef>
            </a:pPr>
            <a:r>
              <a:rPr lang="en-US" altLang="en-US" sz="1600" dirty="0"/>
              <a:t>	</a:t>
            </a:r>
            <a:r>
              <a:rPr lang="en-US" altLang="en-US" sz="1600" dirty="0" err="1"/>
              <a:t>Saldo</a:t>
            </a:r>
            <a:r>
              <a:rPr lang="en-US" altLang="en-US" sz="1600" dirty="0"/>
              <a:t> </a:t>
            </a:r>
            <a:r>
              <a:rPr lang="en-US" altLang="en-US" sz="1600" dirty="0" err="1"/>
              <a:t>Laba</a:t>
            </a:r>
            <a:r>
              <a:rPr lang="en-US" altLang="en-US" sz="1600" dirty="0"/>
              <a:t>				10.000</a:t>
            </a:r>
          </a:p>
          <a:p>
            <a:pPr>
              <a:spcBef>
                <a:spcPts val="600"/>
              </a:spcBef>
            </a:pPr>
            <a:endParaRPr lang="id-ID" altLang="en-US" sz="2000" b="0" dirty="0">
              <a:effectLst/>
            </a:endParaRPr>
          </a:p>
        </p:txBody>
      </p:sp>
      <p:sp>
        <p:nvSpPr>
          <p:cNvPr id="4" name="Text Box 12"/>
          <p:cNvSpPr txBox="1">
            <a:spLocks noChangeArrowheads="1"/>
          </p:cNvSpPr>
          <p:nvPr/>
        </p:nvSpPr>
        <p:spPr bwMode="auto">
          <a:xfrm>
            <a:off x="467544" y="5778228"/>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effectLst>
                  <a:outerShdw blurRad="38100" dist="38100" dir="2700000" algn="tl">
                    <a:srgbClr val="C0C0C0"/>
                  </a:outerShdw>
                </a:effectLst>
              </a:rPr>
              <a:t>Ref: PSAK 1</a:t>
            </a:r>
            <a:endParaRPr lang="en-US" sz="1600" b="1" i="1" dirty="0">
              <a:effectLst>
                <a:outerShdw blurRad="38100" dist="38100" dir="2700000" algn="tl">
                  <a:srgbClr val="C0C0C0"/>
                </a:outerShdw>
              </a:effectLst>
            </a:endParaRPr>
          </a:p>
        </p:txBody>
      </p:sp>
    </p:spTree>
    <p:extLst>
      <p:ext uri="{BB962C8B-B14F-4D97-AF65-F5344CB8AC3E}">
        <p14:creationId xmlns:p14="http://schemas.microsoft.com/office/powerpoint/2010/main" xmlns="" val="38172446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User\Favorites\Desktop\gambar ekonomi\searching-for-info.jpg"/>
          <p:cNvPicPr>
            <a:picLocks noChangeAspect="1" noChangeArrowheads="1"/>
          </p:cNvPicPr>
          <p:nvPr/>
        </p:nvPicPr>
        <p:blipFill>
          <a:blip r:embed="rId3" cstate="print"/>
          <a:srcRect l="5519" r="11322"/>
          <a:stretch>
            <a:fillRect/>
          </a:stretch>
        </p:blipFill>
        <p:spPr bwMode="auto">
          <a:xfrm>
            <a:off x="7380312" y="4038600"/>
            <a:ext cx="1728192" cy="2078182"/>
          </a:xfrm>
          <a:prstGeom prst="rect">
            <a:avLst/>
          </a:prstGeom>
          <a:noFill/>
        </p:spPr>
      </p:pic>
      <p:sp>
        <p:nvSpPr>
          <p:cNvPr id="130051" name="Rectangle 3"/>
          <p:cNvSpPr>
            <a:spLocks noGrp="1" noChangeArrowheads="1"/>
          </p:cNvSpPr>
          <p:nvPr>
            <p:ph type="title"/>
          </p:nvPr>
        </p:nvSpPr>
        <p:spPr>
          <a:xfrm>
            <a:off x="381000" y="341040"/>
            <a:ext cx="8229600" cy="801960"/>
          </a:xfrm>
          <a:noFill/>
          <a:ln cap="flat"/>
        </p:spPr>
        <p:txBody>
          <a:bodyPr>
            <a:normAutofit fontScale="90000"/>
          </a:bodyPr>
          <a:lstStyle/>
          <a:p>
            <a:pPr marL="109538" algn="ctr">
              <a:defRPr/>
            </a:pPr>
            <a:r>
              <a:rPr lang="en-US" sz="3100" b="1" dirty="0" err="1">
                <a:latin typeface="+mn-lt"/>
              </a:rPr>
              <a:t>Penghasilan</a:t>
            </a:r>
            <a:r>
              <a:rPr lang="en-US" sz="3100" b="1" dirty="0">
                <a:latin typeface="+mn-lt"/>
              </a:rPr>
              <a:t> </a:t>
            </a:r>
            <a:r>
              <a:rPr lang="en-US" sz="3100" b="1" dirty="0" err="1">
                <a:latin typeface="+mn-lt"/>
              </a:rPr>
              <a:t>Komprehensif</a:t>
            </a:r>
            <a:r>
              <a:rPr lang="en-US" sz="3100" b="1" dirty="0">
                <a:latin typeface="+mn-lt"/>
              </a:rPr>
              <a:t> Lain </a:t>
            </a:r>
            <a:r>
              <a:rPr lang="id-ID" sz="3100" b="1" dirty="0">
                <a:latin typeface="+mn-lt"/>
              </a:rPr>
              <a:t/>
            </a:r>
            <a:br>
              <a:rPr lang="id-ID" sz="3100" b="1" dirty="0">
                <a:latin typeface="+mn-lt"/>
              </a:rPr>
            </a:br>
            <a:r>
              <a:rPr lang="en-US" sz="3100" b="1" dirty="0">
                <a:latin typeface="+mn-lt"/>
              </a:rPr>
              <a:t>– </a:t>
            </a:r>
            <a:r>
              <a:rPr lang="en-US" sz="3100" b="1" dirty="0" err="1">
                <a:latin typeface="+mn-lt"/>
              </a:rPr>
              <a:t>Direklasifikasi</a:t>
            </a:r>
            <a:r>
              <a:rPr lang="en-US" sz="3200" b="1" dirty="0">
                <a:latin typeface="+mn-lt"/>
              </a:rPr>
              <a:t>  </a:t>
            </a:r>
          </a:p>
        </p:txBody>
      </p:sp>
      <p:sp>
        <p:nvSpPr>
          <p:cNvPr id="130050" name="Rectangle 2"/>
          <p:cNvSpPr>
            <a:spLocks noGrp="1" noChangeArrowheads="1"/>
          </p:cNvSpPr>
          <p:nvPr>
            <p:ph idx="1"/>
          </p:nvPr>
        </p:nvSpPr>
        <p:spPr>
          <a:xfrm>
            <a:off x="533400" y="1295400"/>
            <a:ext cx="7620000" cy="5028982"/>
          </a:xfrm>
          <a:noFill/>
        </p:spPr>
        <p:txBody>
          <a:bodyPr lIns="90488" tIns="44450" rIns="90488" bIns="44450">
            <a:normAutofit/>
          </a:bodyPr>
          <a:lstStyle/>
          <a:p>
            <a:pPr>
              <a:spcBef>
                <a:spcPts val="600"/>
              </a:spcBef>
            </a:pPr>
            <a:r>
              <a:rPr lang="en-US" altLang="en-US" sz="2000" dirty="0"/>
              <a:t>Entitas </a:t>
            </a:r>
            <a:r>
              <a:rPr lang="en-US" altLang="en-US" sz="2000" dirty="0" err="1"/>
              <a:t>membeli</a:t>
            </a:r>
            <a:r>
              <a:rPr lang="en-US" altLang="en-US" sz="2000" dirty="0"/>
              <a:t> </a:t>
            </a:r>
            <a:r>
              <a:rPr lang="en-US" altLang="en-US" sz="2000" dirty="0" err="1"/>
              <a:t>investasi</a:t>
            </a:r>
            <a:r>
              <a:rPr lang="en-US" altLang="en-US" sz="2000" dirty="0"/>
              <a:t> </a:t>
            </a:r>
            <a:r>
              <a:rPr lang="en-US" altLang="en-US" sz="2000" dirty="0" err="1"/>
              <a:t>tersedia</a:t>
            </a:r>
            <a:r>
              <a:rPr lang="en-US" altLang="en-US" sz="2000" dirty="0"/>
              <a:t> </a:t>
            </a:r>
            <a:r>
              <a:rPr lang="en-US" altLang="en-US" sz="2000" dirty="0" err="1"/>
              <a:t>dijual</a:t>
            </a:r>
            <a:r>
              <a:rPr lang="en-US" altLang="en-US" sz="2000" dirty="0"/>
              <a:t> </a:t>
            </a:r>
            <a:r>
              <a:rPr lang="en-US" altLang="en-US" sz="2000" dirty="0" err="1"/>
              <a:t>seharga</a:t>
            </a:r>
            <a:r>
              <a:rPr lang="en-US" altLang="en-US" sz="2000" dirty="0"/>
              <a:t> 100.000 </a:t>
            </a:r>
            <a:r>
              <a:rPr lang="en-US" altLang="en-US" sz="2000" dirty="0" err="1"/>
              <a:t>pada</a:t>
            </a:r>
            <a:r>
              <a:rPr lang="en-US" altLang="en-US" sz="2000" dirty="0"/>
              <a:t> 1 </a:t>
            </a:r>
            <a:r>
              <a:rPr lang="en-US" altLang="en-US" sz="2000" dirty="0" err="1"/>
              <a:t>Desember</a:t>
            </a:r>
            <a:r>
              <a:rPr lang="en-US" altLang="en-US" sz="2000" dirty="0"/>
              <a:t> 2015. </a:t>
            </a:r>
            <a:r>
              <a:rPr lang="en-US" altLang="en-US" sz="2000" dirty="0" err="1"/>
              <a:t>Pada</a:t>
            </a:r>
            <a:r>
              <a:rPr lang="en-US" altLang="en-US" sz="2000" dirty="0"/>
              <a:t> 31 </a:t>
            </a:r>
            <a:r>
              <a:rPr lang="en-US" altLang="en-US" sz="2000" dirty="0" err="1"/>
              <a:t>Desember</a:t>
            </a:r>
            <a:r>
              <a:rPr lang="en-US" altLang="en-US" sz="2000" dirty="0"/>
              <a:t> </a:t>
            </a:r>
            <a:r>
              <a:rPr lang="en-US" altLang="en-US" sz="2000" dirty="0" err="1"/>
              <a:t>nilainya</a:t>
            </a:r>
            <a:r>
              <a:rPr lang="en-US" altLang="en-US" sz="2000" dirty="0"/>
              <a:t> </a:t>
            </a:r>
            <a:r>
              <a:rPr lang="en-US" altLang="en-US" sz="2000" dirty="0" err="1"/>
              <a:t>naik</a:t>
            </a:r>
            <a:r>
              <a:rPr lang="en-US" altLang="en-US" sz="2000" dirty="0"/>
              <a:t> </a:t>
            </a:r>
            <a:r>
              <a:rPr lang="en-US" altLang="en-US" sz="2000" dirty="0" err="1"/>
              <a:t>menjadi</a:t>
            </a:r>
            <a:r>
              <a:rPr lang="en-US" altLang="en-US" sz="2000" dirty="0"/>
              <a:t> 115.000. </a:t>
            </a:r>
            <a:r>
              <a:rPr lang="en-US" altLang="en-US" sz="2000" dirty="0" err="1"/>
              <a:t>Inbvestasi</a:t>
            </a:r>
            <a:r>
              <a:rPr lang="en-US" altLang="en-US" sz="2000" dirty="0"/>
              <a:t> </a:t>
            </a:r>
            <a:r>
              <a:rPr lang="en-US" altLang="en-US" sz="2000" dirty="0" err="1"/>
              <a:t>ini</a:t>
            </a:r>
            <a:r>
              <a:rPr lang="en-US" altLang="en-US" sz="2000" dirty="0"/>
              <a:t> </a:t>
            </a:r>
            <a:r>
              <a:rPr lang="en-US" altLang="en-US" sz="2000" dirty="0" err="1"/>
              <a:t>dijual</a:t>
            </a:r>
            <a:r>
              <a:rPr lang="en-US" altLang="en-US" sz="2000" dirty="0"/>
              <a:t> </a:t>
            </a:r>
            <a:r>
              <a:rPr lang="en-US" altLang="en-US" sz="2000" dirty="0" err="1"/>
              <a:t>dengan</a:t>
            </a:r>
            <a:r>
              <a:rPr lang="en-US" altLang="en-US" sz="2000" dirty="0"/>
              <a:t> </a:t>
            </a:r>
            <a:r>
              <a:rPr lang="en-US" altLang="en-US" sz="2000" dirty="0" err="1"/>
              <a:t>harga</a:t>
            </a:r>
            <a:r>
              <a:rPr lang="en-US" altLang="en-US" sz="2000" dirty="0"/>
              <a:t> 110.000 </a:t>
            </a:r>
            <a:r>
              <a:rPr lang="en-US" altLang="en-US" sz="2000" dirty="0" err="1"/>
              <a:t>pada</a:t>
            </a:r>
            <a:r>
              <a:rPr lang="en-US" altLang="en-US" sz="2000" dirty="0"/>
              <a:t> 1 </a:t>
            </a:r>
            <a:r>
              <a:rPr lang="en-US" altLang="en-US" sz="2000" dirty="0" err="1"/>
              <a:t>Maret</a:t>
            </a:r>
            <a:r>
              <a:rPr lang="en-US" altLang="en-US" sz="2000" dirty="0"/>
              <a:t> 2016.</a:t>
            </a:r>
          </a:p>
          <a:p>
            <a:pPr>
              <a:spcBef>
                <a:spcPts val="600"/>
              </a:spcBef>
            </a:pPr>
            <a:r>
              <a:rPr lang="en-US" altLang="en-US" sz="2000" dirty="0" err="1"/>
              <a:t>Jurnal</a:t>
            </a:r>
            <a:r>
              <a:rPr lang="en-US" altLang="en-US" sz="2000" dirty="0"/>
              <a:t> </a:t>
            </a:r>
            <a:r>
              <a:rPr lang="en-US" altLang="en-US" sz="2000" dirty="0" err="1"/>
              <a:t>saat</a:t>
            </a:r>
            <a:r>
              <a:rPr lang="en-US" altLang="en-US" sz="2000" dirty="0"/>
              <a:t> </a:t>
            </a:r>
            <a:r>
              <a:rPr lang="en-US" altLang="en-US" sz="2000" dirty="0" err="1"/>
              <a:t>pembelian</a:t>
            </a:r>
            <a:endParaRPr lang="en-US" altLang="en-US" sz="2000" dirty="0"/>
          </a:p>
          <a:p>
            <a:pPr lvl="1">
              <a:spcBef>
                <a:spcPts val="0"/>
              </a:spcBef>
            </a:pPr>
            <a:r>
              <a:rPr lang="en-US" altLang="en-US" sz="1600" dirty="0" err="1"/>
              <a:t>Aset</a:t>
            </a:r>
            <a:r>
              <a:rPr lang="en-US" altLang="en-US" sz="1600" dirty="0"/>
              <a:t> </a:t>
            </a:r>
            <a:r>
              <a:rPr lang="en-US" altLang="en-US" sz="1600" dirty="0" err="1"/>
              <a:t>keuangan</a:t>
            </a:r>
            <a:r>
              <a:rPr lang="en-US" altLang="en-US" sz="1600" dirty="0"/>
              <a:t> – </a:t>
            </a:r>
            <a:r>
              <a:rPr lang="en-US" altLang="en-US" sz="1600" dirty="0" err="1"/>
              <a:t>tersedia</a:t>
            </a:r>
            <a:r>
              <a:rPr lang="en-US" altLang="en-US" sz="1600" dirty="0"/>
              <a:t> </a:t>
            </a:r>
            <a:r>
              <a:rPr lang="en-US" altLang="en-US" sz="1600" dirty="0" err="1"/>
              <a:t>untuk</a:t>
            </a:r>
            <a:r>
              <a:rPr lang="en-US" altLang="en-US" sz="1600" dirty="0"/>
              <a:t> </a:t>
            </a:r>
            <a:r>
              <a:rPr lang="en-US" altLang="en-US" sz="1600" dirty="0" err="1"/>
              <a:t>dijual</a:t>
            </a:r>
            <a:r>
              <a:rPr lang="en-US" altLang="en-US" sz="1600" dirty="0"/>
              <a:t>	100.000	</a:t>
            </a:r>
          </a:p>
          <a:p>
            <a:pPr lvl="1">
              <a:spcBef>
                <a:spcPts val="0"/>
              </a:spcBef>
            </a:pPr>
            <a:r>
              <a:rPr lang="en-US" altLang="en-US" sz="1600" dirty="0"/>
              <a:t>	</a:t>
            </a:r>
            <a:r>
              <a:rPr lang="en-US" altLang="en-US" sz="1600" dirty="0" err="1"/>
              <a:t>Kas</a:t>
            </a:r>
            <a:r>
              <a:rPr lang="en-US" altLang="en-US" sz="1600" dirty="0"/>
              <a:t>					100.000</a:t>
            </a:r>
          </a:p>
          <a:p>
            <a:pPr>
              <a:spcBef>
                <a:spcPts val="600"/>
              </a:spcBef>
            </a:pPr>
            <a:r>
              <a:rPr lang="en-US" altLang="en-US" sz="2000" dirty="0" err="1"/>
              <a:t>Jurnal</a:t>
            </a:r>
            <a:r>
              <a:rPr lang="en-US" altLang="en-US" sz="2000" dirty="0"/>
              <a:t> </a:t>
            </a:r>
            <a:r>
              <a:rPr lang="en-US" altLang="en-US" sz="2000" dirty="0" err="1"/>
              <a:t>saat</a:t>
            </a:r>
            <a:r>
              <a:rPr lang="en-US" altLang="en-US" sz="2000" dirty="0"/>
              <a:t> penilaian 31 </a:t>
            </a:r>
            <a:r>
              <a:rPr lang="en-US" altLang="en-US" sz="2000" dirty="0" err="1"/>
              <a:t>Desember</a:t>
            </a:r>
            <a:r>
              <a:rPr lang="en-US" altLang="en-US" sz="2000" dirty="0"/>
              <a:t> 2015</a:t>
            </a:r>
          </a:p>
          <a:p>
            <a:pPr lvl="1">
              <a:spcBef>
                <a:spcPts val="0"/>
              </a:spcBef>
            </a:pPr>
            <a:r>
              <a:rPr lang="en-US" altLang="en-US" sz="1600" dirty="0" err="1"/>
              <a:t>Aset</a:t>
            </a:r>
            <a:r>
              <a:rPr lang="en-US" altLang="en-US" sz="1600" dirty="0"/>
              <a:t> </a:t>
            </a:r>
            <a:r>
              <a:rPr lang="en-US" altLang="en-US" sz="1600" dirty="0" err="1"/>
              <a:t>keuangan</a:t>
            </a:r>
            <a:r>
              <a:rPr lang="en-US" altLang="en-US" sz="1600" dirty="0"/>
              <a:t> – </a:t>
            </a:r>
            <a:r>
              <a:rPr lang="en-US" altLang="en-US" sz="1600" dirty="0" err="1"/>
              <a:t>tersedia</a:t>
            </a:r>
            <a:r>
              <a:rPr lang="en-US" altLang="en-US" sz="1600" dirty="0"/>
              <a:t> </a:t>
            </a:r>
            <a:r>
              <a:rPr lang="en-US" altLang="en-US" sz="1600" dirty="0" err="1"/>
              <a:t>untuk</a:t>
            </a:r>
            <a:r>
              <a:rPr lang="en-US" altLang="en-US" sz="1600" dirty="0"/>
              <a:t> </a:t>
            </a:r>
            <a:r>
              <a:rPr lang="en-US" altLang="en-US" sz="1600" dirty="0" err="1"/>
              <a:t>dijual</a:t>
            </a:r>
            <a:r>
              <a:rPr lang="en-US" altLang="en-US" sz="1600" dirty="0"/>
              <a:t> 	15.000	</a:t>
            </a:r>
          </a:p>
          <a:p>
            <a:pPr lvl="1">
              <a:spcBef>
                <a:spcPts val="0"/>
              </a:spcBef>
            </a:pPr>
            <a:r>
              <a:rPr lang="en-US" altLang="en-US" sz="1600" dirty="0"/>
              <a:t>	 </a:t>
            </a:r>
            <a:r>
              <a:rPr lang="en-US" altLang="en-US" sz="1600" dirty="0" err="1"/>
              <a:t>Penghasilan</a:t>
            </a:r>
            <a:r>
              <a:rPr lang="en-US" altLang="en-US" sz="1600" dirty="0"/>
              <a:t> </a:t>
            </a:r>
            <a:r>
              <a:rPr lang="en-US" altLang="en-US" sz="1600" dirty="0" err="1"/>
              <a:t>komprehensif</a:t>
            </a:r>
            <a:r>
              <a:rPr lang="en-US" altLang="en-US" sz="1600" dirty="0"/>
              <a:t> lain			15.000</a:t>
            </a:r>
          </a:p>
          <a:p>
            <a:pPr>
              <a:spcBef>
                <a:spcPts val="600"/>
              </a:spcBef>
            </a:pPr>
            <a:r>
              <a:rPr lang="en-US" altLang="en-US" sz="2000" dirty="0" err="1"/>
              <a:t>Jurnal</a:t>
            </a:r>
            <a:r>
              <a:rPr lang="en-US" altLang="en-US" sz="2000" dirty="0"/>
              <a:t> </a:t>
            </a:r>
            <a:r>
              <a:rPr lang="en-US" altLang="en-US" sz="2000" dirty="0" err="1"/>
              <a:t>saat</a:t>
            </a:r>
            <a:r>
              <a:rPr lang="en-US" altLang="en-US" sz="2000" dirty="0"/>
              <a:t> </a:t>
            </a:r>
            <a:r>
              <a:rPr lang="en-US" altLang="en-US" sz="2000" dirty="0" err="1"/>
              <a:t>penjualan</a:t>
            </a:r>
            <a:r>
              <a:rPr lang="en-US" altLang="en-US" sz="2000" dirty="0"/>
              <a:t> 1 </a:t>
            </a:r>
            <a:r>
              <a:rPr lang="en-US" altLang="en-US" sz="2000" dirty="0" err="1"/>
              <a:t>Maret</a:t>
            </a:r>
            <a:r>
              <a:rPr lang="en-US" altLang="en-US" sz="2000" dirty="0"/>
              <a:t> 2016</a:t>
            </a:r>
          </a:p>
          <a:p>
            <a:pPr lvl="1">
              <a:spcBef>
                <a:spcPts val="0"/>
              </a:spcBef>
            </a:pPr>
            <a:r>
              <a:rPr lang="en-US" altLang="en-US" sz="1600" dirty="0" err="1"/>
              <a:t>Kas</a:t>
            </a:r>
            <a:r>
              <a:rPr lang="en-US" altLang="en-US" sz="1600" dirty="0"/>
              <a:t>				110.000</a:t>
            </a:r>
          </a:p>
          <a:p>
            <a:pPr lvl="1">
              <a:spcBef>
                <a:spcPts val="0"/>
              </a:spcBef>
            </a:pPr>
            <a:r>
              <a:rPr lang="en-US" altLang="en-US" sz="1600" dirty="0"/>
              <a:t> </a:t>
            </a:r>
            <a:r>
              <a:rPr lang="en-US" altLang="en-US" sz="1600" dirty="0" err="1"/>
              <a:t>Penghasilan</a:t>
            </a:r>
            <a:r>
              <a:rPr lang="en-US" altLang="en-US" sz="1600" dirty="0"/>
              <a:t> </a:t>
            </a:r>
            <a:r>
              <a:rPr lang="en-US" altLang="en-US" sz="1600" dirty="0" err="1"/>
              <a:t>komprehensif</a:t>
            </a:r>
            <a:r>
              <a:rPr lang="en-US" altLang="en-US" sz="1600" dirty="0"/>
              <a:t> lain		  15.000</a:t>
            </a:r>
          </a:p>
          <a:p>
            <a:pPr lvl="1">
              <a:spcBef>
                <a:spcPts val="0"/>
              </a:spcBef>
            </a:pPr>
            <a:r>
              <a:rPr lang="en-US" altLang="en-US" sz="1600" dirty="0"/>
              <a:t>	</a:t>
            </a:r>
            <a:r>
              <a:rPr lang="en-US" altLang="en-US" sz="1600" dirty="0" err="1"/>
              <a:t>Aset</a:t>
            </a:r>
            <a:r>
              <a:rPr lang="en-US" altLang="en-US" sz="1600" dirty="0"/>
              <a:t> </a:t>
            </a:r>
            <a:r>
              <a:rPr lang="en-US" altLang="en-US" sz="1600" dirty="0" err="1"/>
              <a:t>keuangan</a:t>
            </a:r>
            <a:r>
              <a:rPr lang="en-US" altLang="en-US" sz="1600" dirty="0"/>
              <a:t> – </a:t>
            </a:r>
            <a:r>
              <a:rPr lang="en-US" altLang="en-US" sz="1600" dirty="0" err="1"/>
              <a:t>tersedia</a:t>
            </a:r>
            <a:r>
              <a:rPr lang="en-US" altLang="en-US" sz="1600" dirty="0"/>
              <a:t> </a:t>
            </a:r>
            <a:r>
              <a:rPr lang="en-US" altLang="en-US" sz="1600" dirty="0" err="1"/>
              <a:t>untuk</a:t>
            </a:r>
            <a:r>
              <a:rPr lang="en-US" altLang="en-US" sz="1600" dirty="0"/>
              <a:t> </a:t>
            </a:r>
            <a:r>
              <a:rPr lang="en-US" altLang="en-US" sz="1600" dirty="0" err="1"/>
              <a:t>dijual</a:t>
            </a:r>
            <a:r>
              <a:rPr lang="en-US" altLang="en-US" sz="1600" dirty="0"/>
              <a:t> 		115.000	</a:t>
            </a:r>
          </a:p>
          <a:p>
            <a:pPr lvl="1">
              <a:spcBef>
                <a:spcPts val="0"/>
              </a:spcBef>
            </a:pPr>
            <a:r>
              <a:rPr lang="en-US" altLang="en-US" sz="1600" dirty="0"/>
              <a:t>	</a:t>
            </a:r>
            <a:r>
              <a:rPr lang="en-US" altLang="en-US" sz="1600" dirty="0" err="1"/>
              <a:t>Penghasilan</a:t>
            </a:r>
            <a:r>
              <a:rPr lang="en-US" altLang="en-US" sz="1600" dirty="0"/>
              <a:t> </a:t>
            </a:r>
            <a:r>
              <a:rPr lang="en-US" altLang="en-US" sz="1600" dirty="0" err="1"/>
              <a:t>penjualan</a:t>
            </a:r>
            <a:r>
              <a:rPr lang="en-US" altLang="en-US" sz="1600" dirty="0"/>
              <a:t> AFS 			  10.000</a:t>
            </a:r>
          </a:p>
          <a:p>
            <a:pPr>
              <a:spcBef>
                <a:spcPts val="600"/>
              </a:spcBef>
            </a:pPr>
            <a:endParaRPr lang="id-ID" altLang="en-US" sz="2000" b="0" dirty="0">
              <a:effectLst/>
            </a:endParaRPr>
          </a:p>
        </p:txBody>
      </p:sp>
    </p:spTree>
    <p:extLst>
      <p:ext uri="{BB962C8B-B14F-4D97-AF65-F5344CB8AC3E}">
        <p14:creationId xmlns:p14="http://schemas.microsoft.com/office/powerpoint/2010/main" xmlns="" val="3869061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3200" b="1" dirty="0" err="1">
                <a:solidFill>
                  <a:srgbClr val="C00000"/>
                </a:solidFill>
              </a:rPr>
              <a:t>Ilustrasi</a:t>
            </a:r>
            <a:r>
              <a:rPr lang="en-US" sz="3200" b="1" dirty="0">
                <a:solidFill>
                  <a:srgbClr val="C00000"/>
                </a:solidFill>
              </a:rPr>
              <a:t> </a:t>
            </a:r>
            <a:r>
              <a:rPr lang="id-ID" sz="3200" b="1" dirty="0">
                <a:solidFill>
                  <a:srgbClr val="C00000"/>
                </a:solidFill>
              </a:rPr>
              <a:t>Penerapa</a:t>
            </a:r>
            <a:r>
              <a:rPr lang="en-US" sz="3200" b="1" dirty="0">
                <a:solidFill>
                  <a:srgbClr val="C00000"/>
                </a:solidFill>
              </a:rPr>
              <a:t>n</a:t>
            </a:r>
            <a:r>
              <a:rPr lang="id-ID" sz="3200" b="1" dirty="0">
                <a:solidFill>
                  <a:srgbClr val="C00000"/>
                </a:solidFill>
              </a:rPr>
              <a:t> PSAK 1 </a:t>
            </a:r>
            <a:r>
              <a:rPr lang="en-US" sz="3200" b="1" dirty="0">
                <a:solidFill>
                  <a:srgbClr val="C00000"/>
                </a:solidFill>
              </a:rPr>
              <a:t>R</a:t>
            </a:r>
            <a:r>
              <a:rPr lang="id-ID" sz="3200" b="1" dirty="0">
                <a:solidFill>
                  <a:srgbClr val="C00000"/>
                </a:solidFill>
              </a:rPr>
              <a:t>2013</a:t>
            </a:r>
          </a:p>
        </p:txBody>
      </p:sp>
      <p:sp>
        <p:nvSpPr>
          <p:cNvPr id="5" name="Content Placeholder 4"/>
          <p:cNvSpPr>
            <a:spLocks noGrp="1"/>
          </p:cNvSpPr>
          <p:nvPr>
            <p:ph idx="1"/>
          </p:nvPr>
        </p:nvSpPr>
        <p:spPr>
          <a:xfrm>
            <a:off x="3629" y="6542401"/>
            <a:ext cx="4203576" cy="239291"/>
          </a:xfrm>
        </p:spPr>
        <p:txBody>
          <a:bodyPr>
            <a:normAutofit fontScale="85000" lnSpcReduction="20000"/>
          </a:bodyPr>
          <a:lstStyle/>
          <a:p>
            <a:pPr marL="0" indent="0">
              <a:buNone/>
            </a:pPr>
            <a:r>
              <a:rPr lang="en-US" sz="1400" dirty="0" err="1"/>
              <a:t>Referensi</a:t>
            </a:r>
            <a:r>
              <a:rPr lang="en-US" sz="1400" dirty="0"/>
              <a:t> : </a:t>
            </a:r>
            <a:r>
              <a:rPr lang="en-US" sz="1400" dirty="0" err="1"/>
              <a:t>Laporan</a:t>
            </a:r>
            <a:r>
              <a:rPr lang="en-US" sz="1400" dirty="0"/>
              <a:t> </a:t>
            </a:r>
            <a:r>
              <a:rPr lang="en-US" sz="1400" dirty="0" err="1"/>
              <a:t>Tahunan</a:t>
            </a:r>
            <a:r>
              <a:rPr lang="en-US" sz="1400" dirty="0"/>
              <a:t> BP 2014</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929379"/>
            <a:ext cx="9144000" cy="561302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14227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chor="ctr" anchorCtr="0">
            <a:noAutofit/>
          </a:bodyPr>
          <a:lstStyle/>
          <a:p>
            <a:r>
              <a:rPr lang="en-US" sz="3200" b="1" dirty="0" err="1">
                <a:solidFill>
                  <a:srgbClr val="C00000"/>
                </a:solidFill>
              </a:rPr>
              <a:t>Ilustrasi</a:t>
            </a:r>
            <a:r>
              <a:rPr lang="en-US" sz="3200" b="1" dirty="0">
                <a:solidFill>
                  <a:srgbClr val="C00000"/>
                </a:solidFill>
              </a:rPr>
              <a:t> </a:t>
            </a:r>
            <a:r>
              <a:rPr lang="id-ID" sz="3200" b="1" dirty="0">
                <a:solidFill>
                  <a:srgbClr val="C00000"/>
                </a:solidFill>
              </a:rPr>
              <a:t>Penerapa</a:t>
            </a:r>
            <a:r>
              <a:rPr lang="en-US" sz="3200" b="1" dirty="0">
                <a:solidFill>
                  <a:srgbClr val="C00000"/>
                </a:solidFill>
              </a:rPr>
              <a:t>n</a:t>
            </a:r>
            <a:r>
              <a:rPr lang="id-ID" sz="3200" b="1" dirty="0">
                <a:solidFill>
                  <a:srgbClr val="C00000"/>
                </a:solidFill>
              </a:rPr>
              <a:t> PSAK 1 </a:t>
            </a:r>
            <a:r>
              <a:rPr lang="en-US" sz="3200" b="1" dirty="0">
                <a:solidFill>
                  <a:srgbClr val="C00000"/>
                </a:solidFill>
              </a:rPr>
              <a:t>R</a:t>
            </a:r>
            <a:r>
              <a:rPr lang="id-ID" sz="3200" b="1" dirty="0">
                <a:solidFill>
                  <a:srgbClr val="C00000"/>
                </a:solidFill>
              </a:rPr>
              <a:t>2013</a:t>
            </a:r>
          </a:p>
        </p:txBody>
      </p:sp>
      <p:sp>
        <p:nvSpPr>
          <p:cNvPr id="5" name="Content Placeholder 4"/>
          <p:cNvSpPr>
            <a:spLocks noGrp="1"/>
          </p:cNvSpPr>
          <p:nvPr>
            <p:ph idx="1"/>
          </p:nvPr>
        </p:nvSpPr>
        <p:spPr>
          <a:xfrm>
            <a:off x="172255" y="6479721"/>
            <a:ext cx="3843536" cy="289519"/>
          </a:xfrm>
        </p:spPr>
        <p:txBody>
          <a:bodyPr>
            <a:normAutofit lnSpcReduction="10000"/>
          </a:bodyPr>
          <a:lstStyle/>
          <a:p>
            <a:pPr marL="0" indent="0">
              <a:buNone/>
            </a:pPr>
            <a:r>
              <a:rPr lang="en-US" sz="1400" dirty="0" err="1"/>
              <a:t>Referensi</a:t>
            </a:r>
            <a:r>
              <a:rPr lang="en-US" sz="1400" dirty="0"/>
              <a:t> : </a:t>
            </a:r>
            <a:r>
              <a:rPr lang="en-US" sz="1400" dirty="0" err="1"/>
              <a:t>Laporan</a:t>
            </a:r>
            <a:r>
              <a:rPr lang="en-US" sz="1400" dirty="0"/>
              <a:t> </a:t>
            </a:r>
            <a:r>
              <a:rPr lang="en-US" sz="1400" dirty="0" err="1"/>
              <a:t>Tahunan</a:t>
            </a:r>
            <a:r>
              <a:rPr lang="en-US" sz="1400" dirty="0"/>
              <a:t> BP 2014</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1088923"/>
            <a:ext cx="9144000" cy="53690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689701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675" y="381000"/>
            <a:ext cx="8229600" cy="548378"/>
          </a:xfrm>
        </p:spPr>
        <p:txBody>
          <a:bodyPr>
            <a:noAutofit/>
          </a:bodyPr>
          <a:lstStyle/>
          <a:p>
            <a:pPr algn="ctr"/>
            <a:r>
              <a:rPr lang="en-US" b="1" dirty="0" err="1"/>
              <a:t>Perkembangan</a:t>
            </a:r>
            <a:r>
              <a:rPr lang="id-ID" b="1" dirty="0"/>
              <a:t> Standar Akuntansi</a:t>
            </a:r>
          </a:p>
        </p:txBody>
      </p:sp>
      <p:graphicFrame>
        <p:nvGraphicFramePr>
          <p:cNvPr id="15" name="Content Placeholder 4">
            <a:extLst>
              <a:ext uri="{FF2B5EF4-FFF2-40B4-BE49-F238E27FC236}">
                <a16:creationId xmlns:a16="http://schemas.microsoft.com/office/drawing/2014/main" xmlns="" id="{6C921716-5C77-42E8-8BA0-B32B56249ACC}"/>
              </a:ext>
            </a:extLst>
          </p:cNvPr>
          <p:cNvGraphicFramePr>
            <a:graphicFrameLocks/>
          </p:cNvGraphicFramePr>
          <p:nvPr>
            <p:extLst/>
          </p:nvPr>
        </p:nvGraphicFramePr>
        <p:xfrm>
          <a:off x="76200" y="1799184"/>
          <a:ext cx="8229600" cy="4218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Rectangle 15">
            <a:extLst>
              <a:ext uri="{FF2B5EF4-FFF2-40B4-BE49-F238E27FC236}">
                <a16:creationId xmlns:a16="http://schemas.microsoft.com/office/drawing/2014/main" xmlns="" id="{C7E269F0-B958-464A-9B00-02E11D398CA5}"/>
              </a:ext>
            </a:extLst>
          </p:cNvPr>
          <p:cNvSpPr/>
          <p:nvPr/>
        </p:nvSpPr>
        <p:spPr>
          <a:xfrm>
            <a:off x="2102768" y="3102531"/>
            <a:ext cx="2088232" cy="1061829"/>
          </a:xfrm>
          <a:prstGeom prst="rect">
            <a:avLst/>
          </a:prstGeom>
          <a:noFill/>
          <a:ln w="9525" cap="flat" cmpd="sng" algn="ctr">
            <a:noFill/>
            <a:prstDash val="solid"/>
          </a:ln>
          <a:effectLst>
            <a:outerShdw blurRad="40000" dist="20000" dir="5400000" rotWithShape="0">
              <a:srgbClr val="000000">
                <a:alpha val="38000"/>
              </a:srgbClr>
            </a:outerShdw>
          </a:effectLst>
        </p:spPr>
        <p:txBody>
          <a:bodyPr wrap="square">
            <a:spAutoFit/>
          </a:bodyPr>
          <a:lstStyle/>
          <a:p>
            <a:pPr marL="0" marR="0" lvl="0" indent="0" defTabSz="914400" eaLnBrk="1" fontAlgn="auto" latinLnBrk="0" hangingPunct="1">
              <a:lnSpc>
                <a:spcPct val="9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alibri"/>
                <a:ea typeface="+mn-ea"/>
                <a:cs typeface="+mn-cs"/>
              </a:rPr>
              <a:t>8 Desember 2008 </a:t>
            </a:r>
          </a:p>
          <a:p>
            <a:pPr marL="0" marR="0" lvl="0" indent="0" defTabSz="914400" eaLnBrk="1" fontAlgn="auto" latinLnBrk="0" hangingPunct="1">
              <a:lnSpc>
                <a:spcPct val="90000"/>
              </a:lnSpc>
              <a:spcBef>
                <a:spcPts val="0"/>
              </a:spcBef>
              <a:spcAft>
                <a:spcPts val="0"/>
              </a:spcAft>
              <a:buClrTx/>
              <a:buSzTx/>
              <a:buFontTx/>
              <a:buNone/>
              <a:tabLst/>
              <a:defRPr/>
            </a:pPr>
            <a:r>
              <a:rPr kumimoji="0" lang="id-ID" sz="1400" b="1" i="0" u="none" strike="noStrike" kern="0" cap="none" spc="0" normalizeH="0" baseline="0" noProof="0" dirty="0">
                <a:ln>
                  <a:noFill/>
                </a:ln>
                <a:solidFill>
                  <a:prstClr val="black"/>
                </a:solidFill>
                <a:effectLst/>
                <a:uLnTx/>
                <a:uFillTx/>
                <a:latin typeface="Calibri"/>
                <a:ea typeface="+mn-ea"/>
                <a:cs typeface="+mn-cs"/>
              </a:rPr>
              <a:t>Komitmen mendukung IFRS sebagai standar akuntansi keuangan global</a:t>
            </a:r>
          </a:p>
        </p:txBody>
      </p:sp>
      <p:sp>
        <p:nvSpPr>
          <p:cNvPr id="17" name="Rectangle 16">
            <a:extLst>
              <a:ext uri="{FF2B5EF4-FFF2-40B4-BE49-F238E27FC236}">
                <a16:creationId xmlns:a16="http://schemas.microsoft.com/office/drawing/2014/main" xmlns="" id="{10A382D4-831B-4BAF-90EE-CFEA65A35791}"/>
              </a:ext>
            </a:extLst>
          </p:cNvPr>
          <p:cNvSpPr/>
          <p:nvPr/>
        </p:nvSpPr>
        <p:spPr>
          <a:xfrm>
            <a:off x="7586662" y="1634393"/>
            <a:ext cx="1438275" cy="535531"/>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Efektif</a:t>
            </a:r>
          </a:p>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1 Januari 2015</a:t>
            </a:r>
          </a:p>
        </p:txBody>
      </p:sp>
      <p:sp>
        <p:nvSpPr>
          <p:cNvPr id="18" name="Rectangle 17">
            <a:extLst>
              <a:ext uri="{FF2B5EF4-FFF2-40B4-BE49-F238E27FC236}">
                <a16:creationId xmlns:a16="http://schemas.microsoft.com/office/drawing/2014/main" xmlns="" id="{0DFE2F8A-A256-46D4-A3AA-84B01B74B13C}"/>
              </a:ext>
            </a:extLst>
          </p:cNvPr>
          <p:cNvSpPr/>
          <p:nvPr/>
        </p:nvSpPr>
        <p:spPr>
          <a:xfrm>
            <a:off x="2478685" y="5739825"/>
            <a:ext cx="1917995" cy="584775"/>
          </a:xfrm>
          <a:prstGeom prst="rect">
            <a:avLst/>
          </a:prstGeom>
        </p:spPr>
        <p:txBody>
          <a:bodyPr wrap="square">
            <a:spAutoFit/>
          </a:bodyPr>
          <a:lstStyle/>
          <a:p>
            <a:pPr eaLnBrk="1" fontAlgn="auto" hangingPunct="1">
              <a:spcBef>
                <a:spcPts val="0"/>
              </a:spcBef>
              <a:spcAft>
                <a:spcPts val="0"/>
              </a:spcAft>
            </a:pPr>
            <a:r>
              <a:rPr lang="en-US" sz="16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Adopsi</a:t>
            </a: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IAS </a:t>
            </a:r>
            <a:r>
              <a:rPr lang="en-US" sz="1600" b="1" dirty="0" err="1">
                <a:solidFill>
                  <a:srgbClr val="000000"/>
                </a:solidFill>
                <a:latin typeface="Calibri" panose="020F0502020204030204" pitchFamily="34" charset="0"/>
                <a:ea typeface="Times New Roman" panose="02020603050405020304" pitchFamily="18" charset="0"/>
                <a:cs typeface="Times New Roman" panose="02020603050405020304" pitchFamily="18" charset="0"/>
              </a:rPr>
              <a:t>mulai</a:t>
            </a:r>
            <a:r>
              <a:rPr lang="en-US"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PSAK 1994</a:t>
            </a:r>
            <a:endParaRPr lang="en-US" sz="1600" b="1" dirty="0">
              <a:solidFill>
                <a:prstClr val="black"/>
              </a:solidFill>
              <a:latin typeface="Calibri"/>
            </a:endParaRPr>
          </a:p>
        </p:txBody>
      </p:sp>
      <p:sp>
        <p:nvSpPr>
          <p:cNvPr id="19" name="Rectangle 18">
            <a:extLst>
              <a:ext uri="{FF2B5EF4-FFF2-40B4-BE49-F238E27FC236}">
                <a16:creationId xmlns:a16="http://schemas.microsoft.com/office/drawing/2014/main" xmlns="" id="{9DAFD986-9A98-4C0E-B073-5EB6D12BE6B9}"/>
              </a:ext>
            </a:extLst>
          </p:cNvPr>
          <p:cNvSpPr/>
          <p:nvPr/>
        </p:nvSpPr>
        <p:spPr>
          <a:xfrm>
            <a:off x="7495032" y="5691952"/>
            <a:ext cx="1572767" cy="757130"/>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black"/>
                </a:solidFill>
                <a:effectLst/>
                <a:uLnTx/>
                <a:uFillTx/>
                <a:latin typeface="Calibri"/>
                <a:ea typeface="+mn-ea"/>
                <a:cs typeface="+mn-cs"/>
              </a:rPr>
              <a:t>Efektif</a:t>
            </a:r>
            <a:endParaRPr kumimoji="0" lang="en-US" sz="16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90000"/>
              </a:lnSpc>
              <a:spcBef>
                <a:spcPts val="0"/>
              </a:spcBef>
              <a:spcAft>
                <a:spcPts val="0"/>
              </a:spcAft>
              <a:buClrTx/>
              <a:buSzTx/>
              <a:buFontTx/>
              <a:buNone/>
              <a:tabLst/>
              <a:defRPr/>
            </a:pPr>
            <a:r>
              <a:rPr lang="en-US" sz="1600" b="1" kern="0" dirty="0">
                <a:solidFill>
                  <a:prstClr val="black"/>
                </a:solidFill>
                <a:latin typeface="Calibri"/>
              </a:rPr>
              <a:t>1 </a:t>
            </a:r>
            <a:r>
              <a:rPr lang="en-US" sz="1600" b="1" kern="0" dirty="0" err="1">
                <a:solidFill>
                  <a:prstClr val="black"/>
                </a:solidFill>
                <a:latin typeface="Calibri"/>
              </a:rPr>
              <a:t>Januari</a:t>
            </a:r>
            <a:r>
              <a:rPr lang="en-US" sz="1600" b="1" kern="0" dirty="0">
                <a:solidFill>
                  <a:prstClr val="black"/>
                </a:solidFill>
                <a:latin typeface="Calibri"/>
              </a:rPr>
              <a:t> 2020</a:t>
            </a:r>
          </a:p>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libri"/>
                <a:ea typeface="+mn-ea"/>
                <a:cs typeface="+mn-cs"/>
              </a:rPr>
              <a:t>71; 72; 73</a:t>
            </a:r>
            <a:endParaRPr kumimoji="0" lang="id-ID" sz="1600" b="1" i="0" u="none" strike="noStrike" kern="0" cap="none" spc="0" normalizeH="0" baseline="0" noProof="0" dirty="0">
              <a:ln>
                <a:noFill/>
              </a:ln>
              <a:solidFill>
                <a:prstClr val="black"/>
              </a:solidFill>
              <a:effectLst/>
              <a:uLnTx/>
              <a:uFillTx/>
              <a:latin typeface="Calibri"/>
              <a:ea typeface="+mn-ea"/>
              <a:cs typeface="+mn-cs"/>
            </a:endParaRPr>
          </a:p>
        </p:txBody>
      </p:sp>
      <p:sp>
        <p:nvSpPr>
          <p:cNvPr id="8" name="Slide Number Placeholder 3">
            <a:extLst>
              <a:ext uri="{FF2B5EF4-FFF2-40B4-BE49-F238E27FC236}">
                <a16:creationId xmlns:a16="http://schemas.microsoft.com/office/drawing/2014/main" xmlns="" id="{5B0EC901-9040-4007-B852-D358EC4F564E}"/>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6</a:t>
            </a:fld>
            <a:endParaRPr lang="en-US" sz="1800" dirty="0"/>
          </a:p>
        </p:txBody>
      </p:sp>
      <p:sp>
        <p:nvSpPr>
          <p:cNvPr id="9" name="Rectangle 8">
            <a:extLst>
              <a:ext uri="{FF2B5EF4-FFF2-40B4-BE49-F238E27FC236}">
                <a16:creationId xmlns:a16="http://schemas.microsoft.com/office/drawing/2014/main" xmlns="" id="{FB06BC5C-DBDE-4DC3-A8BF-149948129A27}"/>
              </a:ext>
            </a:extLst>
          </p:cNvPr>
          <p:cNvSpPr/>
          <p:nvPr/>
        </p:nvSpPr>
        <p:spPr>
          <a:xfrm>
            <a:off x="4562475" y="1634392"/>
            <a:ext cx="1438275" cy="535531"/>
          </a:xfrm>
          <a:prstGeom prst="rect">
            <a:avLst/>
          </a:prstGeom>
          <a:ln/>
        </p:spPr>
        <p:style>
          <a:lnRef idx="1">
            <a:schemeClr val="accent2"/>
          </a:lnRef>
          <a:fillRef idx="2">
            <a:schemeClr val="accent2"/>
          </a:fillRef>
          <a:effectRef idx="1">
            <a:schemeClr val="accent2"/>
          </a:effectRef>
          <a:fontRef idx="minor">
            <a:schemeClr val="dk1"/>
          </a:fontRef>
        </p:style>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Efektif</a:t>
            </a:r>
          </a:p>
          <a:p>
            <a:pPr marL="0" marR="0" lvl="0" indent="0" algn="ctr" defTabSz="914400" eaLnBrk="1" fontAlgn="auto" latinLnBrk="0" hangingPunct="1">
              <a:lnSpc>
                <a:spcPct val="90000"/>
              </a:lnSpc>
              <a:spcBef>
                <a:spcPts val="0"/>
              </a:spcBef>
              <a:spcAft>
                <a:spcPts val="0"/>
              </a:spcAft>
              <a:buClrTx/>
              <a:buSzTx/>
              <a:buFontTx/>
              <a:buNone/>
              <a:tabLst/>
              <a:defRPr/>
            </a:pPr>
            <a:r>
              <a:rPr kumimoji="0" lang="id-ID" sz="1600" b="1" i="0" u="none" strike="noStrike" kern="0" cap="none" spc="0" normalizeH="0" baseline="0" noProof="0" dirty="0">
                <a:ln>
                  <a:noFill/>
                </a:ln>
                <a:solidFill>
                  <a:prstClr val="black"/>
                </a:solidFill>
                <a:effectLst/>
                <a:uLnTx/>
                <a:uFillTx/>
                <a:latin typeface="Calibri"/>
                <a:ea typeface="+mn-ea"/>
                <a:cs typeface="+mn-cs"/>
              </a:rPr>
              <a:t>1 Januari </a:t>
            </a:r>
            <a:r>
              <a:rPr kumimoji="0" lang="en-US" sz="1600" b="1" i="0" u="none" strike="noStrike" kern="0" cap="none" spc="0" normalizeH="0" baseline="0" noProof="0" dirty="0">
                <a:ln>
                  <a:noFill/>
                </a:ln>
                <a:solidFill>
                  <a:prstClr val="black"/>
                </a:solidFill>
                <a:effectLst/>
                <a:uLnTx/>
                <a:uFillTx/>
                <a:latin typeface="Calibri"/>
                <a:ea typeface="+mn-ea"/>
                <a:cs typeface="+mn-cs"/>
              </a:rPr>
              <a:t>2012</a:t>
            </a:r>
            <a:endParaRPr kumimoji="0" lang="id-ID" sz="1600" b="1" i="0" u="none" strike="noStrike" kern="0" cap="none" spc="0" normalizeH="0" baseline="0" noProof="0" dirty="0">
              <a:ln>
                <a:noFill/>
              </a:ln>
              <a:solidFill>
                <a:prstClr val="black"/>
              </a:solidFill>
              <a:effectLst/>
              <a:uLnTx/>
              <a:uFillTx/>
              <a:latin typeface="Calibri"/>
              <a:ea typeface="+mn-ea"/>
              <a:cs typeface="+mn-cs"/>
            </a:endParaRPr>
          </a:p>
        </p:txBody>
      </p:sp>
      <p:sp>
        <p:nvSpPr>
          <p:cNvPr id="10" name="Rectangle 9">
            <a:extLst>
              <a:ext uri="{FF2B5EF4-FFF2-40B4-BE49-F238E27FC236}">
                <a16:creationId xmlns:a16="http://schemas.microsoft.com/office/drawing/2014/main" xmlns="" id="{0AF3EB6A-E245-43D3-9FAB-E1FFA3ADCE4A}"/>
              </a:ext>
            </a:extLst>
          </p:cNvPr>
          <p:cNvSpPr/>
          <p:nvPr/>
        </p:nvSpPr>
        <p:spPr>
          <a:xfrm>
            <a:off x="7495033" y="3505200"/>
            <a:ext cx="1572767" cy="535531"/>
          </a:xfrm>
          <a:prstGeom prst="rect">
            <a:avLst/>
          </a:prstGeom>
          <a:ln/>
        </p:spPr>
        <p:style>
          <a:lnRef idx="1">
            <a:schemeClr val="accent1"/>
          </a:lnRef>
          <a:fillRef idx="2">
            <a:schemeClr val="accent1"/>
          </a:fillRef>
          <a:effectRef idx="1">
            <a:schemeClr val="accent1"/>
          </a:effectRef>
          <a:fontRef idx="minor">
            <a:schemeClr val="dk1"/>
          </a:fontRef>
        </p:style>
        <p:txBody>
          <a:bodyPr wrap="square">
            <a:spAutoFit/>
          </a:bodyPr>
          <a:lstStyle/>
          <a:p>
            <a:pPr marL="0" marR="0" lvl="0" indent="0" algn="ctr" defTabSz="914400" eaLnBrk="1" fontAlgn="auto" latinLnBrk="0" hangingPunct="1">
              <a:lnSpc>
                <a:spcPct val="9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black"/>
                </a:solidFill>
                <a:effectLst/>
                <a:uLnTx/>
                <a:uFillTx/>
                <a:latin typeface="Calibri"/>
                <a:ea typeface="+mn-ea"/>
                <a:cs typeface="+mn-cs"/>
              </a:rPr>
              <a:t>Efektif</a:t>
            </a:r>
            <a:endParaRPr kumimoji="0" lang="en-US" sz="1600" b="1"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90000"/>
              </a:lnSpc>
              <a:spcBef>
                <a:spcPts val="0"/>
              </a:spcBef>
              <a:spcAft>
                <a:spcPts val="0"/>
              </a:spcAft>
              <a:buClrTx/>
              <a:buSzTx/>
              <a:buFontTx/>
              <a:buNone/>
              <a:tabLst/>
              <a:defRPr/>
            </a:pPr>
            <a:r>
              <a:rPr lang="en-US" sz="1600" b="1" kern="0" dirty="0">
                <a:solidFill>
                  <a:prstClr val="black"/>
                </a:solidFill>
                <a:latin typeface="Calibri"/>
              </a:rPr>
              <a:t>1 </a:t>
            </a:r>
            <a:r>
              <a:rPr lang="en-US" sz="1600" b="1" kern="0" dirty="0" err="1">
                <a:solidFill>
                  <a:prstClr val="black"/>
                </a:solidFill>
                <a:latin typeface="Calibri"/>
              </a:rPr>
              <a:t>Januari</a:t>
            </a:r>
            <a:r>
              <a:rPr lang="en-US" sz="1600" b="1" kern="0" dirty="0">
                <a:solidFill>
                  <a:prstClr val="black"/>
                </a:solidFill>
                <a:latin typeface="Calibri"/>
              </a:rPr>
              <a:t> 2018</a:t>
            </a:r>
            <a:endParaRPr kumimoji="0" lang="id-ID" sz="16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165287710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228601"/>
            <a:ext cx="8229600" cy="685800"/>
          </a:xfrm>
          <a:noFill/>
          <a:ln cap="flat"/>
        </p:spPr>
        <p:txBody>
          <a:bodyPr/>
          <a:lstStyle/>
          <a:p>
            <a:pPr marL="109538" algn="ctr">
              <a:defRPr/>
            </a:pPr>
            <a:r>
              <a:rPr lang="id-ID" sz="2800" b="1" dirty="0">
                <a:latin typeface="+mn-lt"/>
              </a:rPr>
              <a:t>Klasifikasi Beban - Sifat</a:t>
            </a:r>
            <a:endParaRPr lang="en-US" sz="2800" b="1" dirty="0">
              <a:latin typeface="+mn-lt"/>
            </a:endParaRPr>
          </a:p>
        </p:txBody>
      </p:sp>
      <p:sp>
        <p:nvSpPr>
          <p:cNvPr id="130050" name="Rectangle 2"/>
          <p:cNvSpPr>
            <a:spLocks noGrp="1" noChangeArrowheads="1"/>
          </p:cNvSpPr>
          <p:nvPr>
            <p:ph idx="1"/>
          </p:nvPr>
        </p:nvSpPr>
        <p:spPr>
          <a:xfrm>
            <a:off x="357158" y="1195382"/>
            <a:ext cx="8405842" cy="2157418"/>
          </a:xfrm>
          <a:noFill/>
        </p:spPr>
        <p:txBody>
          <a:bodyPr lIns="90488" tIns="44450" rIns="90488" bIns="44450">
            <a:normAutofit/>
          </a:bodyPr>
          <a:lstStyle/>
          <a:p>
            <a:r>
              <a:rPr lang="id-ID" b="0" dirty="0"/>
              <a:t>Pemilihan klasifikasi berdasarkan faktor historis dan industri</a:t>
            </a:r>
          </a:p>
          <a:p>
            <a:r>
              <a:rPr lang="id-ID" b="0" dirty="0"/>
              <a:t>Klasifikasi berdasarkan sifat lebih mudah karena tidak perlu alokasi beban menurut fungsi</a:t>
            </a:r>
          </a:p>
        </p:txBody>
      </p:sp>
      <p:graphicFrame>
        <p:nvGraphicFramePr>
          <p:cNvPr id="6" name="Table 5"/>
          <p:cNvGraphicFramePr>
            <a:graphicFrameLocks noGrp="1"/>
          </p:cNvGraphicFramePr>
          <p:nvPr>
            <p:extLst/>
          </p:nvPr>
        </p:nvGraphicFramePr>
        <p:xfrm>
          <a:off x="1371600" y="2362200"/>
          <a:ext cx="6172200" cy="4023360"/>
        </p:xfrm>
        <a:graphic>
          <a:graphicData uri="http://schemas.openxmlformats.org/drawingml/2006/table">
            <a:tbl>
              <a:tblPr firstRow="1" bandRow="1">
                <a:tableStyleId>{21E4AEA4-8DFA-4A89-87EB-49C32662AFE0}</a:tableStyleId>
              </a:tblPr>
              <a:tblGrid>
                <a:gridCol w="3857625">
                  <a:extLst>
                    <a:ext uri="{9D8B030D-6E8A-4147-A177-3AD203B41FA5}">
                      <a16:colId xmlns:a16="http://schemas.microsoft.com/office/drawing/2014/main" xmlns="" val="20000"/>
                    </a:ext>
                  </a:extLst>
                </a:gridCol>
                <a:gridCol w="2314575">
                  <a:extLst>
                    <a:ext uri="{9D8B030D-6E8A-4147-A177-3AD203B41FA5}">
                      <a16:colId xmlns:a16="http://schemas.microsoft.com/office/drawing/2014/main" xmlns="" val="20001"/>
                    </a:ext>
                  </a:extLst>
                </a:gridCol>
              </a:tblGrid>
              <a:tr h="285404">
                <a:tc gridSpan="2">
                  <a:txBody>
                    <a:bodyPr/>
                    <a:lstStyle/>
                    <a:p>
                      <a:pPr algn="ctr"/>
                      <a:r>
                        <a:rPr lang="en-US" sz="1800" dirty="0" err="1"/>
                        <a:t>Laba</a:t>
                      </a:r>
                      <a:r>
                        <a:rPr lang="en-US" sz="1800" dirty="0"/>
                        <a:t> </a:t>
                      </a:r>
                      <a:r>
                        <a:rPr lang="en-US" sz="1800" dirty="0" err="1"/>
                        <a:t>Rugi</a:t>
                      </a:r>
                      <a:endParaRPr lang="en-US" sz="1800" dirty="0"/>
                    </a:p>
                  </a:txBody>
                  <a:tcPr/>
                </a:tc>
                <a:tc hMerge="1">
                  <a:txBody>
                    <a:bodyPr/>
                    <a:lstStyle/>
                    <a:p>
                      <a:endParaRPr lang="en-US" dirty="0"/>
                    </a:p>
                  </a:txBody>
                  <a:tcPr/>
                </a:tc>
                <a:extLst>
                  <a:ext uri="{0D108BD9-81ED-4DB2-BD59-A6C34878D82A}">
                    <a16:rowId xmlns:a16="http://schemas.microsoft.com/office/drawing/2014/main" xmlns="" val="10000"/>
                  </a:ext>
                </a:extLst>
              </a:tr>
              <a:tr h="285404">
                <a:tc>
                  <a:txBody>
                    <a:bodyPr/>
                    <a:lstStyle/>
                    <a:p>
                      <a:r>
                        <a:rPr lang="en-US" sz="1800" dirty="0" err="1"/>
                        <a:t>Pendapatan</a:t>
                      </a:r>
                      <a:endParaRPr lang="en-US" sz="1800" dirty="0"/>
                    </a:p>
                  </a:txBody>
                  <a:tcPr/>
                </a:tc>
                <a:tc>
                  <a:txBody>
                    <a:bodyPr/>
                    <a:lstStyle/>
                    <a:p>
                      <a:pPr algn="r"/>
                      <a:r>
                        <a:rPr lang="en-US" sz="1800" dirty="0" err="1"/>
                        <a:t>xxxx</a:t>
                      </a:r>
                      <a:endParaRPr lang="en-US" sz="1800" dirty="0"/>
                    </a:p>
                  </a:txBody>
                  <a:tcPr/>
                </a:tc>
                <a:extLst>
                  <a:ext uri="{0D108BD9-81ED-4DB2-BD59-A6C34878D82A}">
                    <a16:rowId xmlns:a16="http://schemas.microsoft.com/office/drawing/2014/main" xmlns="" val="10001"/>
                  </a:ext>
                </a:extLst>
              </a:tr>
              <a:tr h="285404">
                <a:tc>
                  <a:txBody>
                    <a:bodyPr/>
                    <a:lstStyle/>
                    <a:p>
                      <a:r>
                        <a:rPr lang="en-US" sz="1800" dirty="0" err="1"/>
                        <a:t>Pendapatan</a:t>
                      </a:r>
                      <a:r>
                        <a:rPr lang="en-US" sz="1800" dirty="0"/>
                        <a:t> </a:t>
                      </a:r>
                      <a:r>
                        <a:rPr lang="en-US" sz="1800" dirty="0" err="1"/>
                        <a:t>lainnya</a:t>
                      </a:r>
                      <a:endParaRPr lang="en-US" sz="1800" dirty="0"/>
                    </a:p>
                  </a:txBody>
                  <a:tcPr/>
                </a:tc>
                <a:tc>
                  <a:txBody>
                    <a:bodyPr/>
                    <a:lstStyle/>
                    <a:p>
                      <a:pPr algn="r"/>
                      <a:r>
                        <a:rPr lang="en-US" sz="1800" dirty="0"/>
                        <a:t>(</a:t>
                      </a:r>
                      <a:r>
                        <a:rPr lang="en-US" sz="1800" dirty="0" err="1"/>
                        <a:t>xxxx</a:t>
                      </a:r>
                      <a:r>
                        <a:rPr lang="en-US" sz="1800" dirty="0"/>
                        <a:t>)</a:t>
                      </a:r>
                    </a:p>
                  </a:txBody>
                  <a:tcPr/>
                </a:tc>
                <a:extLst>
                  <a:ext uri="{0D108BD9-81ED-4DB2-BD59-A6C34878D82A}">
                    <a16:rowId xmlns:a16="http://schemas.microsoft.com/office/drawing/2014/main" xmlns="" val="10002"/>
                  </a:ext>
                </a:extLst>
              </a:tr>
              <a:tr h="285404">
                <a:tc>
                  <a:txBody>
                    <a:bodyPr/>
                    <a:lstStyle/>
                    <a:p>
                      <a:r>
                        <a:rPr lang="en-US" sz="1800" dirty="0"/>
                        <a:t>Total </a:t>
                      </a:r>
                      <a:r>
                        <a:rPr lang="en-US" sz="1800" dirty="0" err="1"/>
                        <a:t>Pendapatan</a:t>
                      </a:r>
                      <a:endParaRPr lang="en-US" sz="1800" dirty="0"/>
                    </a:p>
                  </a:txBody>
                  <a:tcPr/>
                </a:tc>
                <a:tc>
                  <a:txBody>
                    <a:bodyPr/>
                    <a:lstStyle/>
                    <a:p>
                      <a:pPr algn="r"/>
                      <a:r>
                        <a:rPr lang="en-US" sz="1800" dirty="0" err="1"/>
                        <a:t>xxxx</a:t>
                      </a:r>
                      <a:endParaRPr lang="en-US" sz="1800" dirty="0"/>
                    </a:p>
                  </a:txBody>
                  <a:tcPr/>
                </a:tc>
                <a:extLst>
                  <a:ext uri="{0D108BD9-81ED-4DB2-BD59-A6C34878D82A}">
                    <a16:rowId xmlns:a16="http://schemas.microsoft.com/office/drawing/2014/main" xmlns="" val="10003"/>
                  </a:ext>
                </a:extLst>
              </a:tr>
              <a:tr h="285404">
                <a:tc>
                  <a:txBody>
                    <a:bodyPr/>
                    <a:lstStyle/>
                    <a:p>
                      <a:r>
                        <a:rPr lang="en-US" sz="1800" dirty="0" err="1"/>
                        <a:t>Penghasilan</a:t>
                      </a:r>
                      <a:r>
                        <a:rPr lang="en-US" sz="1800" dirty="0"/>
                        <a:t> lain</a:t>
                      </a:r>
                    </a:p>
                  </a:txBody>
                  <a:tcPr/>
                </a:tc>
                <a:tc>
                  <a:txBody>
                    <a:bodyPr/>
                    <a:lstStyle/>
                    <a:p>
                      <a:pPr algn="l"/>
                      <a:r>
                        <a:rPr lang="en-US" sz="1800" dirty="0" err="1"/>
                        <a:t>xxxx</a:t>
                      </a:r>
                      <a:endParaRPr lang="en-US" sz="1800" dirty="0"/>
                    </a:p>
                  </a:txBody>
                  <a:tcPr/>
                </a:tc>
                <a:extLst>
                  <a:ext uri="{0D108BD9-81ED-4DB2-BD59-A6C34878D82A}">
                    <a16:rowId xmlns:a16="http://schemas.microsoft.com/office/drawing/2014/main" xmlns="" val="10004"/>
                  </a:ext>
                </a:extLst>
              </a:tr>
              <a:tr h="285404">
                <a:tc>
                  <a:txBody>
                    <a:bodyPr/>
                    <a:lstStyle/>
                    <a:p>
                      <a:r>
                        <a:rPr lang="en-US" sz="1800" dirty="0" err="1"/>
                        <a:t>Bahan</a:t>
                      </a:r>
                      <a:r>
                        <a:rPr lang="en-US" sz="1800" dirty="0"/>
                        <a:t> </a:t>
                      </a:r>
                      <a:r>
                        <a:rPr lang="en-US" sz="1800" dirty="0" err="1"/>
                        <a:t>baku</a:t>
                      </a:r>
                      <a:r>
                        <a:rPr lang="en-US" sz="1800" baseline="0" dirty="0"/>
                        <a:t> yang </a:t>
                      </a:r>
                      <a:r>
                        <a:rPr lang="en-US" sz="1800" baseline="0" dirty="0" err="1"/>
                        <a:t>digunakan</a:t>
                      </a:r>
                      <a:endParaRPr lang="en-US" sz="1800" dirty="0"/>
                    </a:p>
                  </a:txBody>
                  <a:tcPr/>
                </a:tc>
                <a:tc>
                  <a:txBody>
                    <a:bodyPr/>
                    <a:lstStyle/>
                    <a:p>
                      <a:pPr algn="l"/>
                      <a:r>
                        <a:rPr lang="en-US" sz="1800" dirty="0"/>
                        <a:t>(</a:t>
                      </a:r>
                      <a:r>
                        <a:rPr lang="en-US" sz="1800" dirty="0" err="1"/>
                        <a:t>xxxx</a:t>
                      </a:r>
                      <a:r>
                        <a:rPr lang="en-US" sz="1800" dirty="0"/>
                        <a:t>)</a:t>
                      </a:r>
                    </a:p>
                  </a:txBody>
                  <a:tcPr/>
                </a:tc>
                <a:extLst>
                  <a:ext uri="{0D108BD9-81ED-4DB2-BD59-A6C34878D82A}">
                    <a16:rowId xmlns:a16="http://schemas.microsoft.com/office/drawing/2014/main" xmlns="" val="10005"/>
                  </a:ext>
                </a:extLst>
              </a:tr>
              <a:tr h="285404">
                <a:tc>
                  <a:txBody>
                    <a:bodyPr/>
                    <a:lstStyle/>
                    <a:p>
                      <a:r>
                        <a:rPr lang="en-US" sz="1800" dirty="0" err="1"/>
                        <a:t>Beban</a:t>
                      </a:r>
                      <a:r>
                        <a:rPr lang="en-US" sz="1800" baseline="0" dirty="0"/>
                        <a:t> </a:t>
                      </a:r>
                      <a:r>
                        <a:rPr lang="en-US" sz="1800" baseline="0" dirty="0" err="1"/>
                        <a:t>imbalan</a:t>
                      </a:r>
                      <a:r>
                        <a:rPr lang="en-US" sz="1800" baseline="0" dirty="0"/>
                        <a:t> </a:t>
                      </a:r>
                      <a:r>
                        <a:rPr lang="en-US" sz="1800" baseline="0" dirty="0" err="1"/>
                        <a:t>kerja</a:t>
                      </a:r>
                      <a:endParaRPr lang="en-US" sz="1800" dirty="0"/>
                    </a:p>
                  </a:txBody>
                  <a:tcPr/>
                </a:tc>
                <a:tc>
                  <a:txBody>
                    <a:bodyPr/>
                    <a:lstStyle/>
                    <a:p>
                      <a:pPr algn="l"/>
                      <a:r>
                        <a:rPr lang="en-US" sz="1800" dirty="0"/>
                        <a:t>(</a:t>
                      </a:r>
                      <a:r>
                        <a:rPr lang="en-US" sz="1800" dirty="0" err="1"/>
                        <a:t>xxxx</a:t>
                      </a:r>
                      <a:r>
                        <a:rPr lang="en-US" sz="1800" dirty="0"/>
                        <a:t>)</a:t>
                      </a:r>
                    </a:p>
                  </a:txBody>
                  <a:tcPr/>
                </a:tc>
                <a:extLst>
                  <a:ext uri="{0D108BD9-81ED-4DB2-BD59-A6C34878D82A}">
                    <a16:rowId xmlns:a16="http://schemas.microsoft.com/office/drawing/2014/main" xmlns="" val="10006"/>
                  </a:ext>
                </a:extLst>
              </a:tr>
              <a:tr h="285404">
                <a:tc>
                  <a:txBody>
                    <a:bodyPr/>
                    <a:lstStyle/>
                    <a:p>
                      <a:r>
                        <a:rPr lang="en-US" sz="1800" dirty="0" err="1"/>
                        <a:t>Beban</a:t>
                      </a:r>
                      <a:r>
                        <a:rPr lang="en-US" sz="1800" dirty="0"/>
                        <a:t> </a:t>
                      </a:r>
                      <a:r>
                        <a:rPr lang="en-US" sz="1800" dirty="0" err="1"/>
                        <a:t>penyusutan</a:t>
                      </a:r>
                      <a:r>
                        <a:rPr lang="en-US" sz="1800" dirty="0"/>
                        <a:t> </a:t>
                      </a:r>
                      <a:r>
                        <a:rPr lang="en-US" sz="1800" dirty="0" err="1"/>
                        <a:t>dan</a:t>
                      </a:r>
                      <a:r>
                        <a:rPr lang="en-US" sz="1800" dirty="0"/>
                        <a:t> </a:t>
                      </a:r>
                      <a:r>
                        <a:rPr lang="en-US" sz="1800" dirty="0" err="1"/>
                        <a:t>amortiasai</a:t>
                      </a:r>
                      <a:endParaRPr lang="en-US" sz="1800" dirty="0"/>
                    </a:p>
                  </a:txBody>
                  <a:tcPr/>
                </a:tc>
                <a:tc>
                  <a:txBody>
                    <a:bodyPr/>
                    <a:lstStyle/>
                    <a:p>
                      <a:pPr algn="l"/>
                      <a:r>
                        <a:rPr lang="en-US" sz="1800" dirty="0"/>
                        <a:t>(</a:t>
                      </a:r>
                      <a:r>
                        <a:rPr lang="en-US" sz="1800" dirty="0" err="1"/>
                        <a:t>xxxx</a:t>
                      </a:r>
                      <a:r>
                        <a:rPr lang="en-US" sz="1800" dirty="0"/>
                        <a:t>)</a:t>
                      </a:r>
                    </a:p>
                  </a:txBody>
                  <a:tcPr/>
                </a:tc>
                <a:extLst>
                  <a:ext uri="{0D108BD9-81ED-4DB2-BD59-A6C34878D82A}">
                    <a16:rowId xmlns:a16="http://schemas.microsoft.com/office/drawing/2014/main" xmlns="" val="10007"/>
                  </a:ext>
                </a:extLst>
              </a:tr>
              <a:tr h="285404">
                <a:tc>
                  <a:txBody>
                    <a:bodyPr/>
                    <a:lstStyle/>
                    <a:p>
                      <a:r>
                        <a:rPr lang="en-US" sz="1800" dirty="0" err="1"/>
                        <a:t>Beban</a:t>
                      </a:r>
                      <a:r>
                        <a:rPr lang="en-US" sz="1800" dirty="0"/>
                        <a:t> </a:t>
                      </a:r>
                      <a:r>
                        <a:rPr lang="en-US" sz="1800" dirty="0" err="1"/>
                        <a:t>lainnya</a:t>
                      </a:r>
                      <a:endParaRPr lang="en-US" sz="1800" dirty="0"/>
                    </a:p>
                  </a:txBody>
                  <a:tcPr/>
                </a:tc>
                <a:tc>
                  <a:txBody>
                    <a:bodyPr/>
                    <a:lstStyle/>
                    <a:p>
                      <a:pPr algn="l"/>
                      <a:r>
                        <a:rPr lang="en-US" sz="1800" dirty="0"/>
                        <a:t>(</a:t>
                      </a:r>
                      <a:r>
                        <a:rPr lang="en-US" sz="1800" dirty="0" err="1"/>
                        <a:t>xxxx</a:t>
                      </a:r>
                      <a:r>
                        <a:rPr lang="en-US" sz="1800" dirty="0"/>
                        <a:t>)</a:t>
                      </a:r>
                    </a:p>
                  </a:txBody>
                  <a:tcPr/>
                </a:tc>
                <a:extLst>
                  <a:ext uri="{0D108BD9-81ED-4DB2-BD59-A6C34878D82A}">
                    <a16:rowId xmlns:a16="http://schemas.microsoft.com/office/drawing/2014/main" xmlns="" val="10008"/>
                  </a:ext>
                </a:extLst>
              </a:tr>
              <a:tr h="285404">
                <a:tc>
                  <a:txBody>
                    <a:bodyPr/>
                    <a:lstStyle/>
                    <a:p>
                      <a:r>
                        <a:rPr lang="en-US" sz="1800" dirty="0"/>
                        <a:t>Total </a:t>
                      </a:r>
                      <a:r>
                        <a:rPr lang="en-US" sz="1800" dirty="0" err="1"/>
                        <a:t>beban</a:t>
                      </a:r>
                      <a:endParaRPr lang="en-US" sz="1800" dirty="0"/>
                    </a:p>
                  </a:txBody>
                  <a:tcPr/>
                </a:tc>
                <a:tc>
                  <a:txBody>
                    <a:bodyPr/>
                    <a:lstStyle/>
                    <a:p>
                      <a:pPr algn="r"/>
                      <a:r>
                        <a:rPr lang="en-US" sz="1800" dirty="0"/>
                        <a:t>(</a:t>
                      </a:r>
                      <a:r>
                        <a:rPr lang="en-US" sz="1800" dirty="0" err="1"/>
                        <a:t>xxxx</a:t>
                      </a:r>
                      <a:r>
                        <a:rPr lang="en-US" sz="1800" dirty="0"/>
                        <a:t>)</a:t>
                      </a:r>
                    </a:p>
                  </a:txBody>
                  <a:tcPr/>
                </a:tc>
                <a:extLst>
                  <a:ext uri="{0D108BD9-81ED-4DB2-BD59-A6C34878D82A}">
                    <a16:rowId xmlns:a16="http://schemas.microsoft.com/office/drawing/2014/main" xmlns="" val="10009"/>
                  </a:ext>
                </a:extLst>
              </a:tr>
              <a:tr h="285404">
                <a:tc>
                  <a:txBody>
                    <a:bodyPr/>
                    <a:lstStyle/>
                    <a:p>
                      <a:r>
                        <a:rPr lang="en-US" sz="1800" dirty="0" err="1"/>
                        <a:t>Laba</a:t>
                      </a:r>
                      <a:r>
                        <a:rPr lang="en-US" sz="1800" dirty="0"/>
                        <a:t> </a:t>
                      </a:r>
                      <a:r>
                        <a:rPr lang="en-US" sz="1800" dirty="0" err="1"/>
                        <a:t>sebelum</a:t>
                      </a:r>
                      <a:r>
                        <a:rPr lang="en-US" sz="1800" dirty="0"/>
                        <a:t> </a:t>
                      </a:r>
                      <a:r>
                        <a:rPr lang="en-US" sz="1800" dirty="0" err="1"/>
                        <a:t>pajak</a:t>
                      </a:r>
                      <a:endParaRPr lang="en-US" sz="1800" dirty="0"/>
                    </a:p>
                  </a:txBody>
                  <a:tcPr/>
                </a:tc>
                <a:tc>
                  <a:txBody>
                    <a:bodyPr/>
                    <a:lstStyle/>
                    <a:p>
                      <a:pPr algn="r"/>
                      <a:r>
                        <a:rPr lang="en-US" sz="1800" dirty="0" err="1"/>
                        <a:t>xxxx</a:t>
                      </a:r>
                      <a:endParaRPr lang="en-US" sz="1800" dirty="0"/>
                    </a:p>
                  </a:txBody>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xmlns="" val="42434488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150912"/>
            <a:ext cx="8229600" cy="685800"/>
          </a:xfrm>
          <a:noFill/>
          <a:ln cap="flat"/>
        </p:spPr>
        <p:txBody>
          <a:bodyPr/>
          <a:lstStyle/>
          <a:p>
            <a:pPr marL="109538" algn="ctr">
              <a:defRPr/>
            </a:pPr>
            <a:r>
              <a:rPr lang="id-ID" sz="2800" dirty="0">
                <a:latin typeface="+mn-lt"/>
              </a:rPr>
              <a:t>Klasifikasi Beban - Fungsi</a:t>
            </a:r>
            <a:endParaRPr lang="en-US" sz="2800" dirty="0">
              <a:latin typeface="+mn-lt"/>
            </a:endParaRPr>
          </a:p>
        </p:txBody>
      </p:sp>
      <p:sp>
        <p:nvSpPr>
          <p:cNvPr id="130050" name="Rectangle 2"/>
          <p:cNvSpPr>
            <a:spLocks noGrp="1" noChangeArrowheads="1"/>
          </p:cNvSpPr>
          <p:nvPr>
            <p:ph idx="1"/>
          </p:nvPr>
        </p:nvSpPr>
        <p:spPr>
          <a:xfrm>
            <a:off x="285720" y="1192560"/>
            <a:ext cx="8643998" cy="1703040"/>
          </a:xfrm>
          <a:noFill/>
        </p:spPr>
        <p:txBody>
          <a:bodyPr lIns="90488" tIns="44450" rIns="90488" bIns="44450">
            <a:noAutofit/>
          </a:bodyPr>
          <a:lstStyle/>
          <a:p>
            <a:r>
              <a:rPr lang="id-ID" sz="2000" b="0" dirty="0"/>
              <a:t>Minimal biaya penjualan berdasarkan metode fungsi secara terpisah dari beban lain.</a:t>
            </a:r>
          </a:p>
          <a:p>
            <a:r>
              <a:rPr lang="id-ID" sz="2000" b="0" dirty="0"/>
              <a:t>Jika klasifikasi berdasarkan fungsi maka harus mengungkapkan informasi tambahan tentang sifat beban, termasuk beban penyusutadan &amp; amortisasi dan imbalan kerja</a:t>
            </a:r>
          </a:p>
        </p:txBody>
      </p:sp>
      <p:graphicFrame>
        <p:nvGraphicFramePr>
          <p:cNvPr id="2" name="Table 1"/>
          <p:cNvGraphicFramePr>
            <a:graphicFrameLocks noGrp="1"/>
          </p:cNvGraphicFramePr>
          <p:nvPr>
            <p:extLst/>
          </p:nvPr>
        </p:nvGraphicFramePr>
        <p:xfrm>
          <a:off x="1600200" y="3002280"/>
          <a:ext cx="6096000" cy="3169920"/>
        </p:xfrm>
        <a:graphic>
          <a:graphicData uri="http://schemas.openxmlformats.org/drawingml/2006/table">
            <a:tbl>
              <a:tblPr firstRow="1" bandRow="1">
                <a:tableStyleId>{21E4AEA4-8DFA-4A89-87EB-49C32662AFE0}</a:tableStyleId>
              </a:tblPr>
              <a:tblGrid>
                <a:gridCol w="4572000">
                  <a:extLst>
                    <a:ext uri="{9D8B030D-6E8A-4147-A177-3AD203B41FA5}">
                      <a16:colId xmlns:a16="http://schemas.microsoft.com/office/drawing/2014/main" xmlns="" val="20000"/>
                    </a:ext>
                  </a:extLst>
                </a:gridCol>
                <a:gridCol w="1524000">
                  <a:extLst>
                    <a:ext uri="{9D8B030D-6E8A-4147-A177-3AD203B41FA5}">
                      <a16:colId xmlns:a16="http://schemas.microsoft.com/office/drawing/2014/main" xmlns="" val="20001"/>
                    </a:ext>
                  </a:extLst>
                </a:gridCol>
              </a:tblGrid>
              <a:tr h="370840">
                <a:tc gridSpan="2">
                  <a:txBody>
                    <a:bodyPr/>
                    <a:lstStyle/>
                    <a:p>
                      <a:pPr algn="ctr"/>
                      <a:r>
                        <a:rPr lang="en-US" sz="2000" dirty="0" err="1"/>
                        <a:t>Laba</a:t>
                      </a:r>
                      <a:r>
                        <a:rPr lang="en-US" sz="2000" dirty="0"/>
                        <a:t> </a:t>
                      </a:r>
                      <a:r>
                        <a:rPr lang="en-US" sz="2000" dirty="0" err="1"/>
                        <a:t>Rugi</a:t>
                      </a:r>
                      <a:endParaRPr lang="en-US" sz="2000" dirty="0"/>
                    </a:p>
                  </a:txBody>
                  <a:tcPr/>
                </a:tc>
                <a:tc hMerge="1">
                  <a:txBody>
                    <a:bodyPr/>
                    <a:lstStyle/>
                    <a:p>
                      <a:endParaRPr lang="en-US" dirty="0"/>
                    </a:p>
                  </a:txBody>
                  <a:tcPr/>
                </a:tc>
                <a:extLst>
                  <a:ext uri="{0D108BD9-81ED-4DB2-BD59-A6C34878D82A}">
                    <a16:rowId xmlns:a16="http://schemas.microsoft.com/office/drawing/2014/main" xmlns="" val="10000"/>
                  </a:ext>
                </a:extLst>
              </a:tr>
              <a:tr h="370840">
                <a:tc>
                  <a:txBody>
                    <a:bodyPr/>
                    <a:lstStyle/>
                    <a:p>
                      <a:r>
                        <a:rPr lang="en-US" sz="2000" dirty="0" err="1"/>
                        <a:t>Pendapatan</a:t>
                      </a:r>
                      <a:endParaRPr lang="en-US" sz="2000" dirty="0"/>
                    </a:p>
                  </a:txBody>
                  <a:tcPr/>
                </a:tc>
                <a:tc>
                  <a:txBody>
                    <a:bodyPr/>
                    <a:lstStyle/>
                    <a:p>
                      <a:pPr algn="r"/>
                      <a:r>
                        <a:rPr lang="en-US" sz="2000" dirty="0" err="1"/>
                        <a:t>xxxx</a:t>
                      </a:r>
                      <a:endParaRPr lang="en-US" sz="2000" dirty="0"/>
                    </a:p>
                  </a:txBody>
                  <a:tcPr/>
                </a:tc>
                <a:extLst>
                  <a:ext uri="{0D108BD9-81ED-4DB2-BD59-A6C34878D82A}">
                    <a16:rowId xmlns:a16="http://schemas.microsoft.com/office/drawing/2014/main" xmlns="" val="10001"/>
                  </a:ext>
                </a:extLst>
              </a:tr>
              <a:tr h="370840">
                <a:tc>
                  <a:txBody>
                    <a:bodyPr/>
                    <a:lstStyle/>
                    <a:p>
                      <a:r>
                        <a:rPr lang="en-US" sz="2000" dirty="0" err="1"/>
                        <a:t>Beban</a:t>
                      </a:r>
                      <a:r>
                        <a:rPr lang="en-US" sz="2000" dirty="0"/>
                        <a:t> </a:t>
                      </a:r>
                      <a:r>
                        <a:rPr lang="en-US" sz="2000" dirty="0" err="1"/>
                        <a:t>penjualan</a:t>
                      </a:r>
                      <a:endParaRPr lang="en-US" sz="2000" dirty="0"/>
                    </a:p>
                  </a:txBody>
                  <a:tcPr/>
                </a:tc>
                <a:tc>
                  <a:txBody>
                    <a:bodyPr/>
                    <a:lstStyle/>
                    <a:p>
                      <a:pPr algn="r"/>
                      <a:r>
                        <a:rPr lang="en-US" sz="2000" dirty="0"/>
                        <a:t>(</a:t>
                      </a:r>
                      <a:r>
                        <a:rPr lang="en-US" sz="2000" dirty="0" err="1"/>
                        <a:t>xxxx</a:t>
                      </a:r>
                      <a:r>
                        <a:rPr lang="en-US" sz="2000" dirty="0"/>
                        <a:t>)</a:t>
                      </a:r>
                    </a:p>
                  </a:txBody>
                  <a:tcPr/>
                </a:tc>
                <a:extLst>
                  <a:ext uri="{0D108BD9-81ED-4DB2-BD59-A6C34878D82A}">
                    <a16:rowId xmlns:a16="http://schemas.microsoft.com/office/drawing/2014/main" xmlns="" val="10002"/>
                  </a:ext>
                </a:extLst>
              </a:tr>
              <a:tr h="370840">
                <a:tc>
                  <a:txBody>
                    <a:bodyPr/>
                    <a:lstStyle/>
                    <a:p>
                      <a:r>
                        <a:rPr lang="en-US" sz="2000" dirty="0" err="1"/>
                        <a:t>Laba</a:t>
                      </a:r>
                      <a:r>
                        <a:rPr lang="en-US" sz="2000" dirty="0"/>
                        <a:t> </a:t>
                      </a:r>
                      <a:r>
                        <a:rPr lang="en-US" sz="2000" dirty="0" err="1"/>
                        <a:t>bersih</a:t>
                      </a:r>
                      <a:endParaRPr lang="en-US" sz="2000" dirty="0"/>
                    </a:p>
                  </a:txBody>
                  <a:tcPr/>
                </a:tc>
                <a:tc>
                  <a:txBody>
                    <a:bodyPr/>
                    <a:lstStyle/>
                    <a:p>
                      <a:pPr algn="r"/>
                      <a:r>
                        <a:rPr lang="en-US" sz="2000" dirty="0" err="1"/>
                        <a:t>xxxx</a:t>
                      </a:r>
                      <a:endParaRPr lang="en-US" sz="2000" dirty="0"/>
                    </a:p>
                  </a:txBody>
                  <a:tcPr/>
                </a:tc>
                <a:extLst>
                  <a:ext uri="{0D108BD9-81ED-4DB2-BD59-A6C34878D82A}">
                    <a16:rowId xmlns:a16="http://schemas.microsoft.com/office/drawing/2014/main" xmlns="" val="10003"/>
                  </a:ext>
                </a:extLst>
              </a:tr>
              <a:tr h="370840">
                <a:tc>
                  <a:txBody>
                    <a:bodyPr/>
                    <a:lstStyle/>
                    <a:p>
                      <a:r>
                        <a:rPr lang="en-US" sz="2000" dirty="0" err="1"/>
                        <a:t>Penghasilan</a:t>
                      </a:r>
                      <a:r>
                        <a:rPr lang="en-US" sz="2000" dirty="0"/>
                        <a:t> lain</a:t>
                      </a:r>
                    </a:p>
                  </a:txBody>
                  <a:tcPr/>
                </a:tc>
                <a:tc>
                  <a:txBody>
                    <a:bodyPr/>
                    <a:lstStyle/>
                    <a:p>
                      <a:pPr algn="r"/>
                      <a:r>
                        <a:rPr lang="en-US" sz="2000" dirty="0" err="1"/>
                        <a:t>xxxx</a:t>
                      </a:r>
                      <a:endParaRPr lang="en-US" sz="2000" dirty="0"/>
                    </a:p>
                  </a:txBody>
                  <a:tcPr/>
                </a:tc>
                <a:extLst>
                  <a:ext uri="{0D108BD9-81ED-4DB2-BD59-A6C34878D82A}">
                    <a16:rowId xmlns:a16="http://schemas.microsoft.com/office/drawing/2014/main" xmlns="" val="10004"/>
                  </a:ext>
                </a:extLst>
              </a:tr>
              <a:tr h="370840">
                <a:tc>
                  <a:txBody>
                    <a:bodyPr/>
                    <a:lstStyle/>
                    <a:p>
                      <a:r>
                        <a:rPr lang="en-US" sz="2000" dirty="0" err="1"/>
                        <a:t>Beban</a:t>
                      </a:r>
                      <a:r>
                        <a:rPr lang="en-US" sz="2000" dirty="0"/>
                        <a:t> </a:t>
                      </a:r>
                      <a:r>
                        <a:rPr lang="en-US" sz="2000" dirty="0" err="1"/>
                        <a:t>Distribusi</a:t>
                      </a:r>
                      <a:endParaRPr lang="en-US" sz="2000" dirty="0"/>
                    </a:p>
                  </a:txBody>
                  <a:tcPr/>
                </a:tc>
                <a:tc>
                  <a:txBody>
                    <a:bodyPr/>
                    <a:lstStyle/>
                    <a:p>
                      <a:pPr algn="r"/>
                      <a:r>
                        <a:rPr lang="en-US" sz="2000" dirty="0"/>
                        <a:t>(</a:t>
                      </a:r>
                      <a:r>
                        <a:rPr lang="en-US" sz="2000" dirty="0" err="1"/>
                        <a:t>xxxx</a:t>
                      </a:r>
                      <a:r>
                        <a:rPr lang="en-US" sz="2000" dirty="0"/>
                        <a:t>)</a:t>
                      </a:r>
                    </a:p>
                  </a:txBody>
                  <a:tcPr/>
                </a:tc>
                <a:extLst>
                  <a:ext uri="{0D108BD9-81ED-4DB2-BD59-A6C34878D82A}">
                    <a16:rowId xmlns:a16="http://schemas.microsoft.com/office/drawing/2014/main" xmlns="" val="10005"/>
                  </a:ext>
                </a:extLst>
              </a:tr>
              <a:tr h="370840">
                <a:tc>
                  <a:txBody>
                    <a:bodyPr/>
                    <a:lstStyle/>
                    <a:p>
                      <a:r>
                        <a:rPr lang="en-US" sz="2000" dirty="0" err="1"/>
                        <a:t>Beban</a:t>
                      </a:r>
                      <a:r>
                        <a:rPr lang="en-US" sz="2000" dirty="0"/>
                        <a:t> lain</a:t>
                      </a:r>
                    </a:p>
                  </a:txBody>
                  <a:tcPr/>
                </a:tc>
                <a:tc>
                  <a:txBody>
                    <a:bodyPr/>
                    <a:lstStyle/>
                    <a:p>
                      <a:pPr algn="r"/>
                      <a:r>
                        <a:rPr lang="en-US" sz="2000" dirty="0"/>
                        <a:t>(</a:t>
                      </a:r>
                      <a:r>
                        <a:rPr lang="en-US" sz="2000" dirty="0" err="1"/>
                        <a:t>xxxx</a:t>
                      </a:r>
                      <a:r>
                        <a:rPr lang="en-US" sz="2000" dirty="0"/>
                        <a:t>)</a:t>
                      </a:r>
                    </a:p>
                  </a:txBody>
                  <a:tcPr/>
                </a:tc>
                <a:extLst>
                  <a:ext uri="{0D108BD9-81ED-4DB2-BD59-A6C34878D82A}">
                    <a16:rowId xmlns:a16="http://schemas.microsoft.com/office/drawing/2014/main" xmlns="" val="10006"/>
                  </a:ext>
                </a:extLst>
              </a:tr>
              <a:tr h="370840">
                <a:tc>
                  <a:txBody>
                    <a:bodyPr/>
                    <a:lstStyle/>
                    <a:p>
                      <a:r>
                        <a:rPr lang="en-US" sz="2000" dirty="0" err="1"/>
                        <a:t>Laba</a:t>
                      </a:r>
                      <a:r>
                        <a:rPr lang="en-US" sz="2000" dirty="0"/>
                        <a:t> </a:t>
                      </a:r>
                      <a:r>
                        <a:rPr lang="en-US" sz="2000" dirty="0" err="1"/>
                        <a:t>sebelum</a:t>
                      </a:r>
                      <a:r>
                        <a:rPr lang="en-US" sz="2000" dirty="0"/>
                        <a:t> </a:t>
                      </a:r>
                      <a:r>
                        <a:rPr lang="en-US" sz="2000" dirty="0" err="1"/>
                        <a:t>pajak</a:t>
                      </a:r>
                      <a:endParaRPr lang="en-US" sz="2000" dirty="0"/>
                    </a:p>
                  </a:txBody>
                  <a:tcPr/>
                </a:tc>
                <a:tc>
                  <a:txBody>
                    <a:bodyPr/>
                    <a:lstStyle/>
                    <a:p>
                      <a:pPr algn="r"/>
                      <a:r>
                        <a:rPr lang="en-US" sz="2000" dirty="0" err="1"/>
                        <a:t>xxxx</a:t>
                      </a:r>
                      <a:endParaRPr lang="en-US" sz="2000" dirty="0"/>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10525996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150912"/>
            <a:ext cx="8229600" cy="685800"/>
          </a:xfrm>
          <a:noFill/>
          <a:ln cap="flat"/>
        </p:spPr>
        <p:txBody>
          <a:bodyPr/>
          <a:lstStyle/>
          <a:p>
            <a:pPr marL="109538" algn="ctr">
              <a:defRPr/>
            </a:pPr>
            <a:r>
              <a:rPr lang="en-US" sz="2800" dirty="0" err="1">
                <a:latin typeface="+mn-lt"/>
                <a:ea typeface="Arial Unicode MS" pitchFamily="34" charset="-128"/>
                <a:cs typeface="Arial Unicode MS" pitchFamily="34" charset="-128"/>
              </a:rPr>
              <a:t>Laporan</a:t>
            </a:r>
            <a:r>
              <a:rPr lang="en-US" sz="2800" dirty="0">
                <a:latin typeface="+mn-lt"/>
                <a:ea typeface="Arial Unicode MS" pitchFamily="34" charset="-128"/>
                <a:cs typeface="Arial Unicode MS" pitchFamily="34" charset="-128"/>
              </a:rPr>
              <a:t> </a:t>
            </a:r>
            <a:r>
              <a:rPr lang="en-US" sz="2800" dirty="0" err="1">
                <a:latin typeface="+mn-lt"/>
                <a:ea typeface="Arial Unicode MS" pitchFamily="34" charset="-128"/>
                <a:cs typeface="Arial Unicode MS" pitchFamily="34" charset="-128"/>
              </a:rPr>
              <a:t>Perubahan</a:t>
            </a:r>
            <a:r>
              <a:rPr lang="en-US" sz="2800" dirty="0">
                <a:latin typeface="+mn-lt"/>
                <a:ea typeface="Arial Unicode MS" pitchFamily="34" charset="-128"/>
                <a:cs typeface="Arial Unicode MS" pitchFamily="34" charset="-128"/>
              </a:rPr>
              <a:t> </a:t>
            </a:r>
            <a:r>
              <a:rPr lang="en-US" sz="2800" dirty="0" err="1">
                <a:latin typeface="+mn-lt"/>
                <a:ea typeface="Arial Unicode MS" pitchFamily="34" charset="-128"/>
                <a:cs typeface="Arial Unicode MS" pitchFamily="34" charset="-128"/>
              </a:rPr>
              <a:t>Ekuitas</a:t>
            </a:r>
            <a:endParaRPr lang="en-US" sz="2800" dirty="0">
              <a:latin typeface="+mn-lt"/>
              <a:ea typeface="Arial Unicode MS" pitchFamily="34" charset="-128"/>
              <a:cs typeface="Arial Unicode MS" pitchFamily="34" charset="-128"/>
            </a:endParaRPr>
          </a:p>
        </p:txBody>
      </p:sp>
      <p:sp>
        <p:nvSpPr>
          <p:cNvPr id="130050" name="Rectangle 2"/>
          <p:cNvSpPr>
            <a:spLocks noGrp="1" noChangeArrowheads="1"/>
          </p:cNvSpPr>
          <p:nvPr>
            <p:ph idx="1"/>
          </p:nvPr>
        </p:nvSpPr>
        <p:spPr>
          <a:xfrm>
            <a:off x="747588" y="1367246"/>
            <a:ext cx="7786812" cy="4500154"/>
          </a:xfrm>
        </p:spPr>
        <p:style>
          <a:lnRef idx="1">
            <a:schemeClr val="accent2"/>
          </a:lnRef>
          <a:fillRef idx="2">
            <a:schemeClr val="accent2"/>
          </a:fillRef>
          <a:effectRef idx="1">
            <a:schemeClr val="accent2"/>
          </a:effectRef>
          <a:fontRef idx="minor">
            <a:schemeClr val="dk1"/>
          </a:fontRef>
        </p:style>
        <p:txBody>
          <a:bodyPr lIns="90488" tIns="44450" rIns="90488" bIns="44450">
            <a:normAutofit/>
          </a:bodyPr>
          <a:lstStyle/>
          <a:p>
            <a:pPr>
              <a:spcBef>
                <a:spcPts val="1200"/>
              </a:spcBef>
            </a:pPr>
            <a:r>
              <a:rPr lang="en-US" sz="2400" b="0" dirty="0" err="1"/>
              <a:t>Menunjukkan</a:t>
            </a:r>
            <a:r>
              <a:rPr lang="en-US" sz="2400" b="0" dirty="0"/>
              <a:t> total </a:t>
            </a:r>
            <a:r>
              <a:rPr lang="en-US" sz="2400" b="0" dirty="0" err="1"/>
              <a:t>laba</a:t>
            </a:r>
            <a:r>
              <a:rPr lang="en-US" sz="2400" b="0" dirty="0"/>
              <a:t> </a:t>
            </a:r>
            <a:r>
              <a:rPr lang="en-US" sz="2400" b="0" dirty="0" err="1"/>
              <a:t>rugi</a:t>
            </a:r>
            <a:r>
              <a:rPr lang="en-US" sz="2400" b="0" dirty="0"/>
              <a:t> </a:t>
            </a:r>
            <a:r>
              <a:rPr lang="en-US" sz="2400" b="0" dirty="0" err="1"/>
              <a:t>komprehensif</a:t>
            </a:r>
            <a:r>
              <a:rPr lang="en-US" sz="2400" b="0" dirty="0"/>
              <a:t> </a:t>
            </a:r>
            <a:r>
              <a:rPr lang="en-US" sz="2400" b="0" dirty="0" err="1"/>
              <a:t>selama</a:t>
            </a:r>
            <a:r>
              <a:rPr lang="en-US" sz="2400" b="0" dirty="0"/>
              <a:t> </a:t>
            </a:r>
            <a:r>
              <a:rPr lang="en-US" sz="2400" b="0" dirty="0" err="1"/>
              <a:t>suatu</a:t>
            </a:r>
            <a:r>
              <a:rPr lang="en-US" sz="2400" b="0" dirty="0"/>
              <a:t> </a:t>
            </a:r>
            <a:r>
              <a:rPr lang="en-US" sz="2400" b="0" dirty="0" err="1"/>
              <a:t>periode</a:t>
            </a:r>
            <a:r>
              <a:rPr lang="en-US" sz="2400" b="0" dirty="0"/>
              <a:t> yang </a:t>
            </a:r>
            <a:r>
              <a:rPr lang="en-US" sz="2400" b="0" dirty="0" err="1"/>
              <a:t>diatribusikan</a:t>
            </a:r>
            <a:r>
              <a:rPr lang="en-US" sz="2400" b="0" dirty="0"/>
              <a:t> </a:t>
            </a:r>
            <a:r>
              <a:rPr lang="en-US" sz="2400" b="0" dirty="0" err="1"/>
              <a:t>kepada</a:t>
            </a:r>
            <a:r>
              <a:rPr lang="en-US" sz="2400" b="0" dirty="0"/>
              <a:t> </a:t>
            </a:r>
            <a:r>
              <a:rPr lang="en-US" sz="2400" b="0" dirty="0" err="1"/>
              <a:t>pemilik</a:t>
            </a:r>
            <a:r>
              <a:rPr lang="en-US" sz="2400" b="0" dirty="0"/>
              <a:t> </a:t>
            </a:r>
            <a:r>
              <a:rPr lang="en-US" sz="2400" b="0" dirty="0" err="1"/>
              <a:t>entitas</a:t>
            </a:r>
            <a:r>
              <a:rPr lang="en-US" sz="2400" b="0" dirty="0"/>
              <a:t> </a:t>
            </a:r>
            <a:r>
              <a:rPr lang="en-US" sz="2400" b="0" dirty="0" err="1"/>
              <a:t>induk</a:t>
            </a:r>
            <a:r>
              <a:rPr lang="en-US" sz="2400" b="0" dirty="0"/>
              <a:t> </a:t>
            </a:r>
            <a:r>
              <a:rPr lang="en-US" sz="2400" b="0" dirty="0" err="1"/>
              <a:t>dan</a:t>
            </a:r>
            <a:r>
              <a:rPr lang="en-US" sz="2400" b="0" dirty="0"/>
              <a:t> </a:t>
            </a:r>
            <a:r>
              <a:rPr lang="en-US" sz="2400" b="0" dirty="0" err="1"/>
              <a:t>pihak</a:t>
            </a:r>
            <a:r>
              <a:rPr lang="en-US" sz="2400" b="0" dirty="0"/>
              <a:t> non </a:t>
            </a:r>
            <a:r>
              <a:rPr lang="en-US" sz="2400" b="0" dirty="0" err="1"/>
              <a:t>pengendali</a:t>
            </a:r>
            <a:endParaRPr lang="en-US" sz="2400" b="0" dirty="0"/>
          </a:p>
          <a:p>
            <a:pPr>
              <a:spcBef>
                <a:spcPts val="1200"/>
              </a:spcBef>
            </a:pPr>
            <a:r>
              <a:rPr lang="en-US" sz="2400" dirty="0" err="1"/>
              <a:t>Untuk</a:t>
            </a:r>
            <a:r>
              <a:rPr lang="en-US" sz="2400" dirty="0"/>
              <a:t> </a:t>
            </a:r>
            <a:r>
              <a:rPr lang="en-US" sz="2400" dirty="0" err="1"/>
              <a:t>tiap</a:t>
            </a:r>
            <a:r>
              <a:rPr lang="en-US" sz="2400" dirty="0"/>
              <a:t> </a:t>
            </a:r>
            <a:r>
              <a:rPr lang="en-US" sz="2400" dirty="0" err="1"/>
              <a:t>komponen</a:t>
            </a:r>
            <a:r>
              <a:rPr lang="en-US" sz="2400" dirty="0"/>
              <a:t> </a:t>
            </a:r>
            <a:r>
              <a:rPr lang="en-US" sz="2400" dirty="0" err="1"/>
              <a:t>ekuitas</a:t>
            </a:r>
            <a:r>
              <a:rPr lang="en-US" sz="2400" dirty="0"/>
              <a:t>, </a:t>
            </a:r>
            <a:r>
              <a:rPr lang="en-US" sz="2400" dirty="0" err="1"/>
              <a:t>pengaruh</a:t>
            </a:r>
            <a:r>
              <a:rPr lang="en-US" sz="2400" dirty="0"/>
              <a:t> </a:t>
            </a:r>
            <a:r>
              <a:rPr lang="en-US" sz="2400" dirty="0" err="1"/>
              <a:t>penerapan</a:t>
            </a:r>
            <a:r>
              <a:rPr lang="en-US" sz="2400" dirty="0"/>
              <a:t> </a:t>
            </a:r>
            <a:r>
              <a:rPr lang="en-US" sz="2400" dirty="0" err="1"/>
              <a:t>retrospektif</a:t>
            </a:r>
            <a:r>
              <a:rPr lang="en-US" sz="2400" dirty="0"/>
              <a:t>.</a:t>
            </a:r>
          </a:p>
          <a:p>
            <a:pPr>
              <a:spcBef>
                <a:spcPts val="1200"/>
              </a:spcBef>
            </a:pPr>
            <a:r>
              <a:rPr lang="en-US" sz="2400" b="0" dirty="0" err="1"/>
              <a:t>Rekonsiliasi</a:t>
            </a:r>
            <a:r>
              <a:rPr lang="en-US" sz="2400" b="0" dirty="0"/>
              <a:t> </a:t>
            </a:r>
            <a:r>
              <a:rPr lang="en-US" sz="2400" b="0" dirty="0" err="1"/>
              <a:t>antara</a:t>
            </a:r>
            <a:r>
              <a:rPr lang="en-US" sz="2400" b="0" dirty="0"/>
              <a:t> </a:t>
            </a:r>
            <a:r>
              <a:rPr lang="en-US" sz="2400" b="0" dirty="0" err="1"/>
              <a:t>saldo</a:t>
            </a:r>
            <a:r>
              <a:rPr lang="en-US" sz="2400" b="0" dirty="0"/>
              <a:t> </a:t>
            </a:r>
            <a:r>
              <a:rPr lang="en-US" sz="2400" b="0" dirty="0" err="1"/>
              <a:t>awal</a:t>
            </a:r>
            <a:r>
              <a:rPr lang="en-US" sz="2400" b="0" dirty="0"/>
              <a:t> </a:t>
            </a:r>
            <a:r>
              <a:rPr lang="en-US" sz="2400" b="0" dirty="0" err="1"/>
              <a:t>dan</a:t>
            </a:r>
            <a:r>
              <a:rPr lang="en-US" sz="2400" b="0" dirty="0"/>
              <a:t> </a:t>
            </a:r>
            <a:r>
              <a:rPr lang="en-US" sz="2400" b="0" dirty="0" err="1"/>
              <a:t>akhir</a:t>
            </a:r>
            <a:r>
              <a:rPr lang="en-US" sz="2400" b="0" dirty="0"/>
              <a:t> </a:t>
            </a:r>
            <a:r>
              <a:rPr lang="en-US" sz="2400" b="0" dirty="0" err="1"/>
              <a:t>periode</a:t>
            </a:r>
            <a:r>
              <a:rPr lang="en-US" sz="2400" b="0" dirty="0"/>
              <a:t> yang </a:t>
            </a:r>
            <a:r>
              <a:rPr lang="en-US" sz="2400" b="0" dirty="0" err="1"/>
              <a:t>timbul</a:t>
            </a:r>
            <a:r>
              <a:rPr lang="en-US" sz="2400" b="0" dirty="0"/>
              <a:t> </a:t>
            </a:r>
            <a:r>
              <a:rPr lang="en-US" sz="2400" b="0" dirty="0" err="1"/>
              <a:t>dari</a:t>
            </a:r>
            <a:r>
              <a:rPr lang="en-US" sz="2400" b="0" dirty="0"/>
              <a:t> :</a:t>
            </a:r>
          </a:p>
          <a:p>
            <a:pPr lvl="1">
              <a:spcBef>
                <a:spcPts val="600"/>
              </a:spcBef>
            </a:pPr>
            <a:r>
              <a:rPr lang="en-US" sz="2000" dirty="0" err="1"/>
              <a:t>Laba</a:t>
            </a:r>
            <a:r>
              <a:rPr lang="en-US" sz="2000" dirty="0"/>
              <a:t> </a:t>
            </a:r>
            <a:r>
              <a:rPr lang="en-US" sz="2000" dirty="0" err="1"/>
              <a:t>rugi</a:t>
            </a:r>
            <a:endParaRPr lang="en-US" sz="2000" dirty="0"/>
          </a:p>
          <a:p>
            <a:pPr lvl="1">
              <a:spcBef>
                <a:spcPts val="600"/>
              </a:spcBef>
            </a:pPr>
            <a:r>
              <a:rPr lang="en-US" sz="2000" dirty="0" err="1"/>
              <a:t>pos</a:t>
            </a:r>
            <a:r>
              <a:rPr lang="en-US" sz="2000" dirty="0"/>
              <a:t> </a:t>
            </a:r>
            <a:r>
              <a:rPr lang="en-US" sz="2000" dirty="0" err="1"/>
              <a:t>pendapatan</a:t>
            </a:r>
            <a:r>
              <a:rPr lang="en-US" sz="2000" dirty="0"/>
              <a:t> </a:t>
            </a:r>
            <a:r>
              <a:rPr lang="en-US" sz="2000" dirty="0" err="1"/>
              <a:t>komprehensif</a:t>
            </a:r>
            <a:r>
              <a:rPr lang="en-US" sz="2000" dirty="0"/>
              <a:t> </a:t>
            </a:r>
          </a:p>
          <a:p>
            <a:pPr lvl="1">
              <a:spcBef>
                <a:spcPts val="600"/>
              </a:spcBef>
            </a:pPr>
            <a:r>
              <a:rPr lang="en-US" sz="2000" dirty="0" err="1"/>
              <a:t>transaksi</a:t>
            </a:r>
            <a:r>
              <a:rPr lang="en-US" sz="2000" dirty="0"/>
              <a:t> </a:t>
            </a:r>
            <a:r>
              <a:rPr lang="en-US" sz="2000" dirty="0" err="1"/>
              <a:t>dengan</a:t>
            </a:r>
            <a:r>
              <a:rPr lang="en-US" sz="2000" dirty="0"/>
              <a:t> </a:t>
            </a:r>
            <a:r>
              <a:rPr lang="en-US" sz="2000" dirty="0" err="1"/>
              <a:t>pemilik</a:t>
            </a:r>
            <a:r>
              <a:rPr lang="en-US" sz="2000" dirty="0"/>
              <a:t> </a:t>
            </a:r>
            <a:r>
              <a:rPr lang="en-US" sz="2000" dirty="0" err="1"/>
              <a:t>dalam</a:t>
            </a:r>
            <a:r>
              <a:rPr lang="en-US" sz="2000" dirty="0"/>
              <a:t> </a:t>
            </a:r>
            <a:r>
              <a:rPr lang="en-US" sz="2000" dirty="0" err="1"/>
              <a:t>kapasitasnya</a:t>
            </a:r>
            <a:r>
              <a:rPr lang="en-US" sz="2000" dirty="0"/>
              <a:t> </a:t>
            </a:r>
            <a:r>
              <a:rPr lang="en-US" sz="2000" dirty="0" err="1"/>
              <a:t>sebagai</a:t>
            </a:r>
            <a:r>
              <a:rPr lang="en-US" sz="2000" dirty="0"/>
              <a:t> </a:t>
            </a:r>
            <a:r>
              <a:rPr lang="en-US" sz="2000" dirty="0" err="1"/>
              <a:t>pemilik</a:t>
            </a:r>
            <a:endParaRPr lang="en-US" sz="2000" dirty="0"/>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spTree>
    <p:extLst>
      <p:ext uri="{BB962C8B-B14F-4D97-AF65-F5344CB8AC3E}">
        <p14:creationId xmlns:p14="http://schemas.microsoft.com/office/powerpoint/2010/main" xmlns="" val="30246928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19100" y="141549"/>
            <a:ext cx="8305800" cy="609600"/>
          </a:xfrm>
          <a:noFill/>
          <a:ln cap="flat"/>
        </p:spPr>
        <p:txBody>
          <a:bodyPr/>
          <a:lstStyle/>
          <a:p>
            <a:pPr marL="109538" algn="ctr">
              <a:defRPr/>
            </a:pPr>
            <a:r>
              <a:rPr lang="en-US" sz="2400" dirty="0" err="1">
                <a:latin typeface="+mn-lt"/>
                <a:ea typeface="Arial Unicode MS" pitchFamily="34" charset="-128"/>
                <a:cs typeface="Arial Unicode MS" pitchFamily="34" charset="-128"/>
              </a:rPr>
              <a:t>Laporan</a:t>
            </a:r>
            <a:r>
              <a:rPr lang="en-US" sz="2400" dirty="0">
                <a:latin typeface="+mn-lt"/>
                <a:ea typeface="Arial Unicode MS" pitchFamily="34" charset="-128"/>
                <a:cs typeface="Arial Unicode MS" pitchFamily="34" charset="-128"/>
              </a:rPr>
              <a:t> </a:t>
            </a:r>
            <a:r>
              <a:rPr lang="en-US" sz="2400" dirty="0" err="1">
                <a:latin typeface="+mn-lt"/>
                <a:ea typeface="Arial Unicode MS" pitchFamily="34" charset="-128"/>
                <a:cs typeface="Arial Unicode MS" pitchFamily="34" charset="-128"/>
              </a:rPr>
              <a:t>Perubahan</a:t>
            </a:r>
            <a:r>
              <a:rPr lang="en-US" sz="2400" dirty="0">
                <a:latin typeface="+mn-lt"/>
                <a:ea typeface="Arial Unicode MS" pitchFamily="34" charset="-128"/>
                <a:cs typeface="Arial Unicode MS" pitchFamily="34" charset="-128"/>
              </a:rPr>
              <a:t> </a:t>
            </a:r>
            <a:r>
              <a:rPr lang="en-US" sz="2400" dirty="0" err="1">
                <a:latin typeface="+mn-lt"/>
                <a:ea typeface="Arial Unicode MS" pitchFamily="34" charset="-128"/>
                <a:cs typeface="Arial Unicode MS" pitchFamily="34" charset="-128"/>
              </a:rPr>
              <a:t>Ekuitas</a:t>
            </a:r>
            <a:r>
              <a:rPr lang="en-US" sz="2400" dirty="0">
                <a:latin typeface="+mn-lt"/>
                <a:ea typeface="Arial Unicode MS" pitchFamily="34" charset="-128"/>
                <a:cs typeface="Arial Unicode MS" pitchFamily="34" charset="-128"/>
              </a:rPr>
              <a:t> </a:t>
            </a:r>
            <a:r>
              <a:rPr lang="en-US" sz="2400" dirty="0" err="1">
                <a:latin typeface="+mn-lt"/>
                <a:ea typeface="Arial Unicode MS" pitchFamily="34" charset="-128"/>
                <a:cs typeface="Arial Unicode MS" pitchFamily="34" charset="-128"/>
              </a:rPr>
              <a:t>atau</a:t>
            </a:r>
            <a:r>
              <a:rPr lang="en-US" sz="2400" dirty="0">
                <a:latin typeface="+mn-lt"/>
                <a:ea typeface="Arial Unicode MS" pitchFamily="34" charset="-128"/>
                <a:cs typeface="Arial Unicode MS" pitchFamily="34" charset="-128"/>
              </a:rPr>
              <a:t> </a:t>
            </a:r>
            <a:r>
              <a:rPr lang="en-US" sz="2400" dirty="0" err="1">
                <a:latin typeface="+mn-lt"/>
                <a:ea typeface="Arial Unicode MS" pitchFamily="34" charset="-128"/>
                <a:cs typeface="Arial Unicode MS" pitchFamily="34" charset="-128"/>
              </a:rPr>
              <a:t>Catatan</a:t>
            </a:r>
            <a:r>
              <a:rPr lang="en-US" sz="2400" dirty="0">
                <a:latin typeface="+mn-lt"/>
                <a:ea typeface="Arial Unicode MS" pitchFamily="34" charset="-128"/>
                <a:cs typeface="Arial Unicode MS" pitchFamily="34" charset="-128"/>
              </a:rPr>
              <a:t> </a:t>
            </a:r>
            <a:r>
              <a:rPr lang="en-US" sz="2400" dirty="0" err="1">
                <a:latin typeface="+mn-lt"/>
                <a:ea typeface="Arial Unicode MS" pitchFamily="34" charset="-128"/>
                <a:cs typeface="Arial Unicode MS" pitchFamily="34" charset="-128"/>
              </a:rPr>
              <a:t>atas</a:t>
            </a:r>
            <a:r>
              <a:rPr lang="en-US" sz="2400" dirty="0">
                <a:latin typeface="+mn-lt"/>
                <a:ea typeface="Arial Unicode MS" pitchFamily="34" charset="-128"/>
                <a:cs typeface="Arial Unicode MS" pitchFamily="34" charset="-128"/>
              </a:rPr>
              <a:t> LK</a:t>
            </a:r>
          </a:p>
        </p:txBody>
      </p:sp>
      <p:sp>
        <p:nvSpPr>
          <p:cNvPr id="130050" name="Rectangle 2"/>
          <p:cNvSpPr>
            <a:spLocks noGrp="1" noChangeArrowheads="1"/>
          </p:cNvSpPr>
          <p:nvPr>
            <p:ph idx="1"/>
          </p:nvPr>
        </p:nvSpPr>
        <p:spPr>
          <a:xfrm>
            <a:off x="747588" y="1600200"/>
            <a:ext cx="7786812" cy="3962400"/>
          </a:xfrm>
        </p:spPr>
        <p:style>
          <a:lnRef idx="1">
            <a:schemeClr val="dk1"/>
          </a:lnRef>
          <a:fillRef idx="2">
            <a:schemeClr val="dk1"/>
          </a:fillRef>
          <a:effectRef idx="1">
            <a:schemeClr val="dk1"/>
          </a:effectRef>
          <a:fontRef idx="minor">
            <a:schemeClr val="dk1"/>
          </a:fontRef>
        </p:style>
        <p:txBody>
          <a:bodyPr lIns="90488" tIns="44450" rIns="90488" bIns="44450">
            <a:normAutofit/>
          </a:bodyPr>
          <a:lstStyle/>
          <a:p>
            <a:pPr>
              <a:spcBef>
                <a:spcPts val="1200"/>
              </a:spcBef>
            </a:pPr>
            <a:r>
              <a:rPr lang="en-US" sz="2400" b="0" dirty="0"/>
              <a:t>Analisis </a:t>
            </a:r>
            <a:r>
              <a:rPr lang="en-US" sz="2400" b="0" dirty="0" err="1"/>
              <a:t>penghasilan</a:t>
            </a:r>
            <a:r>
              <a:rPr lang="en-US" sz="2400" b="0" dirty="0"/>
              <a:t> </a:t>
            </a:r>
            <a:r>
              <a:rPr lang="en-US" sz="2400" b="0" dirty="0" err="1"/>
              <a:t>kompurehsif</a:t>
            </a:r>
            <a:r>
              <a:rPr lang="en-US" sz="2400" b="0" dirty="0"/>
              <a:t> lain </a:t>
            </a:r>
            <a:r>
              <a:rPr lang="en-US" sz="2400" b="0" dirty="0" err="1"/>
              <a:t>berdasarkan</a:t>
            </a:r>
            <a:r>
              <a:rPr lang="en-US" sz="2400" b="0" dirty="0"/>
              <a:t> </a:t>
            </a:r>
            <a:r>
              <a:rPr lang="en-US" sz="2400" b="0" dirty="0" err="1"/>
              <a:t>pos</a:t>
            </a:r>
            <a:endParaRPr lang="en-US" sz="2400" b="0" dirty="0"/>
          </a:p>
          <a:p>
            <a:pPr>
              <a:spcBef>
                <a:spcPts val="1200"/>
              </a:spcBef>
            </a:pPr>
            <a:r>
              <a:rPr lang="en-US" sz="2400" dirty="0" err="1"/>
              <a:t>Jumlah</a:t>
            </a:r>
            <a:r>
              <a:rPr lang="en-US" sz="2400" dirty="0"/>
              <a:t> </a:t>
            </a:r>
            <a:r>
              <a:rPr lang="en-US" sz="2400" dirty="0" err="1"/>
              <a:t>dividen</a:t>
            </a:r>
            <a:r>
              <a:rPr lang="en-US" sz="2400" dirty="0"/>
              <a:t> yang </a:t>
            </a:r>
            <a:r>
              <a:rPr lang="en-US" sz="2400" dirty="0" err="1"/>
              <a:t>diatribusikan</a:t>
            </a:r>
            <a:r>
              <a:rPr lang="en-US" sz="2400" dirty="0"/>
              <a:t> </a:t>
            </a:r>
            <a:r>
              <a:rPr lang="en-US" sz="2400" dirty="0" err="1"/>
              <a:t>kepada</a:t>
            </a:r>
            <a:r>
              <a:rPr lang="en-US" sz="2400" dirty="0"/>
              <a:t> </a:t>
            </a:r>
            <a:r>
              <a:rPr lang="en-US" sz="2400" dirty="0" err="1"/>
              <a:t>pemilik</a:t>
            </a:r>
            <a:r>
              <a:rPr lang="en-US" sz="2400" dirty="0"/>
              <a:t> </a:t>
            </a:r>
            <a:r>
              <a:rPr lang="en-US" sz="2400" dirty="0" err="1"/>
              <a:t>dan</a:t>
            </a:r>
            <a:r>
              <a:rPr lang="en-US" sz="2400" dirty="0"/>
              <a:t> </a:t>
            </a:r>
            <a:r>
              <a:rPr lang="en-US" sz="2400" dirty="0" err="1"/>
              <a:t>nilai</a:t>
            </a:r>
            <a:r>
              <a:rPr lang="en-US" sz="2400" dirty="0"/>
              <a:t> </a:t>
            </a:r>
            <a:r>
              <a:rPr lang="en-US" sz="2400" dirty="0" err="1"/>
              <a:t>dividen</a:t>
            </a:r>
            <a:r>
              <a:rPr lang="en-US" sz="2400" dirty="0"/>
              <a:t> per </a:t>
            </a:r>
            <a:r>
              <a:rPr lang="en-US" sz="2400" dirty="0" err="1"/>
              <a:t>saham</a:t>
            </a:r>
            <a:r>
              <a:rPr lang="en-US" sz="2400" dirty="0"/>
              <a:t>, </a:t>
            </a:r>
            <a:r>
              <a:rPr lang="en-US" sz="2400" dirty="0" err="1"/>
              <a:t>diungkapkan</a:t>
            </a:r>
            <a:r>
              <a:rPr lang="en-US" sz="2400" dirty="0"/>
              <a:t> </a:t>
            </a:r>
            <a:r>
              <a:rPr lang="en-US" sz="2400" dirty="0" err="1"/>
              <a:t>dalam</a:t>
            </a:r>
            <a:r>
              <a:rPr lang="en-US" sz="2400" dirty="0"/>
              <a:t> </a:t>
            </a:r>
            <a:r>
              <a:rPr lang="en-US" sz="2400" dirty="0" err="1"/>
              <a:t>catatan</a:t>
            </a:r>
            <a:r>
              <a:rPr lang="en-US" sz="2400" dirty="0"/>
              <a:t> </a:t>
            </a:r>
            <a:r>
              <a:rPr lang="en-US" sz="2400" dirty="0" err="1"/>
              <a:t>atas</a:t>
            </a:r>
            <a:r>
              <a:rPr lang="en-US" sz="2400" dirty="0"/>
              <a:t> </a:t>
            </a:r>
            <a:r>
              <a:rPr lang="en-US" sz="2400" dirty="0" err="1"/>
              <a:t>laporan</a:t>
            </a:r>
            <a:r>
              <a:rPr lang="en-US" sz="2400" dirty="0"/>
              <a:t> </a:t>
            </a:r>
            <a:r>
              <a:rPr lang="en-US" sz="2400" dirty="0" err="1"/>
              <a:t>keuangan</a:t>
            </a:r>
            <a:r>
              <a:rPr lang="en-US" sz="2400" dirty="0"/>
              <a:t>.</a:t>
            </a:r>
          </a:p>
          <a:p>
            <a:pPr>
              <a:spcBef>
                <a:spcPts val="1200"/>
              </a:spcBef>
            </a:pPr>
            <a:r>
              <a:rPr lang="en-US" sz="2400" b="0" dirty="0" err="1"/>
              <a:t>Penyajian</a:t>
            </a:r>
            <a:r>
              <a:rPr lang="en-US" sz="2400" b="0" dirty="0"/>
              <a:t> </a:t>
            </a:r>
            <a:r>
              <a:rPr lang="en-US" sz="2400" b="0" dirty="0" err="1"/>
              <a:t>dibedakan</a:t>
            </a:r>
            <a:r>
              <a:rPr lang="en-US" sz="2400" b="0" dirty="0"/>
              <a:t> </a:t>
            </a:r>
            <a:r>
              <a:rPr lang="en-US" sz="2400" b="0" dirty="0" err="1"/>
              <a:t>untuk</a:t>
            </a:r>
            <a:r>
              <a:rPr lang="en-US" sz="2400" b="0" dirty="0"/>
              <a:t> </a:t>
            </a:r>
            <a:r>
              <a:rPr lang="en-US" sz="2400" b="0" dirty="0" err="1"/>
              <a:t>masing-masing</a:t>
            </a:r>
            <a:r>
              <a:rPr lang="en-US" sz="2400" b="0" dirty="0"/>
              <a:t> </a:t>
            </a:r>
            <a:r>
              <a:rPr lang="en-US" sz="2400" b="0" dirty="0" err="1"/>
              <a:t>kelas</a:t>
            </a:r>
            <a:r>
              <a:rPr lang="en-US" sz="2400" b="0" dirty="0"/>
              <a:t>: </a:t>
            </a:r>
          </a:p>
          <a:p>
            <a:pPr lvl="1">
              <a:spcBef>
                <a:spcPts val="1200"/>
              </a:spcBef>
            </a:pPr>
            <a:r>
              <a:rPr lang="en-US" sz="2000" b="0" dirty="0"/>
              <a:t>modal </a:t>
            </a:r>
            <a:r>
              <a:rPr lang="en-US" sz="2000" b="0" dirty="0" err="1"/>
              <a:t>disetor</a:t>
            </a:r>
            <a:endParaRPr lang="en-US" sz="2000" b="0" dirty="0"/>
          </a:p>
          <a:p>
            <a:pPr lvl="1">
              <a:spcBef>
                <a:spcPts val="1200"/>
              </a:spcBef>
            </a:pPr>
            <a:r>
              <a:rPr lang="en-US" sz="2000" dirty="0" err="1"/>
              <a:t>Saldo</a:t>
            </a:r>
            <a:r>
              <a:rPr lang="en-US" sz="2000" dirty="0"/>
              <a:t> </a:t>
            </a:r>
            <a:r>
              <a:rPr lang="en-US" sz="2000" dirty="0" err="1"/>
              <a:t>akumulasi</a:t>
            </a:r>
            <a:r>
              <a:rPr lang="en-US" sz="2000" dirty="0"/>
              <a:t> </a:t>
            </a:r>
            <a:r>
              <a:rPr lang="en-US" sz="2000" dirty="0" err="1"/>
              <a:t>dari</a:t>
            </a:r>
            <a:r>
              <a:rPr lang="en-US" sz="2000" dirty="0"/>
              <a:t> </a:t>
            </a:r>
            <a:r>
              <a:rPr lang="en-US" sz="2000" dirty="0" err="1"/>
              <a:t>penghasilan</a:t>
            </a:r>
            <a:r>
              <a:rPr lang="en-US" sz="2000" dirty="0"/>
              <a:t> </a:t>
            </a:r>
            <a:r>
              <a:rPr lang="en-US" sz="2000" dirty="0" err="1"/>
              <a:t>komprehensif</a:t>
            </a:r>
            <a:endParaRPr lang="en-US" sz="2000" dirty="0"/>
          </a:p>
          <a:p>
            <a:pPr lvl="1">
              <a:spcBef>
                <a:spcPts val="1200"/>
              </a:spcBef>
            </a:pPr>
            <a:r>
              <a:rPr lang="en-US" sz="2000" b="0" dirty="0" err="1"/>
              <a:t>Saldo</a:t>
            </a:r>
            <a:r>
              <a:rPr lang="en-US" sz="2000" b="0" dirty="0"/>
              <a:t> </a:t>
            </a:r>
            <a:r>
              <a:rPr lang="en-US" sz="2000" b="0" dirty="0" err="1"/>
              <a:t>laba</a:t>
            </a:r>
            <a:endParaRPr lang="id-ID" sz="2000" b="0" dirty="0"/>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spTree>
    <p:extLst>
      <p:ext uri="{BB962C8B-B14F-4D97-AF65-F5344CB8AC3E}">
        <p14:creationId xmlns:p14="http://schemas.microsoft.com/office/powerpoint/2010/main" xmlns="" val="19247785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304800"/>
            <a:ext cx="8229600" cy="685800"/>
          </a:xfrm>
          <a:noFill/>
          <a:ln cap="flat"/>
        </p:spPr>
        <p:txBody>
          <a:bodyPr/>
          <a:lstStyle/>
          <a:p>
            <a:pPr marL="109538" algn="ctr">
              <a:defRPr/>
            </a:pPr>
            <a:r>
              <a:rPr lang="en-US" sz="2800" b="1" dirty="0" err="1">
                <a:latin typeface="+mn-lt"/>
                <a:ea typeface="Arial Unicode MS" pitchFamily="34" charset="-128"/>
                <a:cs typeface="Arial Unicode MS" pitchFamily="34" charset="-128"/>
              </a:rPr>
              <a:t>Laporan</a:t>
            </a:r>
            <a:r>
              <a:rPr lang="en-US" sz="2800" b="1" dirty="0">
                <a:latin typeface="+mn-lt"/>
                <a:ea typeface="Arial Unicode MS" pitchFamily="34" charset="-128"/>
                <a:cs typeface="Arial Unicode MS" pitchFamily="34" charset="-128"/>
              </a:rPr>
              <a:t> </a:t>
            </a:r>
            <a:r>
              <a:rPr lang="en-US" sz="2800" b="1" dirty="0" err="1">
                <a:latin typeface="+mn-lt"/>
                <a:ea typeface="Arial Unicode MS" pitchFamily="34" charset="-128"/>
                <a:cs typeface="Arial Unicode MS" pitchFamily="34" charset="-128"/>
              </a:rPr>
              <a:t>Arus</a:t>
            </a:r>
            <a:r>
              <a:rPr lang="en-US" sz="2800" b="1" dirty="0">
                <a:latin typeface="+mn-lt"/>
                <a:ea typeface="Arial Unicode MS" pitchFamily="34" charset="-128"/>
                <a:cs typeface="Arial Unicode MS" pitchFamily="34" charset="-128"/>
              </a:rPr>
              <a:t> </a:t>
            </a:r>
            <a:r>
              <a:rPr lang="en-US" sz="2800" b="1" dirty="0" err="1">
                <a:latin typeface="+mn-lt"/>
                <a:ea typeface="Arial Unicode MS" pitchFamily="34" charset="-128"/>
                <a:cs typeface="Arial Unicode MS" pitchFamily="34" charset="-128"/>
              </a:rPr>
              <a:t>Kas</a:t>
            </a:r>
            <a:endParaRPr lang="en-US" sz="2800" b="1" dirty="0">
              <a:latin typeface="+mn-lt"/>
              <a:ea typeface="Arial Unicode MS" pitchFamily="34" charset="-128"/>
              <a:cs typeface="Arial Unicode MS" pitchFamily="34" charset="-128"/>
            </a:endParaRPr>
          </a:p>
        </p:txBody>
      </p:sp>
      <p:sp>
        <p:nvSpPr>
          <p:cNvPr id="130050" name="Rectangle 2"/>
          <p:cNvSpPr>
            <a:spLocks noGrp="1" noChangeArrowheads="1"/>
          </p:cNvSpPr>
          <p:nvPr>
            <p:ph idx="1"/>
          </p:nvPr>
        </p:nvSpPr>
        <p:spPr>
          <a:xfrm>
            <a:off x="838200" y="1748246"/>
            <a:ext cx="7482012" cy="2671354"/>
          </a:xfrm>
        </p:spPr>
        <p:style>
          <a:lnRef idx="1">
            <a:schemeClr val="accent6"/>
          </a:lnRef>
          <a:fillRef idx="2">
            <a:schemeClr val="accent6"/>
          </a:fillRef>
          <a:effectRef idx="1">
            <a:schemeClr val="accent6"/>
          </a:effectRef>
          <a:fontRef idx="minor">
            <a:schemeClr val="dk1"/>
          </a:fontRef>
        </p:style>
        <p:txBody>
          <a:bodyPr lIns="90488" tIns="44450" rIns="90488" bIns="44450">
            <a:normAutofit lnSpcReduction="10000"/>
          </a:bodyPr>
          <a:lstStyle/>
          <a:p>
            <a:pPr>
              <a:spcBef>
                <a:spcPts val="1200"/>
              </a:spcBef>
            </a:pPr>
            <a:r>
              <a:rPr lang="en-US" sz="2400" b="0" dirty="0" err="1"/>
              <a:t>Informasi</a:t>
            </a:r>
            <a:r>
              <a:rPr lang="en-US" sz="2400" b="0" dirty="0"/>
              <a:t> </a:t>
            </a:r>
            <a:r>
              <a:rPr lang="en-US" sz="2400" b="0" dirty="0" err="1"/>
              <a:t>arus</a:t>
            </a:r>
            <a:r>
              <a:rPr lang="en-US" sz="2400" b="0" dirty="0"/>
              <a:t> </a:t>
            </a:r>
            <a:r>
              <a:rPr lang="en-US" sz="2400" b="0" dirty="0" err="1"/>
              <a:t>kas</a:t>
            </a:r>
            <a:r>
              <a:rPr lang="en-US" sz="2400" b="0" dirty="0"/>
              <a:t> </a:t>
            </a:r>
            <a:r>
              <a:rPr lang="en-US" sz="2400" b="0" dirty="0" err="1"/>
              <a:t>memberikan</a:t>
            </a:r>
            <a:r>
              <a:rPr lang="en-US" sz="2400" b="0" dirty="0"/>
              <a:t> </a:t>
            </a:r>
            <a:r>
              <a:rPr lang="en-US" sz="2400" b="0" dirty="0" err="1"/>
              <a:t>dasar</a:t>
            </a:r>
            <a:r>
              <a:rPr lang="en-US" sz="2400" b="0" dirty="0"/>
              <a:t> </a:t>
            </a:r>
            <a:r>
              <a:rPr lang="en-US" sz="2400" b="0" dirty="0" err="1"/>
              <a:t>bagi</a:t>
            </a:r>
            <a:r>
              <a:rPr lang="en-US" sz="2400" b="0" dirty="0"/>
              <a:t> </a:t>
            </a:r>
            <a:r>
              <a:rPr lang="en-US" sz="2400" b="0" dirty="0" err="1"/>
              <a:t>pengguna</a:t>
            </a:r>
            <a:r>
              <a:rPr lang="en-US" sz="2400" b="0" dirty="0"/>
              <a:t> </a:t>
            </a:r>
            <a:r>
              <a:rPr lang="en-US" sz="2400" b="0" dirty="0" err="1"/>
              <a:t>laporan</a:t>
            </a:r>
            <a:r>
              <a:rPr lang="en-US" sz="2400" b="0" dirty="0"/>
              <a:t> </a:t>
            </a:r>
            <a:r>
              <a:rPr lang="en-US" sz="2400" b="0" dirty="0" err="1"/>
              <a:t>keuangan</a:t>
            </a:r>
            <a:r>
              <a:rPr lang="en-US" sz="2400" b="0" dirty="0"/>
              <a:t> </a:t>
            </a:r>
            <a:r>
              <a:rPr lang="en-US" sz="2400" b="0" dirty="0" err="1"/>
              <a:t>untuk</a:t>
            </a:r>
            <a:r>
              <a:rPr lang="en-US" sz="2400" b="0" dirty="0"/>
              <a:t> </a:t>
            </a:r>
            <a:r>
              <a:rPr lang="en-US" sz="2400" b="0" dirty="0" err="1"/>
              <a:t>menilai</a:t>
            </a:r>
            <a:r>
              <a:rPr lang="en-US" sz="2400" b="0" dirty="0"/>
              <a:t> </a:t>
            </a:r>
            <a:r>
              <a:rPr lang="en-US" sz="2400" b="0" dirty="0" err="1"/>
              <a:t>kemampuan</a:t>
            </a:r>
            <a:r>
              <a:rPr lang="en-US" sz="2400" b="0" dirty="0"/>
              <a:t> </a:t>
            </a:r>
            <a:r>
              <a:rPr lang="en-US" sz="2400" b="0" dirty="0" err="1"/>
              <a:t>entitas</a:t>
            </a:r>
            <a:r>
              <a:rPr lang="en-US" sz="2400" b="0" dirty="0"/>
              <a:t> </a:t>
            </a:r>
            <a:r>
              <a:rPr lang="en-US" sz="2400" b="0" dirty="0" err="1"/>
              <a:t>dalam</a:t>
            </a:r>
            <a:r>
              <a:rPr lang="en-US" sz="2400" b="0" dirty="0"/>
              <a:t> </a:t>
            </a:r>
            <a:r>
              <a:rPr lang="en-US" sz="2400" b="0" dirty="0" err="1"/>
              <a:t>menghasilkan</a:t>
            </a:r>
            <a:r>
              <a:rPr lang="en-US" sz="2400" b="0" dirty="0"/>
              <a:t> </a:t>
            </a:r>
            <a:r>
              <a:rPr lang="en-US" sz="2400" b="0" dirty="0" err="1"/>
              <a:t>kas</a:t>
            </a:r>
            <a:r>
              <a:rPr lang="en-US" sz="2400" b="0" dirty="0"/>
              <a:t> </a:t>
            </a:r>
            <a:r>
              <a:rPr lang="en-US" sz="2400" b="0" dirty="0" err="1"/>
              <a:t>dan</a:t>
            </a:r>
            <a:r>
              <a:rPr lang="en-US" sz="2400" b="0" dirty="0"/>
              <a:t> </a:t>
            </a:r>
            <a:r>
              <a:rPr lang="en-US" sz="2400" b="0" dirty="0" err="1"/>
              <a:t>setara</a:t>
            </a:r>
            <a:r>
              <a:rPr lang="en-US" sz="2400" b="0" dirty="0"/>
              <a:t> </a:t>
            </a:r>
            <a:r>
              <a:rPr lang="en-US" sz="2400" b="0" dirty="0" err="1"/>
              <a:t>kas</a:t>
            </a:r>
            <a:r>
              <a:rPr lang="en-US" sz="2400" b="0" dirty="0"/>
              <a:t> </a:t>
            </a:r>
            <a:r>
              <a:rPr lang="en-US" sz="2400" b="0" dirty="0" err="1"/>
              <a:t>dan</a:t>
            </a:r>
            <a:r>
              <a:rPr lang="en-US" sz="2400" b="0" dirty="0"/>
              <a:t> </a:t>
            </a:r>
            <a:r>
              <a:rPr lang="en-US" sz="2400" b="0" dirty="0" err="1"/>
              <a:t>kebutuhan</a:t>
            </a:r>
            <a:r>
              <a:rPr lang="en-US" sz="2400" b="0" dirty="0"/>
              <a:t> </a:t>
            </a:r>
            <a:r>
              <a:rPr lang="en-US" sz="2400" b="0" dirty="0" err="1"/>
              <a:t>entitas</a:t>
            </a:r>
            <a:r>
              <a:rPr lang="en-US" sz="2400" b="0" dirty="0"/>
              <a:t> </a:t>
            </a:r>
            <a:r>
              <a:rPr lang="en-US" sz="2400" b="0" dirty="0" err="1"/>
              <a:t>dalam</a:t>
            </a:r>
            <a:r>
              <a:rPr lang="en-US" sz="2400" b="0" dirty="0"/>
              <a:t> </a:t>
            </a:r>
            <a:r>
              <a:rPr lang="en-US" sz="2400" b="0" dirty="0" err="1"/>
              <a:t>menggunakan</a:t>
            </a:r>
            <a:r>
              <a:rPr lang="en-US" sz="2400" b="0" dirty="0"/>
              <a:t> </a:t>
            </a:r>
            <a:r>
              <a:rPr lang="en-US" sz="2400" b="0" dirty="0" err="1"/>
              <a:t>arus</a:t>
            </a:r>
            <a:r>
              <a:rPr lang="en-US" sz="2400" b="0" dirty="0"/>
              <a:t> </a:t>
            </a:r>
            <a:r>
              <a:rPr lang="en-US" sz="2400" b="0" dirty="0" err="1"/>
              <a:t>kas</a:t>
            </a:r>
            <a:r>
              <a:rPr lang="en-US" sz="2400" b="0" dirty="0"/>
              <a:t> </a:t>
            </a:r>
            <a:r>
              <a:rPr lang="en-US" sz="2400" b="0" dirty="0" err="1"/>
              <a:t>tersebut</a:t>
            </a:r>
            <a:r>
              <a:rPr lang="en-US" sz="2400" b="0" dirty="0"/>
              <a:t>.</a:t>
            </a:r>
          </a:p>
          <a:p>
            <a:pPr>
              <a:spcBef>
                <a:spcPts val="1200"/>
              </a:spcBef>
            </a:pPr>
            <a:r>
              <a:rPr lang="en-US" sz="2400" dirty="0"/>
              <a:t>PSAK 2 : </a:t>
            </a:r>
            <a:r>
              <a:rPr lang="en-US" sz="2400" dirty="0" err="1"/>
              <a:t>Laporan</a:t>
            </a:r>
            <a:r>
              <a:rPr lang="en-US" sz="2400" dirty="0"/>
              <a:t> </a:t>
            </a:r>
            <a:r>
              <a:rPr lang="en-US" sz="2400" dirty="0" err="1"/>
              <a:t>Arus</a:t>
            </a:r>
            <a:r>
              <a:rPr lang="en-US" sz="2400" dirty="0"/>
              <a:t> </a:t>
            </a:r>
            <a:r>
              <a:rPr lang="en-US" sz="2400" dirty="0" err="1"/>
              <a:t>Kas</a:t>
            </a:r>
            <a:r>
              <a:rPr lang="en-US" sz="2400" dirty="0"/>
              <a:t> </a:t>
            </a:r>
            <a:r>
              <a:rPr lang="en-US" sz="2400" dirty="0" err="1"/>
              <a:t>mengatur</a:t>
            </a:r>
            <a:r>
              <a:rPr lang="en-US" sz="2400" dirty="0"/>
              <a:t> </a:t>
            </a:r>
            <a:r>
              <a:rPr lang="en-US" sz="2400" dirty="0" err="1"/>
              <a:t>persyaratan</a:t>
            </a:r>
            <a:r>
              <a:rPr lang="en-US" sz="2400" dirty="0"/>
              <a:t> </a:t>
            </a:r>
            <a:r>
              <a:rPr lang="en-US" sz="2400" dirty="0" err="1"/>
              <a:t>penyajian</a:t>
            </a:r>
            <a:r>
              <a:rPr lang="en-US" sz="2400" dirty="0"/>
              <a:t> </a:t>
            </a:r>
            <a:r>
              <a:rPr lang="en-US" sz="2400" dirty="0" err="1"/>
              <a:t>dan</a:t>
            </a:r>
            <a:r>
              <a:rPr lang="en-US" sz="2400" dirty="0"/>
              <a:t> </a:t>
            </a:r>
            <a:r>
              <a:rPr lang="en-US" sz="2400" dirty="0" err="1"/>
              <a:t>pengungkapan</a:t>
            </a:r>
            <a:r>
              <a:rPr lang="en-US" sz="2400" dirty="0"/>
              <a:t> </a:t>
            </a:r>
            <a:r>
              <a:rPr lang="en-US" sz="2400" dirty="0" err="1"/>
              <a:t>informasi</a:t>
            </a:r>
            <a:r>
              <a:rPr lang="en-US" sz="2400" dirty="0"/>
              <a:t> </a:t>
            </a:r>
            <a:r>
              <a:rPr lang="en-US" sz="2400" dirty="0" err="1"/>
              <a:t>arus</a:t>
            </a:r>
            <a:r>
              <a:rPr lang="en-US" sz="2400" dirty="0"/>
              <a:t> </a:t>
            </a:r>
            <a:r>
              <a:rPr lang="en-US" sz="2400" dirty="0" err="1"/>
              <a:t>kas</a:t>
            </a:r>
            <a:endParaRPr lang="id-ID" sz="2400" b="0" dirty="0"/>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spTree>
    <p:extLst>
      <p:ext uri="{BB962C8B-B14F-4D97-AF65-F5344CB8AC3E}">
        <p14:creationId xmlns:p14="http://schemas.microsoft.com/office/powerpoint/2010/main" xmlns="" val="32787637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Favorites\Desktop\gambar ekonomi\images_218.jpeg"/>
          <p:cNvPicPr>
            <a:picLocks noChangeAspect="1" noChangeArrowheads="1"/>
          </p:cNvPicPr>
          <p:nvPr/>
        </p:nvPicPr>
        <p:blipFill>
          <a:blip r:embed="rId3" cstate="print"/>
          <a:srcRect/>
          <a:stretch>
            <a:fillRect/>
          </a:stretch>
        </p:blipFill>
        <p:spPr bwMode="auto">
          <a:xfrm>
            <a:off x="7272808" y="2492896"/>
            <a:ext cx="1835696" cy="2063531"/>
          </a:xfrm>
          <a:prstGeom prst="rect">
            <a:avLst/>
          </a:prstGeom>
          <a:noFill/>
        </p:spPr>
      </p:pic>
      <p:sp>
        <p:nvSpPr>
          <p:cNvPr id="130051" name="Rectangle 3"/>
          <p:cNvSpPr>
            <a:spLocks noGrp="1" noChangeArrowheads="1"/>
          </p:cNvSpPr>
          <p:nvPr>
            <p:ph type="title"/>
          </p:nvPr>
        </p:nvSpPr>
        <p:spPr>
          <a:xfrm>
            <a:off x="457200" y="150912"/>
            <a:ext cx="8229600" cy="685800"/>
          </a:xfrm>
          <a:noFill/>
          <a:ln cap="flat"/>
        </p:spPr>
        <p:txBody>
          <a:bodyPr/>
          <a:lstStyle/>
          <a:p>
            <a:pPr marL="109538" algn="ctr">
              <a:defRPr/>
            </a:pPr>
            <a:r>
              <a:rPr lang="en-US" sz="2800" dirty="0" err="1">
                <a:latin typeface="+mn-lt"/>
              </a:rPr>
              <a:t>Catatan</a:t>
            </a:r>
            <a:r>
              <a:rPr lang="en-US" sz="2800" dirty="0">
                <a:latin typeface="+mn-lt"/>
              </a:rPr>
              <a:t> </a:t>
            </a:r>
            <a:r>
              <a:rPr lang="en-US" sz="2800" dirty="0" err="1">
                <a:latin typeface="+mn-lt"/>
              </a:rPr>
              <a:t>atas</a:t>
            </a:r>
            <a:r>
              <a:rPr lang="en-US" sz="2800" dirty="0">
                <a:latin typeface="+mn-lt"/>
              </a:rPr>
              <a:t> </a:t>
            </a:r>
            <a:r>
              <a:rPr lang="en-US" sz="2800" dirty="0" err="1">
                <a:latin typeface="+mn-lt"/>
              </a:rPr>
              <a:t>Laporan</a:t>
            </a:r>
            <a:r>
              <a:rPr lang="en-US" sz="2800" dirty="0">
                <a:latin typeface="+mn-lt"/>
              </a:rPr>
              <a:t> </a:t>
            </a:r>
            <a:r>
              <a:rPr lang="en-US" sz="2800" dirty="0" err="1">
                <a:latin typeface="+mn-lt"/>
              </a:rPr>
              <a:t>Keuangan</a:t>
            </a:r>
            <a:endParaRPr lang="en-US" sz="2800" dirty="0">
              <a:latin typeface="+mn-lt"/>
            </a:endParaRPr>
          </a:p>
        </p:txBody>
      </p:sp>
      <p:sp>
        <p:nvSpPr>
          <p:cNvPr id="130050" name="Rectangle 2"/>
          <p:cNvSpPr>
            <a:spLocks noGrp="1" noChangeArrowheads="1"/>
          </p:cNvSpPr>
          <p:nvPr>
            <p:ph idx="1"/>
          </p:nvPr>
        </p:nvSpPr>
        <p:spPr>
          <a:xfrm>
            <a:off x="154756" y="1143000"/>
            <a:ext cx="7945636" cy="3200400"/>
          </a:xfrm>
          <a:noFill/>
        </p:spPr>
        <p:txBody>
          <a:bodyPr lIns="90488" tIns="44450" rIns="90488" bIns="44450"/>
          <a:lstStyle/>
          <a:p>
            <a:r>
              <a:rPr lang="en-US" dirty="0" err="1"/>
              <a:t>Catatan</a:t>
            </a:r>
            <a:r>
              <a:rPr lang="en-US" dirty="0"/>
              <a:t> </a:t>
            </a:r>
            <a:r>
              <a:rPr lang="en-US" dirty="0" err="1"/>
              <a:t>atas</a:t>
            </a:r>
            <a:r>
              <a:rPr lang="en-US" dirty="0"/>
              <a:t> </a:t>
            </a:r>
            <a:r>
              <a:rPr lang="en-US" dirty="0" err="1"/>
              <a:t>laporan</a:t>
            </a:r>
            <a:r>
              <a:rPr lang="en-US" dirty="0"/>
              <a:t> </a:t>
            </a:r>
            <a:r>
              <a:rPr lang="en-US" dirty="0" err="1"/>
              <a:t>keuangan</a:t>
            </a:r>
            <a:endParaRPr lang="en-US" dirty="0"/>
          </a:p>
          <a:p>
            <a:pPr lvl="1"/>
            <a:r>
              <a:rPr lang="en-US" sz="2000" dirty="0" err="1"/>
              <a:t>Menyajikan</a:t>
            </a:r>
            <a:r>
              <a:rPr lang="en-US" sz="2000" dirty="0"/>
              <a:t> </a:t>
            </a:r>
            <a:r>
              <a:rPr lang="en-US" sz="2000" dirty="0" err="1"/>
              <a:t>informasi</a:t>
            </a:r>
            <a:r>
              <a:rPr lang="en-US" sz="2000" dirty="0"/>
              <a:t> </a:t>
            </a:r>
            <a:r>
              <a:rPr lang="en-US" sz="2000" dirty="0" err="1"/>
              <a:t>dasar</a:t>
            </a:r>
            <a:r>
              <a:rPr lang="en-US" sz="2000" dirty="0"/>
              <a:t> </a:t>
            </a:r>
            <a:r>
              <a:rPr lang="en-US" sz="2000" dirty="0" err="1"/>
              <a:t>penyusunan</a:t>
            </a:r>
            <a:r>
              <a:rPr lang="en-US" sz="2000" dirty="0"/>
              <a:t> </a:t>
            </a:r>
            <a:r>
              <a:rPr lang="en-US" sz="2000" dirty="0" err="1"/>
              <a:t>laporan</a:t>
            </a:r>
            <a:r>
              <a:rPr lang="en-US" sz="2000" dirty="0"/>
              <a:t> </a:t>
            </a:r>
            <a:r>
              <a:rPr lang="en-US" sz="2000" dirty="0" err="1"/>
              <a:t>keuangan</a:t>
            </a:r>
            <a:r>
              <a:rPr lang="en-US" sz="2000" dirty="0"/>
              <a:t> </a:t>
            </a:r>
            <a:r>
              <a:rPr lang="en-US" sz="2000" dirty="0" err="1"/>
              <a:t>dan</a:t>
            </a:r>
            <a:r>
              <a:rPr lang="en-US" sz="2000" dirty="0"/>
              <a:t> </a:t>
            </a:r>
            <a:r>
              <a:rPr lang="en-US" sz="2000" dirty="0" err="1"/>
              <a:t>kebijakan</a:t>
            </a:r>
            <a:r>
              <a:rPr lang="en-US" sz="2000" dirty="0"/>
              <a:t> </a:t>
            </a:r>
            <a:r>
              <a:rPr lang="en-US" sz="2000" dirty="0" err="1"/>
              <a:t>akuntansi</a:t>
            </a:r>
            <a:r>
              <a:rPr lang="en-US" sz="2000" dirty="0"/>
              <a:t> </a:t>
            </a:r>
            <a:r>
              <a:rPr lang="en-US" sz="2000" dirty="0">
                <a:sym typeface="Wingdings" pitchFamily="2" charset="2"/>
              </a:rPr>
              <a:t> </a:t>
            </a:r>
            <a:r>
              <a:rPr lang="en-US" sz="2000" dirty="0" err="1">
                <a:sym typeface="Wingdings" pitchFamily="2" charset="2"/>
              </a:rPr>
              <a:t>dasar</a:t>
            </a:r>
            <a:r>
              <a:rPr lang="en-US" sz="2000" dirty="0">
                <a:sym typeface="Wingdings" pitchFamily="2" charset="2"/>
              </a:rPr>
              <a:t> </a:t>
            </a:r>
            <a:r>
              <a:rPr lang="en-US" sz="2000" dirty="0" err="1">
                <a:sym typeface="Wingdings" pitchFamily="2" charset="2"/>
              </a:rPr>
              <a:t>pengukuran</a:t>
            </a:r>
            <a:r>
              <a:rPr lang="en-US" sz="2000" dirty="0">
                <a:sym typeface="Wingdings" pitchFamily="2" charset="2"/>
              </a:rPr>
              <a:t>, </a:t>
            </a:r>
            <a:r>
              <a:rPr lang="en-US" sz="2000" dirty="0" err="1">
                <a:sym typeface="Wingdings" pitchFamily="2" charset="2"/>
              </a:rPr>
              <a:t>kebijakan</a:t>
            </a:r>
            <a:r>
              <a:rPr lang="en-US" sz="2000" dirty="0">
                <a:sym typeface="Wingdings" pitchFamily="2" charset="2"/>
              </a:rPr>
              <a:t> yang </a:t>
            </a:r>
            <a:r>
              <a:rPr lang="en-US" sz="2000" dirty="0" err="1">
                <a:sym typeface="Wingdings" pitchFamily="2" charset="2"/>
              </a:rPr>
              <a:t>relevan</a:t>
            </a:r>
            <a:r>
              <a:rPr lang="en-US" sz="2000" dirty="0">
                <a:sym typeface="Wingdings" pitchFamily="2" charset="2"/>
              </a:rPr>
              <a:t>, </a:t>
            </a:r>
            <a:r>
              <a:rPr lang="en-US" sz="2000" dirty="0" err="1">
                <a:sym typeface="Wingdings" pitchFamily="2" charset="2"/>
              </a:rPr>
              <a:t>asumsi</a:t>
            </a:r>
            <a:r>
              <a:rPr lang="en-US" sz="2000" dirty="0">
                <a:sym typeface="Wingdings" pitchFamily="2" charset="2"/>
              </a:rPr>
              <a:t> </a:t>
            </a:r>
            <a:r>
              <a:rPr lang="en-US" sz="2000" dirty="0" err="1">
                <a:sym typeface="Wingdings" pitchFamily="2" charset="2"/>
              </a:rPr>
              <a:t>dalam</a:t>
            </a:r>
            <a:r>
              <a:rPr lang="en-US" sz="2000" dirty="0">
                <a:sym typeface="Wingdings" pitchFamily="2" charset="2"/>
              </a:rPr>
              <a:t> </a:t>
            </a:r>
            <a:r>
              <a:rPr lang="en-US" sz="2000" dirty="0" err="1">
                <a:sym typeface="Wingdings" pitchFamily="2" charset="2"/>
              </a:rPr>
              <a:t>estimasi</a:t>
            </a:r>
            <a:r>
              <a:rPr lang="en-US" sz="2000" dirty="0"/>
              <a:t>; </a:t>
            </a:r>
          </a:p>
          <a:p>
            <a:pPr lvl="1"/>
            <a:r>
              <a:rPr lang="en-US" sz="2000" dirty="0" err="1"/>
              <a:t>Mengungkapkan</a:t>
            </a:r>
            <a:r>
              <a:rPr lang="en-US" sz="2000" dirty="0"/>
              <a:t> </a:t>
            </a:r>
            <a:r>
              <a:rPr lang="en-US" sz="2000" dirty="0" err="1"/>
              <a:t>informasi</a:t>
            </a:r>
            <a:r>
              <a:rPr lang="en-US" sz="2000" dirty="0"/>
              <a:t> yang </a:t>
            </a:r>
            <a:r>
              <a:rPr lang="en-US" sz="2000" dirty="0" err="1"/>
              <a:t>disyaratkan</a:t>
            </a:r>
            <a:r>
              <a:rPr lang="en-US" sz="2000" dirty="0"/>
              <a:t> SAL yang </a:t>
            </a:r>
            <a:r>
              <a:rPr lang="en-US" sz="2000" dirty="0" err="1"/>
              <a:t>tidak</a:t>
            </a:r>
            <a:r>
              <a:rPr lang="en-US" sz="2000" dirty="0"/>
              <a:t> </a:t>
            </a:r>
            <a:r>
              <a:rPr lang="en-US" sz="2000" dirty="0" err="1"/>
              <a:t>disajikan</a:t>
            </a:r>
            <a:r>
              <a:rPr lang="en-US" sz="2000" dirty="0"/>
              <a:t> </a:t>
            </a:r>
            <a:r>
              <a:rPr lang="en-US" sz="2000" dirty="0" err="1"/>
              <a:t>di</a:t>
            </a:r>
            <a:r>
              <a:rPr lang="en-US" sz="2000" dirty="0"/>
              <a:t> </a:t>
            </a:r>
            <a:r>
              <a:rPr lang="en-US" sz="2000" dirty="0" err="1"/>
              <a:t>bagian</a:t>
            </a:r>
            <a:r>
              <a:rPr lang="en-US" sz="2000" dirty="0"/>
              <a:t> </a:t>
            </a:r>
            <a:r>
              <a:rPr lang="en-US" sz="2000" dirty="0" err="1"/>
              <a:t>mana</a:t>
            </a:r>
            <a:r>
              <a:rPr lang="en-US" sz="2000" dirty="0"/>
              <a:t> pun </a:t>
            </a:r>
            <a:r>
              <a:rPr lang="en-US" sz="2000" dirty="0" err="1"/>
              <a:t>dalam</a:t>
            </a:r>
            <a:r>
              <a:rPr lang="en-US" sz="2000" dirty="0"/>
              <a:t> </a:t>
            </a:r>
            <a:r>
              <a:rPr lang="en-US" sz="2000" dirty="0" err="1"/>
              <a:t>laporan</a:t>
            </a:r>
            <a:r>
              <a:rPr lang="en-US" sz="2000" dirty="0"/>
              <a:t> </a:t>
            </a:r>
            <a:r>
              <a:rPr lang="en-US" sz="2000" dirty="0" err="1"/>
              <a:t>keuangan</a:t>
            </a:r>
            <a:r>
              <a:rPr lang="en-US" sz="2000" dirty="0"/>
              <a:t>;</a:t>
            </a:r>
          </a:p>
          <a:p>
            <a:pPr lvl="1"/>
            <a:r>
              <a:rPr lang="en-US" sz="2000" dirty="0" err="1"/>
              <a:t>Memberikan</a:t>
            </a:r>
            <a:r>
              <a:rPr lang="en-US" sz="2000" dirty="0"/>
              <a:t> </a:t>
            </a:r>
            <a:r>
              <a:rPr lang="en-US" sz="2000" dirty="0" err="1"/>
              <a:t>informasi</a:t>
            </a:r>
            <a:r>
              <a:rPr lang="en-US" sz="2000" dirty="0"/>
              <a:t> yang </a:t>
            </a:r>
            <a:r>
              <a:rPr lang="en-US" sz="2000" dirty="0" err="1"/>
              <a:t>tidak</a:t>
            </a:r>
            <a:r>
              <a:rPr lang="en-US" sz="2000" dirty="0"/>
              <a:t> </a:t>
            </a:r>
            <a:r>
              <a:rPr lang="en-US" sz="2000" dirty="0" err="1"/>
              <a:t>disajikan</a:t>
            </a:r>
            <a:r>
              <a:rPr lang="en-US" sz="2000" dirty="0"/>
              <a:t> </a:t>
            </a:r>
            <a:r>
              <a:rPr lang="en-US" sz="2000" dirty="0" err="1"/>
              <a:t>di</a:t>
            </a:r>
            <a:r>
              <a:rPr lang="en-US" sz="2000" dirty="0"/>
              <a:t> </a:t>
            </a:r>
            <a:r>
              <a:rPr lang="en-US" sz="2000" dirty="0" err="1"/>
              <a:t>bagian</a:t>
            </a:r>
            <a:r>
              <a:rPr lang="en-US" sz="2000" dirty="0"/>
              <a:t> </a:t>
            </a:r>
            <a:r>
              <a:rPr lang="en-US" sz="2000" dirty="0" err="1"/>
              <a:t>manapun</a:t>
            </a:r>
            <a:r>
              <a:rPr lang="en-US" sz="2000" dirty="0"/>
              <a:t> </a:t>
            </a:r>
            <a:r>
              <a:rPr lang="en-US" sz="2000" dirty="0" err="1"/>
              <a:t>dalam</a:t>
            </a:r>
            <a:r>
              <a:rPr lang="en-US" sz="2000" dirty="0"/>
              <a:t> </a:t>
            </a:r>
            <a:r>
              <a:rPr lang="en-US" sz="2000" dirty="0" err="1"/>
              <a:t>laporan</a:t>
            </a:r>
            <a:r>
              <a:rPr lang="en-US" sz="2000" dirty="0"/>
              <a:t> </a:t>
            </a:r>
            <a:r>
              <a:rPr lang="en-US" sz="2000" dirty="0" err="1"/>
              <a:t>keuangan</a:t>
            </a:r>
            <a:r>
              <a:rPr lang="en-US" sz="2000" dirty="0"/>
              <a:t>, </a:t>
            </a:r>
            <a:r>
              <a:rPr lang="en-US" sz="2000" dirty="0" err="1"/>
              <a:t>tetapi</a:t>
            </a:r>
            <a:r>
              <a:rPr lang="en-US" sz="2000" dirty="0"/>
              <a:t> </a:t>
            </a:r>
            <a:r>
              <a:rPr lang="en-US" sz="2000" dirty="0" err="1"/>
              <a:t>informasi</a:t>
            </a:r>
            <a:r>
              <a:rPr lang="en-US" sz="2000" dirty="0"/>
              <a:t> </a:t>
            </a:r>
            <a:r>
              <a:rPr lang="en-US" sz="2000" dirty="0" err="1"/>
              <a:t>tersebut</a:t>
            </a:r>
            <a:r>
              <a:rPr lang="en-US" sz="2000" dirty="0"/>
              <a:t> </a:t>
            </a:r>
            <a:r>
              <a:rPr lang="en-US" sz="2000" dirty="0" err="1"/>
              <a:t>relevan</a:t>
            </a:r>
            <a:r>
              <a:rPr lang="en-US" sz="2000" dirty="0"/>
              <a:t> </a:t>
            </a:r>
            <a:r>
              <a:rPr lang="en-US" sz="2000" dirty="0" err="1"/>
              <a:t>untuk</a:t>
            </a:r>
            <a:r>
              <a:rPr lang="en-US" sz="2000" dirty="0"/>
              <a:t> </a:t>
            </a:r>
            <a:r>
              <a:rPr lang="en-US" sz="2000" dirty="0" err="1"/>
              <a:t>memahami</a:t>
            </a:r>
            <a:r>
              <a:rPr lang="en-US" sz="2000" dirty="0"/>
              <a:t> </a:t>
            </a:r>
            <a:r>
              <a:rPr lang="en-US" sz="2000" dirty="0" err="1"/>
              <a:t>laporan</a:t>
            </a:r>
            <a:r>
              <a:rPr lang="en-US" sz="2000" dirty="0"/>
              <a:t> </a:t>
            </a:r>
            <a:r>
              <a:rPr lang="en-US" sz="2000" dirty="0" err="1"/>
              <a:t>keuangan</a:t>
            </a:r>
            <a:r>
              <a:rPr lang="en-US" sz="2000" dirty="0"/>
              <a:t> </a:t>
            </a:r>
            <a:r>
              <a:rPr lang="en-US" sz="2000" dirty="0">
                <a:sym typeface="Wingdings" pitchFamily="2" charset="2"/>
              </a:rPr>
              <a:t> (</a:t>
            </a:r>
            <a:r>
              <a:rPr lang="en-US" sz="2000" dirty="0" err="1">
                <a:sym typeface="Wingdings" pitchFamily="2" charset="2"/>
              </a:rPr>
              <a:t>pengelolaan</a:t>
            </a:r>
            <a:r>
              <a:rPr lang="en-US" sz="2000" dirty="0">
                <a:sym typeface="Wingdings" pitchFamily="2" charset="2"/>
              </a:rPr>
              <a:t> modal)</a:t>
            </a:r>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sp>
        <p:nvSpPr>
          <p:cNvPr id="8" name="Rectangle 2"/>
          <p:cNvSpPr txBox="1">
            <a:spLocks noChangeArrowheads="1"/>
          </p:cNvSpPr>
          <p:nvPr/>
        </p:nvSpPr>
        <p:spPr bwMode="auto">
          <a:xfrm>
            <a:off x="107504" y="4267200"/>
            <a:ext cx="7945636" cy="1728192"/>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tx2"/>
              </a:buClr>
              <a:buSzTx/>
              <a:buFont typeface="Wingdings" pitchFamily="2" charset="2"/>
              <a:buChar char="§"/>
              <a:tabLst/>
              <a:defRPr/>
            </a:pPr>
            <a:r>
              <a:rPr kumimoji="0" lang="en-US" sz="2100" b="0" i="0" u="none" strike="noStrike" kern="0" cap="none" spc="0" normalizeH="0" baseline="0" noProof="0" dirty="0" err="1">
                <a:ln>
                  <a:noFill/>
                </a:ln>
                <a:solidFill>
                  <a:schemeClr val="tx1"/>
                </a:solidFill>
                <a:effectLst/>
                <a:uLnTx/>
                <a:uFillTx/>
                <a:latin typeface="+mn-lt"/>
                <a:ea typeface="+mn-ea"/>
                <a:cs typeface="+mn-cs"/>
              </a:rPr>
              <a:t>Sepanjang</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praktis</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penyajian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catatan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atas</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laporan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keuangan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dilakukan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secara</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rgbClr val="FF0000"/>
                </a:solidFill>
                <a:effectLst/>
                <a:uLnTx/>
                <a:uFillTx/>
                <a:latin typeface="+mn-lt"/>
                <a:ea typeface="+mn-ea"/>
                <a:cs typeface="+mn-cs"/>
              </a:rPr>
              <a:t>sistematis</a:t>
            </a:r>
            <a:endParaRPr kumimoji="0" lang="en-US" sz="2100" b="0"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tx2"/>
              </a:buClr>
              <a:buSzTx/>
              <a:buFont typeface="Wingdings" pitchFamily="2" charset="2"/>
              <a:buChar char="§"/>
              <a:tabLst/>
              <a:defRPr/>
            </a:pPr>
            <a:r>
              <a:rPr kumimoji="0" lang="en-US" sz="2100" b="0" i="0" u="none" strike="noStrike" kern="0" cap="none" spc="0" normalizeH="0" baseline="0" noProof="0" dirty="0" err="1">
                <a:ln>
                  <a:noFill/>
                </a:ln>
                <a:solidFill>
                  <a:schemeClr val="tx1"/>
                </a:solidFill>
                <a:effectLst/>
                <a:uLnTx/>
                <a:uFillTx/>
                <a:latin typeface="+mn-lt"/>
                <a:ea typeface="+mn-ea"/>
                <a:cs typeface="+mn-cs"/>
              </a:rPr>
              <a:t>Membuat</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referensi</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silang</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atas</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setiap</a:t>
            </a:r>
            <a:r>
              <a:rPr kumimoji="0" lang="en-US" sz="2100" b="0" i="0" u="none" strike="noStrike" kern="0" cap="none" spc="0" normalizeH="0" baseline="0" noProof="0" dirty="0">
                <a:ln>
                  <a:noFill/>
                </a:ln>
                <a:solidFill>
                  <a:schemeClr val="tx1"/>
                </a:solidFill>
                <a:effectLst/>
                <a:uLnTx/>
                <a:uFillTx/>
                <a:latin typeface="+mn-lt"/>
                <a:ea typeface="+mn-ea"/>
                <a:cs typeface="+mn-cs"/>
              </a:rPr>
              <a:t> pos </a:t>
            </a:r>
            <a:r>
              <a:rPr kumimoji="0" lang="en-US" sz="2100" b="0" i="0" u="none" strike="noStrike" kern="0" cap="none" spc="0" normalizeH="0" baseline="0" noProof="0" dirty="0" err="1">
                <a:ln>
                  <a:noFill/>
                </a:ln>
                <a:solidFill>
                  <a:schemeClr val="tx1"/>
                </a:solidFill>
                <a:effectLst/>
                <a:uLnTx/>
                <a:uFillTx/>
                <a:latin typeface="+mn-lt"/>
                <a:ea typeface="+mn-ea"/>
                <a:cs typeface="+mn-cs"/>
              </a:rPr>
              <a:t>untuk</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informasi</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yag</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berhubungan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dalam</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catatan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atas</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laporan</a:t>
            </a:r>
            <a:r>
              <a:rPr kumimoji="0" lang="en-US" sz="2100" b="0" i="0" u="none" strike="noStrike" kern="0" cap="none" spc="0" normalizeH="0" baseline="0" noProof="0" dirty="0">
                <a:ln>
                  <a:noFill/>
                </a:ln>
                <a:solidFill>
                  <a:schemeClr val="tx1"/>
                </a:solidFill>
                <a:effectLst/>
                <a:uLnTx/>
                <a:uFillTx/>
                <a:latin typeface="+mn-lt"/>
                <a:ea typeface="+mn-ea"/>
                <a:cs typeface="+mn-cs"/>
              </a:rPr>
              <a:t> </a:t>
            </a:r>
            <a:r>
              <a:rPr kumimoji="0" lang="en-US" sz="2100" b="0" i="0" u="none" strike="noStrike" kern="0" cap="none" spc="0" normalizeH="0" baseline="0" noProof="0" dirty="0" err="1">
                <a:ln>
                  <a:noFill/>
                </a:ln>
                <a:solidFill>
                  <a:schemeClr val="tx1"/>
                </a:solidFill>
                <a:effectLst/>
                <a:uLnTx/>
                <a:uFillTx/>
                <a:latin typeface="+mn-lt"/>
                <a:ea typeface="+mn-ea"/>
                <a:cs typeface="+mn-cs"/>
              </a:rPr>
              <a:t>keuangan</a:t>
            </a:r>
            <a:endParaRPr kumimoji="0" lang="id-ID" sz="2100" b="0" i="0" u="none" strike="noStrike" kern="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1518650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304800"/>
            <a:ext cx="8229600" cy="685800"/>
          </a:xfrm>
          <a:noFill/>
          <a:ln cap="flat"/>
        </p:spPr>
        <p:txBody>
          <a:bodyPr/>
          <a:lstStyle/>
          <a:p>
            <a:pPr marL="109538" algn="ctr">
              <a:defRPr/>
            </a:pPr>
            <a:r>
              <a:rPr lang="en-US" sz="3200" dirty="0" err="1">
                <a:latin typeface="+mn-lt"/>
              </a:rPr>
              <a:t>Catatan</a:t>
            </a:r>
            <a:r>
              <a:rPr lang="en-US" sz="3200" dirty="0">
                <a:latin typeface="+mn-lt"/>
              </a:rPr>
              <a:t> </a:t>
            </a:r>
            <a:r>
              <a:rPr lang="en-US" sz="3200" dirty="0" err="1">
                <a:latin typeface="+mn-lt"/>
              </a:rPr>
              <a:t>atas</a:t>
            </a:r>
            <a:r>
              <a:rPr lang="en-US" sz="3200" dirty="0">
                <a:latin typeface="+mn-lt"/>
              </a:rPr>
              <a:t> </a:t>
            </a:r>
            <a:r>
              <a:rPr lang="en-US" sz="3200" dirty="0" err="1">
                <a:latin typeface="+mn-lt"/>
              </a:rPr>
              <a:t>Laporan</a:t>
            </a:r>
            <a:r>
              <a:rPr lang="en-US" sz="3200" dirty="0">
                <a:latin typeface="+mn-lt"/>
              </a:rPr>
              <a:t> </a:t>
            </a:r>
            <a:r>
              <a:rPr lang="en-US" sz="3200" dirty="0" err="1">
                <a:latin typeface="+mn-lt"/>
              </a:rPr>
              <a:t>Keuangan</a:t>
            </a:r>
            <a:endParaRPr lang="en-US" sz="3200" dirty="0">
              <a:latin typeface="+mn-lt"/>
            </a:endParaRPr>
          </a:p>
        </p:txBody>
      </p:sp>
      <p:sp>
        <p:nvSpPr>
          <p:cNvPr id="130050" name="Rectangle 2"/>
          <p:cNvSpPr>
            <a:spLocks noGrp="1" noChangeArrowheads="1"/>
          </p:cNvSpPr>
          <p:nvPr>
            <p:ph idx="1"/>
          </p:nvPr>
        </p:nvSpPr>
        <p:spPr>
          <a:xfrm>
            <a:off x="457200" y="1447800"/>
            <a:ext cx="7010400" cy="3962401"/>
          </a:xfrm>
          <a:noFill/>
        </p:spPr>
        <p:txBody>
          <a:bodyPr lIns="90488" tIns="44450" rIns="90488" bIns="44450">
            <a:normAutofit/>
          </a:bodyPr>
          <a:lstStyle/>
          <a:p>
            <a:r>
              <a:rPr lang="en-US" sz="2200" b="1" dirty="0"/>
              <a:t>Modal - </a:t>
            </a:r>
            <a:r>
              <a:rPr lang="en-US" sz="2200" dirty="0"/>
              <a:t> </a:t>
            </a:r>
            <a:r>
              <a:rPr lang="en-US" sz="2200" dirty="0" err="1"/>
              <a:t>Entitas</a:t>
            </a:r>
            <a:r>
              <a:rPr lang="en-US" sz="2200" dirty="0"/>
              <a:t> </a:t>
            </a:r>
            <a:r>
              <a:rPr lang="en-US" sz="2200" dirty="0" err="1"/>
              <a:t>mengungkapkan</a:t>
            </a:r>
            <a:r>
              <a:rPr lang="en-US" sz="2200" dirty="0"/>
              <a:t> </a:t>
            </a:r>
            <a:r>
              <a:rPr lang="en-US" sz="2200" dirty="0" err="1"/>
              <a:t>informasi</a:t>
            </a:r>
            <a:r>
              <a:rPr lang="en-US" sz="2200" dirty="0"/>
              <a:t> yang </a:t>
            </a:r>
            <a:r>
              <a:rPr lang="en-US" sz="2200" dirty="0" err="1"/>
              <a:t>memungkinkan</a:t>
            </a:r>
            <a:r>
              <a:rPr lang="en-US" sz="2200" dirty="0"/>
              <a:t> </a:t>
            </a:r>
            <a:r>
              <a:rPr lang="en-US" sz="2200" dirty="0" err="1"/>
              <a:t>pengguna</a:t>
            </a:r>
            <a:r>
              <a:rPr lang="en-US" sz="2200" dirty="0"/>
              <a:t> </a:t>
            </a:r>
            <a:r>
              <a:rPr lang="en-US" sz="2200" dirty="0" err="1"/>
              <a:t>laporan</a:t>
            </a:r>
            <a:r>
              <a:rPr lang="en-US" sz="2200" dirty="0"/>
              <a:t> </a:t>
            </a:r>
            <a:r>
              <a:rPr lang="en-US" sz="2200" dirty="0" err="1"/>
              <a:t>keuangan</a:t>
            </a:r>
            <a:r>
              <a:rPr lang="en-US" sz="2200" dirty="0"/>
              <a:t> </a:t>
            </a:r>
            <a:r>
              <a:rPr lang="en-US" sz="2200" dirty="0" err="1"/>
              <a:t>untuk</a:t>
            </a:r>
            <a:r>
              <a:rPr lang="en-US" sz="2200" dirty="0"/>
              <a:t> </a:t>
            </a:r>
            <a:r>
              <a:rPr lang="en-US" sz="2200" dirty="0" err="1"/>
              <a:t>mengevaluasi</a:t>
            </a:r>
            <a:r>
              <a:rPr lang="en-US" sz="2200" dirty="0"/>
              <a:t> </a:t>
            </a:r>
            <a:r>
              <a:rPr lang="en-US" sz="2200" dirty="0" err="1"/>
              <a:t>tujuan</a:t>
            </a:r>
            <a:r>
              <a:rPr lang="en-US" sz="2200" dirty="0"/>
              <a:t>, </a:t>
            </a:r>
            <a:r>
              <a:rPr lang="en-US" sz="2200" dirty="0" err="1"/>
              <a:t>kebijakan</a:t>
            </a:r>
            <a:r>
              <a:rPr lang="en-US" sz="2200" dirty="0"/>
              <a:t> </a:t>
            </a:r>
            <a:r>
              <a:rPr lang="en-US" sz="2200" dirty="0" err="1"/>
              <a:t>dan</a:t>
            </a:r>
            <a:r>
              <a:rPr lang="en-US" sz="2200" dirty="0"/>
              <a:t> proses </a:t>
            </a:r>
            <a:r>
              <a:rPr lang="en-US" sz="2200" dirty="0" err="1"/>
              <a:t>entitas</a:t>
            </a:r>
            <a:r>
              <a:rPr lang="en-US" sz="2200" dirty="0"/>
              <a:t> </a:t>
            </a:r>
            <a:r>
              <a:rPr lang="en-US" sz="2200" dirty="0" err="1"/>
              <a:t>dalam</a:t>
            </a:r>
            <a:r>
              <a:rPr lang="en-US" sz="2200" dirty="0"/>
              <a:t> </a:t>
            </a:r>
            <a:r>
              <a:rPr lang="en-US" sz="2200" dirty="0" err="1"/>
              <a:t>mengelola</a:t>
            </a:r>
            <a:r>
              <a:rPr lang="en-US" sz="2200" dirty="0"/>
              <a:t> modal.</a:t>
            </a:r>
          </a:p>
          <a:p>
            <a:pPr lvl="1"/>
            <a:r>
              <a:rPr lang="en-US" sz="1800" dirty="0" err="1"/>
              <a:t>Informasi</a:t>
            </a:r>
            <a:r>
              <a:rPr lang="en-US" sz="1800" dirty="0"/>
              <a:t> </a:t>
            </a:r>
            <a:r>
              <a:rPr lang="en-US" sz="1800" dirty="0" err="1"/>
              <a:t>kualitatif</a:t>
            </a:r>
            <a:r>
              <a:rPr lang="en-US" sz="1800" dirty="0"/>
              <a:t>, </a:t>
            </a:r>
            <a:r>
              <a:rPr lang="en-US" sz="1800" dirty="0" err="1"/>
              <a:t>kuantitatif</a:t>
            </a:r>
            <a:endParaRPr lang="en-US" sz="1800" dirty="0"/>
          </a:p>
          <a:p>
            <a:pPr lvl="1"/>
            <a:r>
              <a:rPr lang="en-US" sz="1800" dirty="0" err="1"/>
              <a:t>Pemenuhan</a:t>
            </a:r>
            <a:r>
              <a:rPr lang="en-US" sz="1800" dirty="0"/>
              <a:t> </a:t>
            </a:r>
            <a:r>
              <a:rPr lang="en-US" sz="1800" dirty="0" err="1"/>
              <a:t>persyaratan</a:t>
            </a:r>
            <a:r>
              <a:rPr lang="en-US" sz="1800" dirty="0"/>
              <a:t> modal</a:t>
            </a:r>
          </a:p>
          <a:p>
            <a:r>
              <a:rPr lang="en-US" sz="2200" b="1" dirty="0" err="1"/>
              <a:t>Instrumen</a:t>
            </a:r>
            <a:r>
              <a:rPr lang="en-US" sz="2200" b="1" dirty="0"/>
              <a:t> </a:t>
            </a:r>
            <a:r>
              <a:rPr lang="en-US" sz="2200" b="1" dirty="0" err="1"/>
              <a:t>keuangan</a:t>
            </a:r>
            <a:r>
              <a:rPr lang="en-US" sz="2200" b="1" dirty="0"/>
              <a:t> yang </a:t>
            </a:r>
            <a:r>
              <a:rPr lang="en-US" sz="2200" b="1" dirty="0" err="1"/>
              <a:t>memiliki</a:t>
            </a:r>
            <a:r>
              <a:rPr lang="en-US" sz="2200" b="1" dirty="0"/>
              <a:t> </a:t>
            </a:r>
            <a:r>
              <a:rPr lang="en-US" sz="2200" b="1" dirty="0" err="1"/>
              <a:t>fitur</a:t>
            </a:r>
            <a:r>
              <a:rPr lang="en-US" sz="2200" b="1" dirty="0"/>
              <a:t> </a:t>
            </a:r>
            <a:r>
              <a:rPr lang="en-US" sz="2200" b="1" dirty="0" err="1"/>
              <a:t>opsi</a:t>
            </a:r>
            <a:r>
              <a:rPr lang="en-US" sz="2200" b="1" dirty="0"/>
              <a:t> </a:t>
            </a:r>
            <a:r>
              <a:rPr lang="en-US" sz="2200" b="1" dirty="0" err="1"/>
              <a:t>jual</a:t>
            </a:r>
            <a:r>
              <a:rPr lang="en-US" sz="2200" b="1" dirty="0"/>
              <a:t> </a:t>
            </a:r>
            <a:r>
              <a:rPr lang="en-US" sz="2200" b="1" dirty="0" err="1"/>
              <a:t>dan</a:t>
            </a:r>
            <a:r>
              <a:rPr lang="en-US" sz="2200" b="1" dirty="0"/>
              <a:t> </a:t>
            </a:r>
            <a:r>
              <a:rPr lang="en-US" sz="2200" b="1" dirty="0" err="1"/>
              <a:t>diklasifikasikan</a:t>
            </a:r>
            <a:r>
              <a:rPr lang="en-US" sz="2200" b="1" dirty="0"/>
              <a:t> </a:t>
            </a:r>
            <a:r>
              <a:rPr lang="en-US" sz="2200" b="1" dirty="0" err="1"/>
              <a:t>sebagai</a:t>
            </a:r>
            <a:r>
              <a:rPr lang="en-US" sz="2200" b="1" dirty="0"/>
              <a:t> </a:t>
            </a:r>
            <a:r>
              <a:rPr lang="en-US" sz="2200" b="1" dirty="0" err="1"/>
              <a:t>instrumen</a:t>
            </a:r>
            <a:r>
              <a:rPr lang="en-US" sz="2200" b="1" dirty="0"/>
              <a:t> </a:t>
            </a:r>
            <a:r>
              <a:rPr lang="en-US" sz="2200" b="1" dirty="0" err="1"/>
              <a:t>ekuitas</a:t>
            </a:r>
            <a:r>
              <a:rPr lang="en-US" sz="2200" b="1" dirty="0"/>
              <a:t> – </a:t>
            </a:r>
            <a:r>
              <a:rPr lang="en-US" sz="2200" dirty="0"/>
              <a:t>data </a:t>
            </a:r>
            <a:r>
              <a:rPr lang="en-US" sz="2200" dirty="0" err="1"/>
              <a:t>kuantitatif</a:t>
            </a:r>
            <a:r>
              <a:rPr lang="en-US" sz="2200" dirty="0"/>
              <a:t> </a:t>
            </a:r>
            <a:r>
              <a:rPr lang="en-US" sz="2200" dirty="0" err="1"/>
              <a:t>diklasifikasikan</a:t>
            </a:r>
            <a:r>
              <a:rPr lang="en-US" sz="2200" dirty="0"/>
              <a:t> </a:t>
            </a:r>
            <a:r>
              <a:rPr lang="en-US" sz="2200" dirty="0" err="1"/>
              <a:t>sebagai</a:t>
            </a:r>
            <a:r>
              <a:rPr lang="en-US" sz="2200" dirty="0"/>
              <a:t> </a:t>
            </a:r>
            <a:r>
              <a:rPr lang="en-US" sz="2200" dirty="0" err="1"/>
              <a:t>ekuitas</a:t>
            </a:r>
            <a:r>
              <a:rPr lang="en-US" sz="2200" dirty="0"/>
              <a:t>, </a:t>
            </a:r>
            <a:r>
              <a:rPr lang="en-US" sz="2200" dirty="0" err="1"/>
              <a:t>tujuan</a:t>
            </a:r>
            <a:r>
              <a:rPr lang="en-US" sz="2200" dirty="0"/>
              <a:t>, </a:t>
            </a:r>
            <a:r>
              <a:rPr lang="en-US" sz="2200" dirty="0" err="1"/>
              <a:t>kebijakan</a:t>
            </a:r>
            <a:r>
              <a:rPr lang="en-US" sz="2200" dirty="0"/>
              <a:t>, proses, </a:t>
            </a:r>
            <a:r>
              <a:rPr lang="en-US" sz="2200" dirty="0" err="1"/>
              <a:t>arus</a:t>
            </a:r>
            <a:r>
              <a:rPr lang="en-US" sz="2200" dirty="0"/>
              <a:t> </a:t>
            </a:r>
            <a:r>
              <a:rPr lang="en-US" sz="2200" dirty="0" err="1"/>
              <a:t>kas</a:t>
            </a:r>
            <a:r>
              <a:rPr lang="en-US" sz="2200" dirty="0"/>
              <a:t> </a:t>
            </a:r>
            <a:r>
              <a:rPr lang="en-US" sz="2200" dirty="0" err="1"/>
              <a:t>keluar</a:t>
            </a:r>
            <a:r>
              <a:rPr lang="en-US" sz="2200" dirty="0"/>
              <a:t> </a:t>
            </a:r>
            <a:r>
              <a:rPr lang="en-US" sz="2200" dirty="0" err="1"/>
              <a:t>dan</a:t>
            </a:r>
            <a:r>
              <a:rPr lang="en-US" sz="2200" dirty="0"/>
              <a:t> </a:t>
            </a:r>
            <a:r>
              <a:rPr lang="en-US" sz="2200" dirty="0" err="1"/>
              <a:t>bagaimana</a:t>
            </a:r>
            <a:r>
              <a:rPr lang="en-US" sz="2200" dirty="0"/>
              <a:t> </a:t>
            </a:r>
            <a:r>
              <a:rPr lang="en-US" sz="2200" dirty="0" err="1"/>
              <a:t>penentuannya</a:t>
            </a:r>
            <a:r>
              <a:rPr lang="en-US" sz="2200" dirty="0"/>
              <a:t>.</a:t>
            </a:r>
          </a:p>
          <a:p>
            <a:endParaRPr lang="en-US" sz="2200" b="1" dirty="0"/>
          </a:p>
          <a:p>
            <a:endParaRPr lang="en-US" sz="2200" b="1" dirty="0"/>
          </a:p>
          <a:p>
            <a:endParaRPr lang="en-US" sz="2200" b="1" dirty="0"/>
          </a:p>
          <a:p>
            <a:endParaRPr lang="en-US" sz="1800" b="0" dirty="0"/>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pic>
        <p:nvPicPr>
          <p:cNvPr id="1026" name="Picture 2" descr="D:\MOM'S\GAMBAR\books-pile.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391400" y="3200400"/>
            <a:ext cx="1715671" cy="26035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0274979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304800"/>
            <a:ext cx="8229600" cy="685800"/>
          </a:xfrm>
          <a:noFill/>
          <a:ln cap="flat"/>
        </p:spPr>
        <p:txBody>
          <a:bodyPr/>
          <a:lstStyle/>
          <a:p>
            <a:pPr marL="109538" algn="ctr">
              <a:defRPr/>
            </a:pPr>
            <a:r>
              <a:rPr lang="en-US" sz="3200" dirty="0" err="1">
                <a:latin typeface="+mn-lt"/>
              </a:rPr>
              <a:t>Catatan</a:t>
            </a:r>
            <a:r>
              <a:rPr lang="en-US" sz="3200" dirty="0">
                <a:latin typeface="+mn-lt"/>
              </a:rPr>
              <a:t> </a:t>
            </a:r>
            <a:r>
              <a:rPr lang="en-US" sz="3200" dirty="0" err="1">
                <a:latin typeface="+mn-lt"/>
              </a:rPr>
              <a:t>atas</a:t>
            </a:r>
            <a:r>
              <a:rPr lang="en-US" sz="3200" dirty="0">
                <a:latin typeface="+mn-lt"/>
              </a:rPr>
              <a:t> </a:t>
            </a:r>
            <a:r>
              <a:rPr lang="en-US" sz="3200" dirty="0" err="1">
                <a:latin typeface="+mn-lt"/>
              </a:rPr>
              <a:t>Laporan</a:t>
            </a:r>
            <a:r>
              <a:rPr lang="en-US" sz="3200" dirty="0">
                <a:latin typeface="+mn-lt"/>
              </a:rPr>
              <a:t> </a:t>
            </a:r>
            <a:r>
              <a:rPr lang="en-US" sz="3200" dirty="0" err="1">
                <a:latin typeface="+mn-lt"/>
              </a:rPr>
              <a:t>Keuangan</a:t>
            </a:r>
            <a:endParaRPr lang="en-US" sz="3200" dirty="0">
              <a:latin typeface="+mn-lt"/>
            </a:endParaRPr>
          </a:p>
        </p:txBody>
      </p:sp>
      <p:sp>
        <p:nvSpPr>
          <p:cNvPr id="130050" name="Rectangle 2"/>
          <p:cNvSpPr>
            <a:spLocks noGrp="1" noChangeArrowheads="1"/>
          </p:cNvSpPr>
          <p:nvPr>
            <p:ph idx="1"/>
          </p:nvPr>
        </p:nvSpPr>
        <p:spPr>
          <a:xfrm>
            <a:off x="457200" y="1219200"/>
            <a:ext cx="8015412" cy="4191001"/>
          </a:xfrm>
          <a:noFill/>
        </p:spPr>
        <p:txBody>
          <a:bodyPr lIns="90488" tIns="44450" rIns="90488" bIns="44450">
            <a:normAutofit lnSpcReduction="10000"/>
          </a:bodyPr>
          <a:lstStyle/>
          <a:p>
            <a:r>
              <a:rPr lang="en-US" sz="2200" b="0" dirty="0" err="1"/>
              <a:t>Pengungkapan</a:t>
            </a:r>
            <a:r>
              <a:rPr lang="en-US" sz="2200" b="0" dirty="0"/>
              <a:t> lain</a:t>
            </a:r>
          </a:p>
          <a:p>
            <a:pPr lvl="1"/>
            <a:r>
              <a:rPr lang="en-US" sz="2200" b="0" dirty="0" err="1"/>
              <a:t>Jumlah</a:t>
            </a:r>
            <a:r>
              <a:rPr lang="en-US" sz="2200" b="0" dirty="0"/>
              <a:t> </a:t>
            </a:r>
            <a:r>
              <a:rPr lang="en-US" sz="2200" b="0" dirty="0" err="1"/>
              <a:t>dividen</a:t>
            </a:r>
            <a:r>
              <a:rPr lang="en-US" sz="2200" b="0" dirty="0"/>
              <a:t> </a:t>
            </a:r>
            <a:r>
              <a:rPr lang="en-US" sz="2200" b="0" dirty="0" err="1"/>
              <a:t>diumumkan</a:t>
            </a:r>
            <a:r>
              <a:rPr lang="en-US" sz="2200" b="0" dirty="0"/>
              <a:t> </a:t>
            </a:r>
            <a:r>
              <a:rPr lang="en-US" sz="2200" b="0" dirty="0" err="1"/>
              <a:t>atau</a:t>
            </a:r>
            <a:r>
              <a:rPr lang="en-US" sz="2200" b="0" dirty="0"/>
              <a:t> </a:t>
            </a:r>
            <a:r>
              <a:rPr lang="en-US" sz="2200" b="0" dirty="0" err="1"/>
              <a:t>diumumkan</a:t>
            </a:r>
            <a:r>
              <a:rPr lang="en-US" sz="2200" b="0" dirty="0"/>
              <a:t> </a:t>
            </a:r>
            <a:r>
              <a:rPr lang="en-US" sz="2200" b="0" dirty="0" err="1"/>
              <a:t>sebelum</a:t>
            </a:r>
            <a:r>
              <a:rPr lang="en-US" sz="2200" b="0" dirty="0"/>
              <a:t> </a:t>
            </a:r>
            <a:r>
              <a:rPr lang="en-US" sz="2200" b="0" dirty="0" err="1"/>
              <a:t>penyelesaian</a:t>
            </a:r>
            <a:r>
              <a:rPr lang="en-US" sz="2200" b="0" dirty="0"/>
              <a:t> </a:t>
            </a:r>
            <a:r>
              <a:rPr lang="en-US" sz="2200" b="0" dirty="0" err="1"/>
              <a:t>laporan</a:t>
            </a:r>
            <a:r>
              <a:rPr lang="en-US" sz="2200" b="0" dirty="0"/>
              <a:t> </a:t>
            </a:r>
            <a:r>
              <a:rPr lang="en-US" sz="2200" b="0" dirty="0" err="1"/>
              <a:t>keuangan</a:t>
            </a:r>
            <a:r>
              <a:rPr lang="en-US" sz="2200" b="0" dirty="0"/>
              <a:t>.</a:t>
            </a:r>
          </a:p>
          <a:p>
            <a:pPr lvl="1"/>
            <a:r>
              <a:rPr lang="en-US" sz="2200" dirty="0" err="1"/>
              <a:t>Jumlah</a:t>
            </a:r>
            <a:r>
              <a:rPr lang="en-US" sz="2200" dirty="0"/>
              <a:t> </a:t>
            </a:r>
            <a:r>
              <a:rPr lang="en-US" sz="2200" dirty="0" err="1"/>
              <a:t>dividen</a:t>
            </a:r>
            <a:r>
              <a:rPr lang="en-US" sz="2200" dirty="0"/>
              <a:t> </a:t>
            </a:r>
            <a:r>
              <a:rPr lang="en-US" sz="2200" dirty="0" err="1"/>
              <a:t>preferen</a:t>
            </a:r>
            <a:r>
              <a:rPr lang="en-US" sz="2200" dirty="0"/>
              <a:t> yang </a:t>
            </a:r>
            <a:r>
              <a:rPr lang="en-US" sz="2200" dirty="0" err="1"/>
              <a:t>tidak</a:t>
            </a:r>
            <a:r>
              <a:rPr lang="en-US" sz="2200" dirty="0"/>
              <a:t> </a:t>
            </a:r>
            <a:r>
              <a:rPr lang="en-US" sz="2200" dirty="0" err="1"/>
              <a:t>diakui</a:t>
            </a:r>
            <a:r>
              <a:rPr lang="en-US" sz="2200" dirty="0"/>
              <a:t>.</a:t>
            </a:r>
          </a:p>
          <a:p>
            <a:r>
              <a:rPr lang="en-US" sz="2200" b="0" dirty="0" err="1"/>
              <a:t>Pengungkapan</a:t>
            </a:r>
            <a:r>
              <a:rPr lang="en-US" sz="2200" b="0" dirty="0"/>
              <a:t> </a:t>
            </a:r>
            <a:r>
              <a:rPr lang="en-US" sz="2200" b="0" dirty="0" err="1"/>
              <a:t>berikut</a:t>
            </a:r>
            <a:r>
              <a:rPr lang="en-US" sz="2200" b="0" dirty="0"/>
              <a:t> </a:t>
            </a:r>
            <a:r>
              <a:rPr lang="en-US" sz="2200" b="0" dirty="0" err="1"/>
              <a:t>jika</a:t>
            </a:r>
            <a:r>
              <a:rPr lang="en-US" sz="2200" b="0" dirty="0"/>
              <a:t> </a:t>
            </a:r>
            <a:r>
              <a:rPr lang="en-US" sz="2200" b="0" dirty="0" err="1"/>
              <a:t>tidak</a:t>
            </a:r>
            <a:r>
              <a:rPr lang="en-US" sz="2200" b="0" dirty="0"/>
              <a:t> </a:t>
            </a:r>
            <a:r>
              <a:rPr lang="en-US" sz="2200" b="0" dirty="0" err="1"/>
              <a:t>diungkapkan</a:t>
            </a:r>
            <a:r>
              <a:rPr lang="en-US" sz="2200" b="0" dirty="0"/>
              <a:t> di </a:t>
            </a:r>
            <a:r>
              <a:rPr lang="en-US" sz="2200" b="0" dirty="0" err="1"/>
              <a:t>bagiian</a:t>
            </a:r>
            <a:r>
              <a:rPr lang="en-US" sz="2200" b="0" dirty="0"/>
              <a:t> </a:t>
            </a:r>
            <a:r>
              <a:rPr lang="en-US" sz="2200" b="0" dirty="0" err="1"/>
              <a:t>manapun</a:t>
            </a:r>
            <a:r>
              <a:rPr lang="en-US" sz="2200" b="0" dirty="0"/>
              <a:t> </a:t>
            </a:r>
            <a:r>
              <a:rPr lang="en-US" sz="2200" b="0" dirty="0" err="1"/>
              <a:t>dalam</a:t>
            </a:r>
            <a:r>
              <a:rPr lang="en-US" sz="2200" b="0" dirty="0"/>
              <a:t> </a:t>
            </a:r>
            <a:r>
              <a:rPr lang="en-US" sz="2200" b="0" dirty="0" err="1"/>
              <a:t>informasi</a:t>
            </a:r>
            <a:r>
              <a:rPr lang="en-US" sz="2200" b="0" dirty="0"/>
              <a:t> yang </a:t>
            </a:r>
            <a:r>
              <a:rPr lang="en-US" sz="2200" b="0" dirty="0" err="1"/>
              <a:t>dipublikasi</a:t>
            </a:r>
            <a:r>
              <a:rPr lang="en-US" sz="2200" b="0" dirty="0"/>
              <a:t> </a:t>
            </a:r>
            <a:r>
              <a:rPr lang="en-US" sz="2200" b="0" dirty="0" err="1"/>
              <a:t>bersama</a:t>
            </a:r>
            <a:r>
              <a:rPr lang="en-US" sz="2200" b="0" dirty="0"/>
              <a:t> LK:</a:t>
            </a:r>
          </a:p>
          <a:p>
            <a:pPr lvl="1" fontAlgn="base">
              <a:spcAft>
                <a:spcPct val="0"/>
              </a:spcAft>
              <a:buClr>
                <a:schemeClr val="accent1"/>
              </a:buClr>
              <a:buFont typeface="Wingdings" pitchFamily="2" charset="2"/>
              <a:buChar char="§"/>
              <a:defRPr/>
            </a:pPr>
            <a:r>
              <a:rPr lang="en-US" sz="1800" kern="0" dirty="0" err="1"/>
              <a:t>Domisili</a:t>
            </a:r>
            <a:r>
              <a:rPr lang="en-US" sz="1800" kern="0" dirty="0"/>
              <a:t> </a:t>
            </a:r>
            <a:r>
              <a:rPr lang="en-US" sz="1800" kern="0" dirty="0" err="1"/>
              <a:t>dan</a:t>
            </a:r>
            <a:r>
              <a:rPr lang="en-US" sz="1800" kern="0" dirty="0"/>
              <a:t> </a:t>
            </a:r>
            <a:r>
              <a:rPr lang="en-US" sz="1800" kern="0" dirty="0" err="1"/>
              <a:t>bentuk</a:t>
            </a:r>
            <a:r>
              <a:rPr lang="en-US" sz="1800" kern="0" dirty="0"/>
              <a:t> </a:t>
            </a:r>
            <a:r>
              <a:rPr lang="en-US" sz="1800" kern="0" dirty="0" err="1"/>
              <a:t>hukum</a:t>
            </a:r>
            <a:r>
              <a:rPr lang="en-US" sz="1800" kern="0" dirty="0"/>
              <a:t>, </a:t>
            </a:r>
            <a:r>
              <a:rPr lang="en-US" sz="1800" kern="0" dirty="0" err="1"/>
              <a:t>negara</a:t>
            </a:r>
            <a:r>
              <a:rPr lang="en-US" sz="1800" kern="0" dirty="0"/>
              <a:t> </a:t>
            </a:r>
            <a:r>
              <a:rPr lang="en-US" sz="1800" kern="0" dirty="0" err="1"/>
              <a:t>pendirian</a:t>
            </a:r>
            <a:r>
              <a:rPr lang="en-US" sz="1800" kern="0" dirty="0"/>
              <a:t>, </a:t>
            </a:r>
            <a:r>
              <a:rPr lang="en-US" sz="1800" kern="0" dirty="0" err="1"/>
              <a:t>alamat</a:t>
            </a:r>
            <a:r>
              <a:rPr lang="en-US" sz="1800" kern="0" dirty="0"/>
              <a:t> </a:t>
            </a:r>
            <a:r>
              <a:rPr lang="en-US" sz="1800" kern="0" dirty="0" err="1"/>
              <a:t>kantor</a:t>
            </a:r>
            <a:r>
              <a:rPr lang="en-US" sz="1800" kern="0" dirty="0"/>
              <a:t> </a:t>
            </a:r>
            <a:r>
              <a:rPr lang="en-US" sz="1800" kern="0" dirty="0" err="1"/>
              <a:t>dan</a:t>
            </a:r>
            <a:r>
              <a:rPr lang="en-US" sz="1800" kern="0" dirty="0"/>
              <a:t> </a:t>
            </a:r>
            <a:r>
              <a:rPr lang="en-US" sz="1800" kern="0" dirty="0" err="1"/>
              <a:t>lokasi</a:t>
            </a:r>
            <a:r>
              <a:rPr lang="en-US" sz="1800" kern="0" dirty="0"/>
              <a:t> </a:t>
            </a:r>
            <a:r>
              <a:rPr lang="en-US" sz="1800" kern="0" dirty="0" err="1"/>
              <a:t>utama</a:t>
            </a:r>
            <a:r>
              <a:rPr lang="en-US" sz="1800" kern="0" dirty="0"/>
              <a:t> </a:t>
            </a:r>
            <a:r>
              <a:rPr lang="en-US" sz="1800" kern="0" dirty="0" err="1"/>
              <a:t>kantor</a:t>
            </a:r>
            <a:endParaRPr lang="en-US" sz="1800" kern="0" dirty="0"/>
          </a:p>
          <a:p>
            <a:pPr lvl="1" fontAlgn="base">
              <a:spcAft>
                <a:spcPct val="0"/>
              </a:spcAft>
              <a:buClr>
                <a:schemeClr val="accent1"/>
              </a:buClr>
              <a:buFont typeface="Wingdings" pitchFamily="2" charset="2"/>
              <a:buChar char="§"/>
              <a:defRPr/>
            </a:pPr>
            <a:r>
              <a:rPr lang="en-US" sz="1800" kern="0" dirty="0" err="1"/>
              <a:t>Sifat</a:t>
            </a:r>
            <a:r>
              <a:rPr lang="en-US" sz="1800" kern="0" dirty="0"/>
              <a:t> </a:t>
            </a:r>
            <a:r>
              <a:rPr lang="en-US" sz="1800" kern="0" dirty="0" err="1"/>
              <a:t>operasi</a:t>
            </a:r>
            <a:r>
              <a:rPr lang="en-US" sz="1800" kern="0" dirty="0"/>
              <a:t> </a:t>
            </a:r>
            <a:r>
              <a:rPr lang="en-US" sz="1800" kern="0" dirty="0" err="1"/>
              <a:t>dan</a:t>
            </a:r>
            <a:r>
              <a:rPr lang="en-US" sz="1800" kern="0" dirty="0"/>
              <a:t> </a:t>
            </a:r>
            <a:r>
              <a:rPr lang="en-US" sz="1800" kern="0" dirty="0" err="1"/>
              <a:t>kegiatan</a:t>
            </a:r>
            <a:r>
              <a:rPr lang="en-US" sz="1800" kern="0" dirty="0"/>
              <a:t> </a:t>
            </a:r>
            <a:r>
              <a:rPr lang="en-US" sz="1800" kern="0" dirty="0" err="1"/>
              <a:t>utama</a:t>
            </a:r>
            <a:endParaRPr lang="en-US" sz="1800" kern="0" dirty="0"/>
          </a:p>
          <a:p>
            <a:pPr lvl="1" fontAlgn="base">
              <a:spcAft>
                <a:spcPct val="0"/>
              </a:spcAft>
              <a:buClr>
                <a:schemeClr val="accent1"/>
              </a:buClr>
              <a:buFont typeface="Wingdings" pitchFamily="2" charset="2"/>
              <a:buChar char="§"/>
              <a:defRPr/>
            </a:pPr>
            <a:r>
              <a:rPr lang="en-US" sz="1800" kern="0" dirty="0" err="1"/>
              <a:t>Nama</a:t>
            </a:r>
            <a:r>
              <a:rPr lang="en-US" sz="1800" kern="0" dirty="0"/>
              <a:t> </a:t>
            </a:r>
            <a:r>
              <a:rPr lang="en-US" sz="1800" kern="0" dirty="0" err="1"/>
              <a:t>entitas</a:t>
            </a:r>
            <a:r>
              <a:rPr lang="en-US" sz="1800" kern="0" dirty="0"/>
              <a:t> </a:t>
            </a:r>
            <a:r>
              <a:rPr lang="en-US" sz="1800" kern="0" dirty="0" err="1"/>
              <a:t>induk</a:t>
            </a:r>
            <a:r>
              <a:rPr lang="en-US" sz="1800" kern="0" dirty="0"/>
              <a:t> </a:t>
            </a:r>
            <a:r>
              <a:rPr lang="en-US" sz="1800" kern="0" dirty="0" err="1"/>
              <a:t>dan</a:t>
            </a:r>
            <a:r>
              <a:rPr lang="en-US" sz="1800" kern="0" dirty="0"/>
              <a:t> </a:t>
            </a:r>
            <a:r>
              <a:rPr lang="en-US" sz="1800" kern="0" dirty="0" err="1"/>
              <a:t>nama</a:t>
            </a:r>
            <a:r>
              <a:rPr lang="en-US" sz="1800" kern="0" dirty="0"/>
              <a:t> </a:t>
            </a:r>
            <a:r>
              <a:rPr lang="en-US" sz="1800" kern="0" dirty="0" err="1"/>
              <a:t>entitas</a:t>
            </a:r>
            <a:r>
              <a:rPr lang="en-US" sz="1800" kern="0" dirty="0"/>
              <a:t> </a:t>
            </a:r>
            <a:r>
              <a:rPr lang="en-US" sz="1800" kern="0" dirty="0" err="1"/>
              <a:t>induk</a:t>
            </a:r>
            <a:r>
              <a:rPr lang="en-US" sz="1800" kern="0" dirty="0"/>
              <a:t> </a:t>
            </a:r>
            <a:r>
              <a:rPr lang="en-US" sz="1800" kern="0" dirty="0" err="1"/>
              <a:t>terakhir</a:t>
            </a:r>
            <a:r>
              <a:rPr lang="en-US" sz="1800" kern="0" dirty="0"/>
              <a:t> </a:t>
            </a:r>
            <a:r>
              <a:rPr lang="en-US" sz="1800" kern="0" dirty="0" err="1"/>
              <a:t>dalam</a:t>
            </a:r>
            <a:r>
              <a:rPr lang="en-US" sz="1800" kern="0" dirty="0"/>
              <a:t> </a:t>
            </a:r>
            <a:r>
              <a:rPr lang="en-US" sz="1800" kern="0" dirty="0" err="1"/>
              <a:t>kelompok</a:t>
            </a:r>
            <a:r>
              <a:rPr lang="en-US" sz="1800" kern="0" dirty="0"/>
              <a:t> </a:t>
            </a:r>
            <a:r>
              <a:rPr lang="en-US" sz="1800" kern="0" dirty="0" err="1"/>
              <a:t>usaha</a:t>
            </a:r>
            <a:endParaRPr lang="en-US" sz="1800" kern="0" dirty="0"/>
          </a:p>
          <a:p>
            <a:pPr lvl="1" fontAlgn="base">
              <a:spcAft>
                <a:spcPct val="0"/>
              </a:spcAft>
              <a:buClr>
                <a:schemeClr val="accent1"/>
              </a:buClr>
              <a:buFont typeface="Wingdings" pitchFamily="2" charset="2"/>
              <a:buChar char="§"/>
              <a:defRPr/>
            </a:pPr>
            <a:r>
              <a:rPr lang="en-US" sz="1800" kern="0" dirty="0" err="1"/>
              <a:t>Bagi</a:t>
            </a:r>
            <a:r>
              <a:rPr lang="en-US" sz="1800" kern="0" dirty="0"/>
              <a:t> </a:t>
            </a:r>
            <a:r>
              <a:rPr lang="en-US" sz="1800" kern="0" dirty="0" err="1"/>
              <a:t>entitas</a:t>
            </a:r>
            <a:r>
              <a:rPr lang="en-US" sz="1800" kern="0" dirty="0"/>
              <a:t> yang </a:t>
            </a:r>
            <a:r>
              <a:rPr lang="en-US" sz="1800" kern="0" dirty="0" err="1"/>
              <a:t>mempunyai</a:t>
            </a:r>
            <a:r>
              <a:rPr lang="en-US" sz="1800" kern="0" dirty="0"/>
              <a:t> </a:t>
            </a:r>
            <a:r>
              <a:rPr lang="en-US" sz="1800" kern="0" dirty="0" err="1"/>
              <a:t>umur</a:t>
            </a:r>
            <a:r>
              <a:rPr lang="en-US" sz="1800" kern="0" dirty="0"/>
              <a:t> </a:t>
            </a:r>
            <a:r>
              <a:rPr lang="en-US" sz="1800" kern="0" dirty="0" err="1"/>
              <a:t>terbatas</a:t>
            </a:r>
            <a:r>
              <a:rPr lang="en-US" sz="1800" kern="0" dirty="0"/>
              <a:t>, </a:t>
            </a:r>
            <a:r>
              <a:rPr lang="en-US" sz="1800" kern="0" dirty="0" err="1"/>
              <a:t>informasi</a:t>
            </a:r>
            <a:r>
              <a:rPr lang="en-US" sz="1800" kern="0" dirty="0"/>
              <a:t> </a:t>
            </a:r>
            <a:r>
              <a:rPr lang="en-US" sz="1800" kern="0" dirty="0" err="1"/>
              <a:t>tentang</a:t>
            </a:r>
            <a:r>
              <a:rPr lang="en-US" sz="1800" kern="0" dirty="0"/>
              <a:t> </a:t>
            </a:r>
            <a:r>
              <a:rPr lang="en-US" sz="1800" kern="0" dirty="0" err="1"/>
              <a:t>umur</a:t>
            </a:r>
            <a:r>
              <a:rPr lang="en-US" sz="1800" kern="0" dirty="0"/>
              <a:t> </a:t>
            </a:r>
            <a:r>
              <a:rPr lang="en-US" sz="1800" kern="0" dirty="0" err="1"/>
              <a:t>entitas</a:t>
            </a:r>
            <a:endParaRPr lang="en-US" sz="1800" kern="0" dirty="0"/>
          </a:p>
          <a:p>
            <a:pPr lvl="1"/>
            <a:endParaRPr lang="en-US" sz="1800" b="0" dirty="0"/>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pic>
        <p:nvPicPr>
          <p:cNvPr id="8194" name="Picture 2" descr="C:\Users\User\Favorites\Desktop\gambar ekonomi\0060-0808-0119-1460_Cartoon_Office_Worker_Overwhelmed_with_Paperwork_clipart_image.jpg"/>
          <p:cNvPicPr>
            <a:picLocks noChangeAspect="1" noChangeArrowheads="1"/>
          </p:cNvPicPr>
          <p:nvPr/>
        </p:nvPicPr>
        <p:blipFill>
          <a:blip r:embed="rId3" cstate="print"/>
          <a:srcRect/>
          <a:stretch>
            <a:fillRect/>
          </a:stretch>
        </p:blipFill>
        <p:spPr bwMode="auto">
          <a:xfrm>
            <a:off x="7793646" y="4279765"/>
            <a:ext cx="1350354" cy="2121035"/>
          </a:xfrm>
          <a:prstGeom prst="rect">
            <a:avLst/>
          </a:prstGeom>
          <a:noFill/>
        </p:spPr>
      </p:pic>
    </p:spTree>
    <p:extLst>
      <p:ext uri="{BB962C8B-B14F-4D97-AF65-F5344CB8AC3E}">
        <p14:creationId xmlns:p14="http://schemas.microsoft.com/office/powerpoint/2010/main" xmlns="" val="1201385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a:xfrm>
            <a:off x="457200" y="304800"/>
            <a:ext cx="8229600" cy="685800"/>
          </a:xfrm>
          <a:noFill/>
          <a:ln cap="flat"/>
        </p:spPr>
        <p:txBody>
          <a:bodyPr/>
          <a:lstStyle/>
          <a:p>
            <a:pPr marL="109538" algn="ctr">
              <a:defRPr/>
            </a:pPr>
            <a:r>
              <a:rPr lang="en-US" sz="3200" dirty="0" err="1">
                <a:latin typeface="+mn-lt"/>
              </a:rPr>
              <a:t>Tanggal</a:t>
            </a:r>
            <a:r>
              <a:rPr lang="en-US" sz="3200" dirty="0">
                <a:latin typeface="+mn-lt"/>
              </a:rPr>
              <a:t> </a:t>
            </a:r>
            <a:r>
              <a:rPr lang="en-US" sz="3200" dirty="0" err="1">
                <a:latin typeface="+mn-lt"/>
              </a:rPr>
              <a:t>Efektif</a:t>
            </a:r>
            <a:r>
              <a:rPr lang="en-US" sz="3200" dirty="0">
                <a:latin typeface="+mn-lt"/>
              </a:rPr>
              <a:t> </a:t>
            </a:r>
            <a:r>
              <a:rPr lang="en-US" sz="3200" dirty="0" err="1">
                <a:latin typeface="+mn-lt"/>
              </a:rPr>
              <a:t>dan</a:t>
            </a:r>
            <a:r>
              <a:rPr lang="en-US" sz="3200" dirty="0">
                <a:latin typeface="+mn-lt"/>
              </a:rPr>
              <a:t> </a:t>
            </a:r>
            <a:r>
              <a:rPr lang="en-US" sz="3200" dirty="0" err="1">
                <a:latin typeface="+mn-lt"/>
              </a:rPr>
              <a:t>Penarikan</a:t>
            </a:r>
            <a:endParaRPr lang="en-US" sz="3200" dirty="0">
              <a:latin typeface="+mn-lt"/>
            </a:endParaRPr>
          </a:p>
        </p:txBody>
      </p:sp>
      <p:sp>
        <p:nvSpPr>
          <p:cNvPr id="130050" name="Rectangle 2"/>
          <p:cNvSpPr>
            <a:spLocks noGrp="1" noChangeArrowheads="1"/>
          </p:cNvSpPr>
          <p:nvPr>
            <p:ph idx="1"/>
          </p:nvPr>
        </p:nvSpPr>
        <p:spPr>
          <a:xfrm>
            <a:off x="442788" y="1357536"/>
            <a:ext cx="8244012" cy="2376264"/>
          </a:xfrm>
          <a:noFill/>
        </p:spPr>
        <p:txBody>
          <a:bodyPr lIns="90488" tIns="44450" rIns="90488" bIns="44450"/>
          <a:lstStyle/>
          <a:p>
            <a:r>
              <a:rPr lang="en-US" sz="2200" b="0" dirty="0" err="1"/>
              <a:t>Pernyataan</a:t>
            </a:r>
            <a:r>
              <a:rPr lang="en-US" sz="2200" b="0" dirty="0"/>
              <a:t> </a:t>
            </a:r>
            <a:r>
              <a:rPr lang="en-US" sz="2200" b="0" dirty="0" err="1"/>
              <a:t>ini</a:t>
            </a:r>
            <a:r>
              <a:rPr lang="en-US" sz="2200" b="0" dirty="0"/>
              <a:t> </a:t>
            </a:r>
            <a:r>
              <a:rPr lang="en-US" sz="2200" b="0" dirty="0" err="1"/>
              <a:t>efektif</a:t>
            </a:r>
            <a:r>
              <a:rPr lang="en-US" sz="2200" b="0" dirty="0"/>
              <a:t> </a:t>
            </a:r>
            <a:r>
              <a:rPr lang="en-US" sz="2200" b="0" dirty="0" err="1"/>
              <a:t>untuk</a:t>
            </a:r>
            <a:r>
              <a:rPr lang="en-US" sz="2200" b="0" dirty="0"/>
              <a:t> </a:t>
            </a:r>
            <a:r>
              <a:rPr lang="en-US" sz="2200" b="0" dirty="0" err="1"/>
              <a:t>periode</a:t>
            </a:r>
            <a:r>
              <a:rPr lang="en-US" sz="2200" b="0" dirty="0"/>
              <a:t> </a:t>
            </a:r>
            <a:r>
              <a:rPr lang="en-US" sz="2200" b="0" dirty="0" err="1"/>
              <a:t>tahun</a:t>
            </a:r>
            <a:r>
              <a:rPr lang="en-US" sz="2200" b="0" dirty="0"/>
              <a:t> </a:t>
            </a:r>
            <a:r>
              <a:rPr lang="en-US" sz="2200" b="0" dirty="0" err="1"/>
              <a:t>buku</a:t>
            </a:r>
            <a:r>
              <a:rPr lang="en-US" sz="2200" b="0" dirty="0"/>
              <a:t> yang </a:t>
            </a:r>
            <a:r>
              <a:rPr lang="en-US" sz="2200" b="0" dirty="0" err="1"/>
              <a:t>dimulai</a:t>
            </a:r>
            <a:r>
              <a:rPr lang="en-US" sz="2200" b="0" dirty="0"/>
              <a:t> </a:t>
            </a:r>
            <a:r>
              <a:rPr lang="en-US" sz="2200" b="0" dirty="0" err="1"/>
              <a:t>pada</a:t>
            </a:r>
            <a:r>
              <a:rPr lang="en-US" sz="2200" b="0" dirty="0"/>
              <a:t> </a:t>
            </a:r>
            <a:r>
              <a:rPr lang="en-US" sz="2200" b="0" dirty="0" err="1"/>
              <a:t>atau</a:t>
            </a:r>
            <a:r>
              <a:rPr lang="en-US" sz="2200" b="0" dirty="0"/>
              <a:t> </a:t>
            </a:r>
            <a:r>
              <a:rPr lang="en-US" sz="2200" b="0" dirty="0" err="1"/>
              <a:t>setelah</a:t>
            </a:r>
            <a:r>
              <a:rPr lang="en-US" sz="2200" b="0" dirty="0"/>
              <a:t> 1 </a:t>
            </a:r>
            <a:r>
              <a:rPr lang="en-US" sz="2200" b="0" dirty="0" err="1"/>
              <a:t>Januari</a:t>
            </a:r>
            <a:r>
              <a:rPr lang="en-US" sz="2200" b="0" dirty="0"/>
              <a:t> 2015</a:t>
            </a:r>
          </a:p>
          <a:p>
            <a:r>
              <a:rPr lang="en-US" sz="2200" dirty="0" err="1"/>
              <a:t>Pernyataan</a:t>
            </a:r>
            <a:r>
              <a:rPr lang="en-US" sz="2200" dirty="0"/>
              <a:t> </a:t>
            </a:r>
            <a:r>
              <a:rPr lang="en-US" sz="2200" dirty="0" err="1"/>
              <a:t>ini</a:t>
            </a:r>
            <a:r>
              <a:rPr lang="en-US" sz="2200" dirty="0"/>
              <a:t> </a:t>
            </a:r>
            <a:r>
              <a:rPr lang="en-US" sz="2200" dirty="0" err="1"/>
              <a:t>menggantikan</a:t>
            </a:r>
            <a:r>
              <a:rPr lang="en-US" sz="2200" dirty="0"/>
              <a:t> PSAK 1 (</a:t>
            </a:r>
            <a:r>
              <a:rPr lang="en-US" sz="2200" dirty="0" err="1"/>
              <a:t>Penyajian</a:t>
            </a:r>
            <a:r>
              <a:rPr lang="en-US" sz="2200" dirty="0"/>
              <a:t> </a:t>
            </a:r>
            <a:r>
              <a:rPr lang="en-US" sz="2200" dirty="0" err="1"/>
              <a:t>Laporan</a:t>
            </a:r>
            <a:r>
              <a:rPr lang="en-US" sz="2200" dirty="0"/>
              <a:t> </a:t>
            </a:r>
            <a:r>
              <a:rPr lang="en-US" sz="2200" dirty="0" err="1"/>
              <a:t>Keuangan</a:t>
            </a:r>
            <a:r>
              <a:rPr lang="en-US" sz="2200" dirty="0"/>
              <a:t>)</a:t>
            </a:r>
            <a:endParaRPr lang="en-US" sz="2200" b="0" dirty="0"/>
          </a:p>
        </p:txBody>
      </p:sp>
      <p:sp>
        <p:nvSpPr>
          <p:cNvPr id="6" name="Text Box 12"/>
          <p:cNvSpPr txBox="1">
            <a:spLocks noChangeArrowheads="1"/>
          </p:cNvSpPr>
          <p:nvPr/>
        </p:nvSpPr>
        <p:spPr bwMode="auto">
          <a:xfrm>
            <a:off x="0" y="6443246"/>
            <a:ext cx="1600200" cy="338554"/>
          </a:xfrm>
          <a:prstGeom prst="rect">
            <a:avLst/>
          </a:prstGeom>
          <a:solidFill>
            <a:schemeClr val="bg1"/>
          </a:solidFill>
          <a:ln w="19050">
            <a:noFill/>
            <a:miter lim="800000"/>
            <a:headEnd/>
            <a:tailEnd/>
          </a:ln>
          <a:effectLst/>
        </p:spPr>
        <p:txBody>
          <a:bodyPr wrap="square">
            <a:spAutoFit/>
          </a:bodyPr>
          <a:lstStyle/>
          <a:p>
            <a:pPr marL="692150" indent="-692150" algn="l">
              <a:spcBef>
                <a:spcPct val="50000"/>
              </a:spcBef>
              <a:defRPr/>
            </a:pPr>
            <a:r>
              <a:rPr lang="id-ID" sz="1600" b="1" i="1" dirty="0">
                <a:solidFill>
                  <a:schemeClr val="bg2"/>
                </a:solidFill>
                <a:effectLst>
                  <a:outerShdw blurRad="38100" dist="38100" dir="2700000" algn="tl">
                    <a:srgbClr val="C0C0C0"/>
                  </a:outerShdw>
                </a:effectLst>
              </a:rPr>
              <a:t>Ref: PSAK 1</a:t>
            </a:r>
            <a:endParaRPr lang="en-US" sz="1600" b="1" i="1" dirty="0">
              <a:solidFill>
                <a:schemeClr val="bg2"/>
              </a:solidFill>
              <a:effectLst>
                <a:outerShdw blurRad="38100" dist="38100" dir="2700000" algn="tl">
                  <a:srgbClr val="C0C0C0"/>
                </a:outerShdw>
              </a:effectLst>
            </a:endParaRPr>
          </a:p>
        </p:txBody>
      </p:sp>
      <p:pic>
        <p:nvPicPr>
          <p:cNvPr id="8194" name="Picture 2" descr="C:\Users\User\Favorites\Desktop\gambar ekonomi\0060-0808-0119-1460_Cartoon_Office_Worker_Overwhelmed_with_Paperwork_clipart_image.jpg"/>
          <p:cNvPicPr>
            <a:picLocks noChangeAspect="1" noChangeArrowheads="1"/>
          </p:cNvPicPr>
          <p:nvPr/>
        </p:nvPicPr>
        <p:blipFill>
          <a:blip r:embed="rId3" cstate="print"/>
          <a:srcRect/>
          <a:stretch>
            <a:fillRect/>
          </a:stretch>
        </p:blipFill>
        <p:spPr bwMode="auto">
          <a:xfrm>
            <a:off x="7543800" y="3886200"/>
            <a:ext cx="1350354" cy="2121035"/>
          </a:xfrm>
          <a:prstGeom prst="rect">
            <a:avLst/>
          </a:prstGeom>
          <a:noFill/>
        </p:spPr>
      </p:pic>
    </p:spTree>
    <p:extLst>
      <p:ext uri="{BB962C8B-B14F-4D97-AF65-F5344CB8AC3E}">
        <p14:creationId xmlns:p14="http://schemas.microsoft.com/office/powerpoint/2010/main" xmlns="" val="38515206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93669"/>
            <a:ext cx="8229600" cy="563563"/>
          </a:xfrm>
        </p:spPr>
        <p:txBody>
          <a:bodyPr>
            <a:normAutofit/>
          </a:bodyPr>
          <a:lstStyle/>
          <a:p>
            <a:r>
              <a:rPr lang="en-US" dirty="0" err="1"/>
              <a:t>Kasus</a:t>
            </a:r>
            <a:endParaRPr lang="en-US" dirty="0"/>
          </a:p>
        </p:txBody>
      </p:sp>
      <p:sp>
        <p:nvSpPr>
          <p:cNvPr id="3" name="Content Placeholder 2"/>
          <p:cNvSpPr>
            <a:spLocks noGrp="1"/>
          </p:cNvSpPr>
          <p:nvPr>
            <p:ph idx="1"/>
          </p:nvPr>
        </p:nvSpPr>
        <p:spPr/>
        <p:txBody>
          <a:bodyPr/>
          <a:lstStyle/>
          <a:p>
            <a:r>
              <a:rPr lang="en-US" sz="2400" dirty="0" err="1"/>
              <a:t>Entitas</a:t>
            </a:r>
            <a:r>
              <a:rPr lang="en-US" sz="2400" dirty="0"/>
              <a:t> </a:t>
            </a:r>
            <a:r>
              <a:rPr lang="en-US" sz="2400" dirty="0" err="1"/>
              <a:t>memiliki</a:t>
            </a:r>
            <a:r>
              <a:rPr lang="en-US" sz="2400" dirty="0"/>
              <a:t> </a:t>
            </a:r>
            <a:r>
              <a:rPr lang="en-US" sz="2400" dirty="0" err="1"/>
              <a:t>tanah</a:t>
            </a:r>
            <a:r>
              <a:rPr lang="en-US" sz="2400" dirty="0"/>
              <a:t> yang </a:t>
            </a:r>
            <a:r>
              <a:rPr lang="en-US" sz="2400" dirty="0" err="1"/>
              <a:t>tidak</a:t>
            </a:r>
            <a:r>
              <a:rPr lang="en-US" sz="2400" dirty="0"/>
              <a:t> </a:t>
            </a:r>
            <a:r>
              <a:rPr lang="en-US" sz="2400" dirty="0" err="1"/>
              <a:t>digunakan</a:t>
            </a:r>
            <a:endParaRPr lang="en-US" sz="2400" dirty="0"/>
          </a:p>
          <a:p>
            <a:pPr>
              <a:buNone/>
            </a:pPr>
            <a:r>
              <a:rPr lang="en-US" sz="2400" dirty="0"/>
              <a:t>	</a:t>
            </a:r>
            <a:r>
              <a:rPr lang="en-US" sz="2400" dirty="0" err="1"/>
              <a:t>untuk</a:t>
            </a:r>
            <a:r>
              <a:rPr lang="en-US" sz="2400" dirty="0"/>
              <a:t> </a:t>
            </a:r>
            <a:r>
              <a:rPr lang="en-US" sz="2400" dirty="0" err="1"/>
              <a:t>kegiatan</a:t>
            </a:r>
            <a:r>
              <a:rPr lang="en-US" sz="2400" dirty="0"/>
              <a:t> </a:t>
            </a:r>
            <a:r>
              <a:rPr lang="en-US" sz="2400" dirty="0" err="1"/>
              <a:t>perusahaan</a:t>
            </a:r>
            <a:r>
              <a:rPr lang="en-US" sz="2400" dirty="0"/>
              <a:t> </a:t>
            </a:r>
            <a:r>
              <a:rPr lang="en-US" sz="2400" dirty="0" err="1"/>
              <a:t>dan</a:t>
            </a:r>
            <a:r>
              <a:rPr lang="en-US" sz="2400" dirty="0"/>
              <a:t> </a:t>
            </a:r>
            <a:r>
              <a:rPr lang="en-US" sz="2400" dirty="0" err="1"/>
              <a:t>dibiarkan</a:t>
            </a:r>
            <a:r>
              <a:rPr lang="en-US" sz="2400" dirty="0"/>
              <a:t>.</a:t>
            </a:r>
          </a:p>
          <a:p>
            <a:pPr>
              <a:buNone/>
            </a:pPr>
            <a:r>
              <a:rPr lang="en-US" sz="2400" dirty="0"/>
              <a:t>	Tanah </a:t>
            </a:r>
            <a:r>
              <a:rPr lang="en-US" sz="2400" dirty="0" err="1"/>
              <a:t>ini</a:t>
            </a:r>
            <a:r>
              <a:rPr lang="en-US" sz="2400" dirty="0"/>
              <a:t> </a:t>
            </a:r>
            <a:r>
              <a:rPr lang="en-US" sz="2400" dirty="0" err="1"/>
              <a:t>jumlahnya</a:t>
            </a:r>
            <a:r>
              <a:rPr lang="en-US" sz="2400" dirty="0"/>
              <a:t> </a:t>
            </a:r>
            <a:r>
              <a:rPr lang="en-US" sz="2400" dirty="0" err="1"/>
              <a:t>cukup</a:t>
            </a:r>
            <a:r>
              <a:rPr lang="en-US" sz="2400" dirty="0"/>
              <a:t> material.</a:t>
            </a:r>
          </a:p>
          <a:p>
            <a:r>
              <a:rPr lang="en-US" sz="2400" dirty="0" err="1"/>
              <a:t>Entitas</a:t>
            </a:r>
            <a:r>
              <a:rPr lang="en-US" sz="2400" dirty="0"/>
              <a:t> </a:t>
            </a:r>
            <a:r>
              <a:rPr lang="en-US" sz="2400" dirty="0" err="1"/>
              <a:t>memiliki</a:t>
            </a:r>
            <a:r>
              <a:rPr lang="en-US" sz="2400" dirty="0"/>
              <a:t> </a:t>
            </a:r>
            <a:r>
              <a:rPr lang="en-US" sz="2400" dirty="0" err="1"/>
              <a:t>mesin</a:t>
            </a:r>
            <a:r>
              <a:rPr lang="en-US" sz="2400" dirty="0"/>
              <a:t> yang </a:t>
            </a:r>
            <a:r>
              <a:rPr lang="en-US" sz="2400" dirty="0" err="1"/>
              <a:t>tidak</a:t>
            </a:r>
            <a:r>
              <a:rPr lang="en-US" sz="2400" dirty="0"/>
              <a:t> </a:t>
            </a:r>
            <a:r>
              <a:rPr lang="en-US" sz="2400" dirty="0" err="1"/>
              <a:t>digunakan</a:t>
            </a:r>
            <a:endParaRPr lang="en-US" sz="2400" dirty="0"/>
          </a:p>
          <a:p>
            <a:pPr>
              <a:buNone/>
            </a:pPr>
            <a:r>
              <a:rPr lang="en-US" sz="2400" dirty="0"/>
              <a:t>	</a:t>
            </a:r>
            <a:r>
              <a:rPr lang="en-US" sz="2400" dirty="0" err="1"/>
              <a:t>dalam</a:t>
            </a:r>
            <a:r>
              <a:rPr lang="en-US" sz="2400" dirty="0"/>
              <a:t> </a:t>
            </a:r>
            <a:r>
              <a:rPr lang="en-US" sz="2400" dirty="0" err="1"/>
              <a:t>kegiatan</a:t>
            </a:r>
            <a:r>
              <a:rPr lang="en-US" sz="2400" dirty="0"/>
              <a:t> </a:t>
            </a:r>
            <a:r>
              <a:rPr lang="en-US" sz="2400" dirty="0" err="1"/>
              <a:t>produksi</a:t>
            </a:r>
            <a:r>
              <a:rPr lang="en-US" sz="2400" dirty="0"/>
              <a:t>. </a:t>
            </a:r>
            <a:r>
              <a:rPr lang="en-US" sz="2400" dirty="0" err="1"/>
              <a:t>Mesin</a:t>
            </a:r>
            <a:r>
              <a:rPr lang="en-US" sz="2400" dirty="0"/>
              <a:t> </a:t>
            </a:r>
            <a:r>
              <a:rPr lang="en-US" sz="2400" dirty="0" err="1"/>
              <a:t>tersebut</a:t>
            </a:r>
            <a:endParaRPr lang="en-US" sz="2400" dirty="0"/>
          </a:p>
          <a:p>
            <a:pPr>
              <a:buNone/>
            </a:pPr>
            <a:r>
              <a:rPr lang="en-US" sz="2400" dirty="0"/>
              <a:t>	</a:t>
            </a:r>
            <a:r>
              <a:rPr lang="en-US" sz="2400" dirty="0" err="1"/>
              <a:t>masih</a:t>
            </a:r>
            <a:r>
              <a:rPr lang="en-US" sz="2400" dirty="0"/>
              <a:t> </a:t>
            </a:r>
            <a:r>
              <a:rPr lang="en-US" sz="2400" dirty="0" err="1"/>
              <a:t>memiliki</a:t>
            </a:r>
            <a:r>
              <a:rPr lang="en-US" sz="2400" dirty="0"/>
              <a:t> </a:t>
            </a:r>
            <a:r>
              <a:rPr lang="en-US" sz="2400" dirty="0" err="1"/>
              <a:t>nilai</a:t>
            </a:r>
            <a:r>
              <a:rPr lang="en-US" sz="2400" dirty="0"/>
              <a:t> </a:t>
            </a:r>
            <a:r>
              <a:rPr lang="en-US" sz="2400" dirty="0" err="1"/>
              <a:t>buku</a:t>
            </a:r>
            <a:r>
              <a:rPr lang="en-US" sz="2400" dirty="0"/>
              <a:t>.</a:t>
            </a:r>
          </a:p>
          <a:p>
            <a:r>
              <a:rPr lang="en-US" sz="2400" dirty="0" err="1"/>
              <a:t>Entitas</a:t>
            </a:r>
            <a:r>
              <a:rPr lang="en-US" sz="2400" dirty="0"/>
              <a:t> </a:t>
            </a:r>
            <a:r>
              <a:rPr lang="en-US" sz="2400" dirty="0" err="1"/>
              <a:t>memiliki</a:t>
            </a:r>
            <a:r>
              <a:rPr lang="en-US" sz="2400" dirty="0"/>
              <a:t> </a:t>
            </a:r>
            <a:r>
              <a:rPr lang="en-US" sz="2400" dirty="0" err="1"/>
              <a:t>tanah</a:t>
            </a:r>
            <a:r>
              <a:rPr lang="en-US" sz="2400" dirty="0"/>
              <a:t> </a:t>
            </a:r>
            <a:r>
              <a:rPr lang="en-US" sz="2400" dirty="0" err="1"/>
              <a:t>seluas</a:t>
            </a:r>
            <a:r>
              <a:rPr lang="en-US" sz="2400" dirty="0"/>
              <a:t> 20hektar. Tanah </a:t>
            </a:r>
            <a:r>
              <a:rPr lang="en-US" sz="2400" dirty="0" err="1"/>
              <a:t>tersebut</a:t>
            </a:r>
            <a:r>
              <a:rPr lang="en-US" sz="2400" dirty="0"/>
              <a:t> 2000 meter </a:t>
            </a:r>
            <a:r>
              <a:rPr lang="en-US" sz="2400" dirty="0" err="1"/>
              <a:t>digunakan</a:t>
            </a:r>
            <a:r>
              <a:rPr lang="en-US" sz="2400" dirty="0"/>
              <a:t> </a:t>
            </a:r>
            <a:r>
              <a:rPr lang="en-US" sz="2400" dirty="0" err="1"/>
              <a:t>untuk</a:t>
            </a:r>
            <a:r>
              <a:rPr lang="en-US" sz="2400" dirty="0"/>
              <a:t> </a:t>
            </a:r>
            <a:r>
              <a:rPr lang="en-US" sz="2400" dirty="0" err="1"/>
              <a:t>gedung</a:t>
            </a:r>
            <a:r>
              <a:rPr lang="en-US" sz="2400" dirty="0"/>
              <a:t> </a:t>
            </a:r>
            <a:r>
              <a:rPr lang="en-US" sz="2400" dirty="0" err="1"/>
              <a:t>sedangkan</a:t>
            </a:r>
            <a:r>
              <a:rPr lang="en-US" sz="2400" dirty="0"/>
              <a:t> </a:t>
            </a:r>
            <a:r>
              <a:rPr lang="en-US" sz="2400" dirty="0" err="1"/>
              <a:t>sisanya</a:t>
            </a:r>
            <a:r>
              <a:rPr lang="en-US" sz="2400" dirty="0"/>
              <a:t> </a:t>
            </a:r>
            <a:r>
              <a:rPr lang="en-US" sz="2400" dirty="0" err="1"/>
              <a:t>tidak</a:t>
            </a:r>
            <a:r>
              <a:rPr lang="en-US" sz="2400" dirty="0"/>
              <a:t> </a:t>
            </a:r>
            <a:r>
              <a:rPr lang="en-US" sz="2400" dirty="0" err="1"/>
              <a:t>dipakai</a:t>
            </a:r>
            <a:r>
              <a:rPr lang="en-US" sz="2400" dirty="0"/>
              <a:t> </a:t>
            </a:r>
            <a:r>
              <a:rPr lang="en-US" sz="2400" dirty="0" err="1"/>
              <a:t>dibiarkan</a:t>
            </a:r>
            <a:r>
              <a:rPr lang="en-US" sz="2400" dirty="0"/>
              <a:t> </a:t>
            </a:r>
            <a:r>
              <a:rPr lang="en-US" sz="2400" dirty="0" err="1"/>
              <a:t>menjadi</a:t>
            </a:r>
            <a:r>
              <a:rPr lang="en-US" sz="2400" dirty="0"/>
              <a:t> </a:t>
            </a:r>
            <a:r>
              <a:rPr lang="en-US" sz="2400" dirty="0" err="1"/>
              <a:t>kawasan</a:t>
            </a:r>
            <a:r>
              <a:rPr lang="en-US" sz="2400" dirty="0"/>
              <a:t> </a:t>
            </a:r>
            <a:r>
              <a:rPr lang="en-US" sz="2400" dirty="0" err="1"/>
              <a:t>hijau</a:t>
            </a:r>
            <a:endParaRPr lang="en-US" sz="2400" dirty="0"/>
          </a:p>
          <a:p>
            <a:endParaRPr lang="en-US" sz="2400" dirty="0"/>
          </a:p>
        </p:txBody>
      </p:sp>
      <p:sp>
        <p:nvSpPr>
          <p:cNvPr id="4" name="Slide Number Placeholder 3"/>
          <p:cNvSpPr>
            <a:spLocks noGrp="1"/>
          </p:cNvSpPr>
          <p:nvPr>
            <p:ph type="sldNum" sz="quarter" idx="4294967295"/>
          </p:nvPr>
        </p:nvSpPr>
        <p:spPr/>
        <p:txBody>
          <a:bodyPr/>
          <a:lstStyle/>
          <a:p>
            <a:fld id="{C8917DDB-6779-4320-89F1-0A441ABEDE43}" type="slidenum">
              <a:rPr lang="en-US" smtClean="0"/>
              <a:pPr/>
              <a:t>69</a:t>
            </a:fld>
            <a:endParaRPr lang="en-US"/>
          </a:p>
        </p:txBody>
      </p:sp>
      <p:pic>
        <p:nvPicPr>
          <p:cNvPr id="9218" name="Picture 2" descr="C:\Users\User\Favorites\Desktop\gambar ekonomi\afro-americans_business_183559_tnb.png"/>
          <p:cNvPicPr>
            <a:picLocks noChangeAspect="1" noChangeArrowheads="1"/>
          </p:cNvPicPr>
          <p:nvPr/>
        </p:nvPicPr>
        <p:blipFill>
          <a:blip r:embed="rId2" cstate="print"/>
          <a:srcRect/>
          <a:stretch>
            <a:fillRect/>
          </a:stretch>
        </p:blipFill>
        <p:spPr bwMode="auto">
          <a:xfrm>
            <a:off x="7524328" y="1772816"/>
            <a:ext cx="1547664" cy="2232248"/>
          </a:xfrm>
          <a:prstGeom prst="rect">
            <a:avLst/>
          </a:prstGeom>
          <a:noFill/>
        </p:spPr>
      </p:pic>
    </p:spTree>
    <p:extLst>
      <p:ext uri="{BB962C8B-B14F-4D97-AF65-F5344CB8AC3E}">
        <p14:creationId xmlns:p14="http://schemas.microsoft.com/office/powerpoint/2010/main" xmlns="" val="425771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48378"/>
          </a:xfrm>
        </p:spPr>
        <p:txBody>
          <a:bodyPr>
            <a:noAutofit/>
          </a:bodyPr>
          <a:lstStyle/>
          <a:p>
            <a:r>
              <a:rPr lang="id-ID" sz="2400" b="1" dirty="0"/>
              <a:t>Karakteristik </a:t>
            </a:r>
            <a:r>
              <a:rPr lang="id-ID" sz="2400" b="1" dirty="0" smtClean="0"/>
              <a:t>International Financial Reporting Standard (IFRS)</a:t>
            </a:r>
            <a:endParaRPr lang="id-ID" sz="2400" b="1" dirty="0"/>
          </a:p>
        </p:txBody>
      </p:sp>
      <p:sp>
        <p:nvSpPr>
          <p:cNvPr id="3" name="Content Placeholder 2"/>
          <p:cNvSpPr>
            <a:spLocks noGrp="1"/>
          </p:cNvSpPr>
          <p:nvPr>
            <p:ph idx="1"/>
          </p:nvPr>
        </p:nvSpPr>
        <p:spPr>
          <a:xfrm>
            <a:off x="404842" y="1557358"/>
            <a:ext cx="8382000" cy="4800600"/>
          </a:xfrm>
        </p:spPr>
        <p:txBody>
          <a:bodyPr>
            <a:normAutofit fontScale="92500" lnSpcReduction="10000"/>
          </a:bodyPr>
          <a:lstStyle/>
          <a:p>
            <a:pPr>
              <a:spcBef>
                <a:spcPts val="1200"/>
              </a:spcBef>
            </a:pPr>
            <a:r>
              <a:rPr lang="id-ID" sz="2000" dirty="0"/>
              <a:t>IFRS menggunakan </a:t>
            </a:r>
            <a:r>
              <a:rPr lang="id-ID" sz="2000" b="1" dirty="0">
                <a:solidFill>
                  <a:srgbClr val="FF0000"/>
                </a:solidFill>
              </a:rPr>
              <a:t>“</a:t>
            </a:r>
            <a:r>
              <a:rPr lang="id-ID" sz="2000" b="1" i="1" dirty="0">
                <a:solidFill>
                  <a:srgbClr val="FF0000"/>
                </a:solidFill>
              </a:rPr>
              <a:t>Principles Base “ :</a:t>
            </a:r>
          </a:p>
          <a:p>
            <a:pPr lvl="1">
              <a:spcBef>
                <a:spcPts val="1200"/>
              </a:spcBef>
            </a:pPr>
            <a:r>
              <a:rPr lang="id-ID" sz="1800" dirty="0"/>
              <a:t>Lebih menekankan pada intepretasi  dan aplikasi  atas standar sehingga harus </a:t>
            </a:r>
            <a:r>
              <a:rPr lang="en-US" sz="1800" dirty="0" err="1"/>
              <a:t>fokus</a:t>
            </a:r>
            <a:r>
              <a:rPr lang="en-US" sz="1800" dirty="0"/>
              <a:t> pada </a:t>
            </a:r>
            <a:r>
              <a:rPr lang="id-ID" sz="1800" dirty="0"/>
              <a:t>spirit penerapan prinsip tersebut.</a:t>
            </a:r>
          </a:p>
          <a:p>
            <a:pPr lvl="1">
              <a:spcBef>
                <a:spcPts val="1200"/>
              </a:spcBef>
            </a:pPr>
            <a:r>
              <a:rPr lang="id-ID" sz="1800" dirty="0"/>
              <a:t>Standar membutuhkan penilaian atas sub</a:t>
            </a:r>
            <a:r>
              <a:rPr lang="en-US" sz="1800" dirty="0"/>
              <a:t>s</a:t>
            </a:r>
            <a:r>
              <a:rPr lang="id-ID" sz="1800" dirty="0"/>
              <a:t>tansi transaksi dan evaluasi apaka</a:t>
            </a:r>
            <a:r>
              <a:rPr lang="en-US" sz="1800" dirty="0"/>
              <a:t>h</a:t>
            </a:r>
            <a:r>
              <a:rPr lang="id-ID" sz="1800" dirty="0"/>
              <a:t> presentasi akuntansi mencerminkan realitas ekonomi.</a:t>
            </a:r>
          </a:p>
          <a:p>
            <a:pPr lvl="1">
              <a:spcBef>
                <a:spcPts val="1200"/>
              </a:spcBef>
            </a:pPr>
            <a:r>
              <a:rPr lang="id-ID" sz="1800" dirty="0"/>
              <a:t>Membutuhkan </a:t>
            </a:r>
            <a:r>
              <a:rPr lang="id-ID" sz="1800" i="1" dirty="0"/>
              <a:t>profesional judgment </a:t>
            </a:r>
            <a:r>
              <a:rPr lang="id-ID" sz="1800" dirty="0"/>
              <a:t>pada penerapan standar akuntansi.</a:t>
            </a:r>
          </a:p>
          <a:p>
            <a:pPr>
              <a:spcBef>
                <a:spcPts val="1200"/>
              </a:spcBef>
            </a:pPr>
            <a:r>
              <a:rPr lang="en-US" sz="2000" dirty="0" err="1"/>
              <a:t>Lebih</a:t>
            </a:r>
            <a:r>
              <a:rPr lang="en-US" sz="2000" dirty="0"/>
              <a:t> </a:t>
            </a:r>
            <a:r>
              <a:rPr lang="en-US" sz="2000" dirty="0" err="1"/>
              <a:t>banyak</a:t>
            </a:r>
            <a:r>
              <a:rPr lang="en-US" sz="2000" dirty="0"/>
              <a:t> m</a:t>
            </a:r>
            <a:r>
              <a:rPr lang="id-ID" sz="2000" dirty="0"/>
              <a:t>enggunakan </a:t>
            </a:r>
            <a:r>
              <a:rPr lang="id-ID" sz="2000" b="1" i="1" dirty="0">
                <a:solidFill>
                  <a:srgbClr val="FF0000"/>
                </a:solidFill>
              </a:rPr>
              <a:t>fair value </a:t>
            </a:r>
            <a:r>
              <a:rPr lang="id-ID" sz="2000" dirty="0"/>
              <a:t>dalam penilaian, jika tidak ada nilai pasar aktif harus melakukan penilaian sendiri (perlu kompetensi) atau menggunakan jasa penilai </a:t>
            </a:r>
          </a:p>
          <a:p>
            <a:pPr>
              <a:spcBef>
                <a:spcPts val="1200"/>
              </a:spcBef>
            </a:pPr>
            <a:r>
              <a:rPr lang="id-ID" sz="2000" dirty="0"/>
              <a:t>Mengharuskan pengungkapan (</a:t>
            </a:r>
            <a:r>
              <a:rPr lang="id-ID" sz="2000" b="1" i="1" dirty="0">
                <a:solidFill>
                  <a:srgbClr val="FF0000"/>
                </a:solidFill>
              </a:rPr>
              <a:t>disclosure</a:t>
            </a:r>
            <a:r>
              <a:rPr lang="id-ID" sz="2000" b="1" dirty="0">
                <a:solidFill>
                  <a:srgbClr val="FF0000"/>
                </a:solidFill>
              </a:rPr>
              <a:t>) yang lebih banyak </a:t>
            </a:r>
            <a:r>
              <a:rPr lang="id-ID" sz="2000" dirty="0"/>
              <a:t>baik kuantitaif maupun kualitatif</a:t>
            </a:r>
          </a:p>
          <a:p>
            <a:pPr>
              <a:spcBef>
                <a:spcPts val="1200"/>
              </a:spcBef>
            </a:pPr>
            <a:r>
              <a:rPr lang="id-ID" sz="2000" dirty="0"/>
              <a:t>IFRS secara </a:t>
            </a:r>
            <a:r>
              <a:rPr lang="id-ID" sz="2000" b="1" dirty="0"/>
              <a:t>dinamis akan berubah </a:t>
            </a:r>
            <a:r>
              <a:rPr lang="id-ID" sz="2000" dirty="0"/>
              <a:t>mengikuti perkembangan lingkungan bisnis dan kebutuhan informasi para pengguna</a:t>
            </a:r>
            <a:r>
              <a:rPr lang="en-US" sz="2000" dirty="0"/>
              <a:t> </a:t>
            </a:r>
            <a:r>
              <a:rPr lang="en-US" sz="2000" dirty="0" err="1"/>
              <a:t>konsekuensinya</a:t>
            </a:r>
            <a:r>
              <a:rPr lang="en-US" sz="2000" dirty="0"/>
              <a:t> PSAK </a:t>
            </a:r>
            <a:r>
              <a:rPr lang="en-US" sz="2000" dirty="0" err="1"/>
              <a:t>akan</a:t>
            </a:r>
            <a:r>
              <a:rPr lang="en-US" sz="2000" dirty="0"/>
              <a:t> </a:t>
            </a:r>
            <a:r>
              <a:rPr lang="en-US" sz="2000" dirty="0" err="1"/>
              <a:t>dinamis</a:t>
            </a:r>
            <a:r>
              <a:rPr lang="en-US" sz="2000" dirty="0"/>
              <a:t> </a:t>
            </a:r>
            <a:r>
              <a:rPr lang="en-US" sz="2000" dirty="0" err="1"/>
              <a:t>berubah</a:t>
            </a:r>
            <a:r>
              <a:rPr lang="en-US" sz="2000" dirty="0"/>
              <a:t> </a:t>
            </a:r>
            <a:r>
              <a:rPr lang="en-US" sz="2000" dirty="0" err="1"/>
              <a:t>mengikuti</a:t>
            </a:r>
            <a:r>
              <a:rPr lang="en-US" sz="2000" dirty="0"/>
              <a:t> IFRS</a:t>
            </a:r>
            <a:r>
              <a:rPr lang="id-ID" sz="2000" dirty="0"/>
              <a:t>.</a:t>
            </a:r>
          </a:p>
        </p:txBody>
      </p:sp>
      <p:sp>
        <p:nvSpPr>
          <p:cNvPr id="4" name="Slide Number Placeholder 3">
            <a:extLst>
              <a:ext uri="{FF2B5EF4-FFF2-40B4-BE49-F238E27FC236}">
                <a16:creationId xmlns:a16="http://schemas.microsoft.com/office/drawing/2014/main" xmlns="" id="{4DE004C2-235E-4473-A582-5381DDF998F3}"/>
              </a:ext>
            </a:extLst>
          </p:cNvPr>
          <p:cNvSpPr>
            <a:spLocks noGrp="1"/>
          </p:cNvSpPr>
          <p:nvPr>
            <p:ph type="sldNum" sz="quarter" idx="12"/>
          </p:nvPr>
        </p:nvSpPr>
        <p:spPr>
          <a:xfrm>
            <a:off x="8572528" y="6521824"/>
            <a:ext cx="517684" cy="336175"/>
          </a:xfrm>
        </p:spPr>
        <p: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fld id="{C8917DDB-6779-4320-89F1-0A441ABEDE43}" type="slidenum">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Tx/>
                <a:buSzTx/>
                <a:buFontTx/>
                <a:buNone/>
                <a:tabLst/>
                <a:defRPr/>
              </a:pPr>
              <a:t>7</a:t>
            </a:fld>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xmlns="" val="2424794647"/>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Rectangle 2"/>
          <p:cNvSpPr/>
          <p:nvPr/>
        </p:nvSpPr>
        <p:spPr bwMode="auto">
          <a:xfrm>
            <a:off x="0" y="0"/>
            <a:ext cx="9144000" cy="2057400"/>
          </a:xfrm>
          <a:prstGeom prst="rect">
            <a:avLst/>
          </a:prstGeom>
          <a:ln>
            <a:noFill/>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tIns="91440" bIns="91440"/>
          <a:lstStyle/>
          <a:p>
            <a:pPr eaLnBrk="1" hangingPunct="1">
              <a:spcBef>
                <a:spcPct val="20000"/>
              </a:spcBef>
              <a:defRPr/>
            </a:pPr>
            <a:endParaRPr lang="en-US"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xmlns="" val="0"/>
              </a:ext>
            </a:extLst>
          </a:blip>
          <a:srcRect l="48502"/>
          <a:stretch>
            <a:fillRect/>
          </a:stretch>
        </p:blipFill>
        <p:spPr bwMode="auto">
          <a:xfrm>
            <a:off x="6350" y="-12700"/>
            <a:ext cx="4794250" cy="68707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a:spLocks noChangeArrowheads="1"/>
          </p:cNvSpPr>
          <p:nvPr/>
        </p:nvSpPr>
        <p:spPr bwMode="auto">
          <a:xfrm>
            <a:off x="3962400" y="2514600"/>
            <a:ext cx="5181600" cy="2514600"/>
          </a:xfrm>
          <a:prstGeom prst="rect">
            <a:avLst/>
          </a:prstGeom>
          <a:solidFill>
            <a:srgbClr val="990099"/>
          </a:solidFill>
          <a:ln w="38100">
            <a:solidFill>
              <a:schemeClr val="bg1"/>
            </a:solidFill>
            <a:miter lim="800000"/>
            <a:headEnd/>
            <a:tailEnd/>
          </a:ln>
          <a:effectLst>
            <a:outerShdw blurRad="50800" dist="38100" dir="8100000" algn="tr" rotWithShape="0">
              <a:srgbClr val="808080">
                <a:alpha val="39999"/>
              </a:srgbClr>
            </a:outerShdw>
          </a:effectLst>
        </p:spPr>
        <p:txBody>
          <a:bodyPr tIns="91440" bIns="91440"/>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spcBef>
                <a:spcPct val="20000"/>
              </a:spcBef>
            </a:pPr>
            <a:endParaRPr lang="en-US" altLang="en-US"/>
          </a:p>
        </p:txBody>
      </p:sp>
      <p:sp>
        <p:nvSpPr>
          <p:cNvPr id="8" name="Content Placeholder 7"/>
          <p:cNvSpPr>
            <a:spLocks noGrp="1"/>
          </p:cNvSpPr>
          <p:nvPr>
            <p:ph idx="4294967295"/>
          </p:nvPr>
        </p:nvSpPr>
        <p:spPr>
          <a:xfrm>
            <a:off x="3962400" y="2514600"/>
            <a:ext cx="5212599" cy="2514600"/>
          </a:xfrm>
        </p:spPr>
        <p:txBody>
          <a:bodyPr/>
          <a:lstStyle/>
          <a:p>
            <a:pPr marL="49213" indent="-49213" algn="ctr">
              <a:spcBef>
                <a:spcPts val="1200"/>
              </a:spcBef>
              <a:buFontTx/>
              <a:buNone/>
              <a:defRPr/>
            </a:pPr>
            <a:endParaRPr lang="en-US" sz="1600" b="1" dirty="0">
              <a:solidFill>
                <a:schemeClr val="bg1"/>
              </a:solidFill>
            </a:endParaRPr>
          </a:p>
          <a:p>
            <a:pPr marL="49213" indent="-49213" algn="ctr">
              <a:spcBef>
                <a:spcPts val="1200"/>
              </a:spcBef>
              <a:buFontTx/>
              <a:buNone/>
              <a:defRPr/>
            </a:pPr>
            <a:r>
              <a:rPr lang="en-US" sz="2800" b="1" dirty="0">
                <a:solidFill>
                  <a:schemeClr val="bg1"/>
                </a:solidFill>
              </a:rPr>
              <a:t>PSAK 2</a:t>
            </a:r>
          </a:p>
          <a:p>
            <a:pPr marL="49213" indent="-49213" algn="ctr">
              <a:spcBef>
                <a:spcPct val="0"/>
              </a:spcBef>
              <a:buFontTx/>
              <a:buNone/>
              <a:defRPr/>
            </a:pPr>
            <a:r>
              <a:rPr lang="en-US" sz="2800" b="1" dirty="0">
                <a:solidFill>
                  <a:schemeClr val="bg1"/>
                </a:solidFill>
              </a:rPr>
              <a:t>LAPORAN ARUS KAS</a:t>
            </a:r>
            <a:endParaRPr lang="en-US" sz="2400" b="1" dirty="0">
              <a:solidFill>
                <a:schemeClr val="bg1"/>
              </a:solidFill>
            </a:endParaRPr>
          </a:p>
        </p:txBody>
      </p:sp>
    </p:spTree>
    <p:extLst>
      <p:ext uri="{BB962C8B-B14F-4D97-AF65-F5344CB8AC3E}">
        <p14:creationId xmlns:p14="http://schemas.microsoft.com/office/powerpoint/2010/main" xmlns="" val="771258567"/>
      </p:ext>
    </p:extLst>
  </p:cSld>
  <p:clrMapOvr>
    <a:masterClrMapping/>
  </p:clrMapOvr>
  <p:transition spd="slow">
    <p:strips dir="rd"/>
  </p:transition>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8850" name="Rectangle 2"/>
          <p:cNvSpPr>
            <a:spLocks noGrp="1" noChangeArrowheads="1"/>
          </p:cNvSpPr>
          <p:nvPr>
            <p:ph type="title"/>
          </p:nvPr>
        </p:nvSpPr>
        <p:spPr bwMode="auto">
          <a:xfrm>
            <a:off x="899592" y="423962"/>
            <a:ext cx="7783796" cy="566638"/>
          </a:xfrm>
          <a:noFill/>
          <a:ln>
            <a:miter lim="800000"/>
            <a:headEnd/>
            <a:tailEnd/>
          </a:ln>
        </p:spPr>
        <p:txBody>
          <a:bodyPr vert="horz" wrap="square" lIns="91440" tIns="45720" rIns="91440" bIns="45720" numCol="1" anchor="t" anchorCtr="0" compatLnSpc="1">
            <a:prstTxWarp prst="textNoShape">
              <a:avLst/>
            </a:prstTxWarp>
            <a:normAutofit/>
          </a:bodyPr>
          <a:lstStyle/>
          <a:p>
            <a:r>
              <a:rPr lang="en-US" b="1" dirty="0">
                <a:solidFill>
                  <a:srgbClr val="FF0000"/>
                </a:solidFill>
                <a:latin typeface="+mn-lt"/>
              </a:rPr>
              <a:t>PSAK 2: LAPORAN   ARUS  KAS</a:t>
            </a:r>
          </a:p>
        </p:txBody>
      </p:sp>
      <p:sp>
        <p:nvSpPr>
          <p:cNvPr id="1358851" name="Rectangle 3"/>
          <p:cNvSpPr>
            <a:spLocks noGrp="1" noChangeArrowheads="1"/>
          </p:cNvSpPr>
          <p:nvPr>
            <p:ph type="body" idx="1"/>
          </p:nvPr>
        </p:nvSpPr>
        <p:spPr>
          <a:xfrm>
            <a:off x="381000" y="1556792"/>
            <a:ext cx="7405710" cy="4691608"/>
          </a:xfrm>
        </p:spPr>
        <p:txBody>
          <a:bodyPr/>
          <a:lstStyle/>
          <a:p>
            <a:r>
              <a:rPr lang="en-US" sz="2400" dirty="0" err="1"/>
              <a:t>Informasi</a:t>
            </a:r>
            <a:r>
              <a:rPr lang="en-US" sz="2400" dirty="0"/>
              <a:t> </a:t>
            </a:r>
            <a:r>
              <a:rPr lang="en-US" sz="2400" dirty="0" err="1"/>
              <a:t>arus</a:t>
            </a:r>
            <a:r>
              <a:rPr lang="en-US" sz="2400" dirty="0"/>
              <a:t> </a:t>
            </a:r>
            <a:r>
              <a:rPr lang="en-US" sz="2400" dirty="0" err="1"/>
              <a:t>kas</a:t>
            </a:r>
            <a:r>
              <a:rPr lang="en-US" sz="2400" dirty="0"/>
              <a:t> </a:t>
            </a:r>
            <a:r>
              <a:rPr lang="en-US" sz="2400" dirty="0" err="1"/>
              <a:t>entitas</a:t>
            </a:r>
            <a:r>
              <a:rPr lang="en-US" sz="2400" dirty="0"/>
              <a:t> </a:t>
            </a:r>
            <a:r>
              <a:rPr lang="en-US" sz="2400" dirty="0" err="1"/>
              <a:t>berguna</a:t>
            </a:r>
            <a:r>
              <a:rPr lang="en-US" sz="2400" dirty="0"/>
              <a:t> </a:t>
            </a:r>
            <a:r>
              <a:rPr lang="en-US" sz="2400" dirty="0" err="1"/>
              <a:t>sebagai</a:t>
            </a:r>
            <a:r>
              <a:rPr lang="en-US" sz="2400" dirty="0"/>
              <a:t> </a:t>
            </a:r>
            <a:r>
              <a:rPr lang="en-US" sz="2400" dirty="0" err="1"/>
              <a:t>dasar</a:t>
            </a:r>
            <a:r>
              <a:rPr lang="en-US" sz="2400" dirty="0"/>
              <a:t> </a:t>
            </a:r>
            <a:r>
              <a:rPr lang="en-US" sz="2400" dirty="0" err="1"/>
              <a:t>untuk</a:t>
            </a:r>
            <a:r>
              <a:rPr lang="en-US" sz="2400" dirty="0"/>
              <a:t> </a:t>
            </a:r>
            <a:r>
              <a:rPr lang="en-US" sz="2400" dirty="0" err="1"/>
              <a:t>menilai</a:t>
            </a:r>
            <a:r>
              <a:rPr lang="en-US" sz="2400" dirty="0"/>
              <a:t> </a:t>
            </a:r>
            <a:r>
              <a:rPr lang="en-US" sz="2400" dirty="0" err="1"/>
              <a:t>kemampuan</a:t>
            </a:r>
            <a:r>
              <a:rPr lang="en-US" sz="2400" dirty="0"/>
              <a:t> </a:t>
            </a:r>
            <a:r>
              <a:rPr lang="en-US" sz="2400" dirty="0" err="1"/>
              <a:t>entias</a:t>
            </a:r>
            <a:r>
              <a:rPr lang="en-US" sz="2400" dirty="0"/>
              <a:t> </a:t>
            </a:r>
            <a:r>
              <a:rPr lang="en-US" sz="2400" dirty="0" err="1"/>
              <a:t>dalam</a:t>
            </a:r>
            <a:r>
              <a:rPr lang="en-US" sz="2400" dirty="0"/>
              <a:t> </a:t>
            </a:r>
            <a:r>
              <a:rPr lang="en-US" sz="2400" dirty="0" err="1"/>
              <a:t>menghasilkan</a:t>
            </a:r>
            <a:r>
              <a:rPr lang="en-US" sz="2400" dirty="0"/>
              <a:t> </a:t>
            </a:r>
            <a:r>
              <a:rPr lang="en-US" sz="2400" dirty="0" err="1"/>
              <a:t>kas</a:t>
            </a:r>
            <a:r>
              <a:rPr lang="en-US" sz="2400" dirty="0"/>
              <a:t> </a:t>
            </a:r>
            <a:r>
              <a:rPr lang="en-US" sz="2400" dirty="0" err="1"/>
              <a:t>dan</a:t>
            </a:r>
            <a:r>
              <a:rPr lang="en-US" sz="2400" dirty="0"/>
              <a:t> </a:t>
            </a:r>
            <a:r>
              <a:rPr lang="en-US" sz="2400" dirty="0" err="1"/>
              <a:t>setara</a:t>
            </a:r>
            <a:r>
              <a:rPr lang="en-US" sz="2400" dirty="0"/>
              <a:t> </a:t>
            </a:r>
            <a:r>
              <a:rPr lang="en-US" sz="2400" dirty="0" err="1"/>
              <a:t>kas</a:t>
            </a:r>
            <a:r>
              <a:rPr lang="en-US" sz="2400" dirty="0"/>
              <a:t> </a:t>
            </a:r>
            <a:r>
              <a:rPr lang="en-US" sz="2400" dirty="0" err="1"/>
              <a:t>serta</a:t>
            </a:r>
            <a:r>
              <a:rPr lang="en-US" sz="2400" dirty="0"/>
              <a:t> </a:t>
            </a:r>
            <a:r>
              <a:rPr lang="en-US" sz="2400" dirty="0" err="1"/>
              <a:t>menilai</a:t>
            </a:r>
            <a:r>
              <a:rPr lang="en-US" sz="2400" dirty="0"/>
              <a:t> </a:t>
            </a:r>
            <a:r>
              <a:rPr lang="en-US" sz="2400" dirty="0" err="1"/>
              <a:t>kebutuhan</a:t>
            </a:r>
            <a:r>
              <a:rPr lang="en-US" sz="2400" dirty="0"/>
              <a:t> </a:t>
            </a:r>
            <a:r>
              <a:rPr lang="en-US" sz="2400" dirty="0" err="1"/>
              <a:t>kas</a:t>
            </a:r>
            <a:r>
              <a:rPr lang="en-US" sz="2400" dirty="0"/>
              <a:t> </a:t>
            </a:r>
            <a:r>
              <a:rPr lang="en-US" sz="2400" dirty="0" err="1"/>
              <a:t>entitas</a:t>
            </a:r>
            <a:r>
              <a:rPr lang="en-US" sz="2400" dirty="0"/>
              <a:t> </a:t>
            </a:r>
            <a:r>
              <a:rPr lang="en-US" sz="2400" dirty="0" err="1"/>
              <a:t>untuk</a:t>
            </a:r>
            <a:r>
              <a:rPr lang="en-US" sz="2400" dirty="0"/>
              <a:t> </a:t>
            </a:r>
            <a:r>
              <a:rPr lang="en-US" sz="2400" dirty="0" err="1"/>
              <a:t>menggunakan</a:t>
            </a:r>
            <a:r>
              <a:rPr lang="en-US" sz="2400" dirty="0"/>
              <a:t> </a:t>
            </a:r>
            <a:r>
              <a:rPr lang="en-US" sz="2400" dirty="0" err="1"/>
              <a:t>arus</a:t>
            </a:r>
            <a:r>
              <a:rPr lang="en-US" sz="2400" dirty="0"/>
              <a:t> </a:t>
            </a:r>
            <a:r>
              <a:rPr lang="en-US" sz="2400" dirty="0" err="1"/>
              <a:t>kas</a:t>
            </a:r>
            <a:r>
              <a:rPr lang="en-US" sz="2400" dirty="0"/>
              <a:t> </a:t>
            </a:r>
            <a:r>
              <a:rPr lang="en-US" sz="2400" dirty="0" err="1"/>
              <a:t>tersebut</a:t>
            </a:r>
            <a:r>
              <a:rPr lang="en-US" sz="2400" dirty="0"/>
              <a:t>.</a:t>
            </a:r>
          </a:p>
          <a:p>
            <a:endParaRPr lang="en-US" sz="2400" dirty="0"/>
          </a:p>
          <a:p>
            <a:r>
              <a:rPr lang="en-US" sz="2400" dirty="0" err="1"/>
              <a:t>Laporan</a:t>
            </a:r>
            <a:r>
              <a:rPr lang="en-US" sz="2400" dirty="0"/>
              <a:t> </a:t>
            </a:r>
            <a:r>
              <a:rPr lang="en-US" sz="2400" dirty="0" err="1"/>
              <a:t>arus</a:t>
            </a:r>
            <a:r>
              <a:rPr lang="en-US" sz="2400" dirty="0"/>
              <a:t> </a:t>
            </a:r>
            <a:r>
              <a:rPr lang="en-US" sz="2400" dirty="0" err="1"/>
              <a:t>kas</a:t>
            </a:r>
            <a:r>
              <a:rPr lang="en-US" sz="2400" dirty="0"/>
              <a:t> </a:t>
            </a:r>
            <a:r>
              <a:rPr lang="en-US" sz="2400" dirty="0" err="1"/>
              <a:t>menggambarkan</a:t>
            </a:r>
            <a:r>
              <a:rPr lang="en-US" sz="2400" dirty="0"/>
              <a:t> </a:t>
            </a:r>
            <a:r>
              <a:rPr lang="en-US" sz="2400" dirty="0" err="1"/>
              <a:t>perubahan</a:t>
            </a:r>
            <a:r>
              <a:rPr lang="en-US" sz="2400" dirty="0"/>
              <a:t> </a:t>
            </a:r>
            <a:r>
              <a:rPr lang="en-US" sz="2400" dirty="0" err="1"/>
              <a:t>historis</a:t>
            </a:r>
            <a:r>
              <a:rPr lang="en-US" sz="2400" dirty="0"/>
              <a:t> </a:t>
            </a:r>
            <a:r>
              <a:rPr lang="en-US" sz="2400" dirty="0" err="1"/>
              <a:t>dalam</a:t>
            </a:r>
            <a:r>
              <a:rPr lang="en-US" sz="2400" dirty="0"/>
              <a:t> </a:t>
            </a:r>
            <a:r>
              <a:rPr lang="en-US" sz="2400" dirty="0" err="1"/>
              <a:t>kas</a:t>
            </a:r>
            <a:r>
              <a:rPr lang="en-US" sz="2400" dirty="0"/>
              <a:t> </a:t>
            </a:r>
            <a:r>
              <a:rPr lang="en-US" sz="2400" dirty="0" err="1"/>
              <a:t>dan</a:t>
            </a:r>
            <a:r>
              <a:rPr lang="en-US" sz="2400" dirty="0"/>
              <a:t> </a:t>
            </a:r>
            <a:r>
              <a:rPr lang="en-US" sz="2400" dirty="0" err="1"/>
              <a:t>setara</a:t>
            </a:r>
            <a:r>
              <a:rPr lang="en-US" sz="2400" dirty="0"/>
              <a:t> </a:t>
            </a:r>
            <a:r>
              <a:rPr lang="en-US" sz="2400" dirty="0" err="1"/>
              <a:t>kas</a:t>
            </a:r>
            <a:r>
              <a:rPr lang="en-US" sz="2400" dirty="0"/>
              <a:t> yang </a:t>
            </a:r>
            <a:r>
              <a:rPr lang="en-US" sz="2400" dirty="0" err="1"/>
              <a:t>diklasifikasikan</a:t>
            </a:r>
            <a:r>
              <a:rPr lang="en-US" sz="2400" dirty="0"/>
              <a:t> </a:t>
            </a:r>
            <a:r>
              <a:rPr lang="en-US" sz="2400" dirty="0" err="1"/>
              <a:t>atas</a:t>
            </a:r>
            <a:r>
              <a:rPr lang="en-US" sz="2400" dirty="0"/>
              <a:t> </a:t>
            </a:r>
            <a:r>
              <a:rPr lang="en-US" sz="2400" dirty="0" err="1"/>
              <a:t>aktivitas</a:t>
            </a:r>
            <a:r>
              <a:rPr lang="en-US" sz="2400" dirty="0"/>
              <a:t> </a:t>
            </a:r>
            <a:r>
              <a:rPr lang="en-US" sz="2400" dirty="0" err="1"/>
              <a:t>operasi</a:t>
            </a:r>
            <a:r>
              <a:rPr lang="en-US" sz="2400" dirty="0"/>
              <a:t>, </a:t>
            </a:r>
            <a:r>
              <a:rPr lang="en-US" sz="2400" dirty="0" err="1"/>
              <a:t>investasi</a:t>
            </a:r>
            <a:r>
              <a:rPr lang="en-US" sz="2400" dirty="0"/>
              <a:t> </a:t>
            </a:r>
            <a:r>
              <a:rPr lang="en-US" sz="2400" dirty="0" err="1"/>
              <a:t>dan</a:t>
            </a:r>
            <a:r>
              <a:rPr lang="en-US" sz="2400" dirty="0"/>
              <a:t> </a:t>
            </a:r>
            <a:r>
              <a:rPr lang="en-US" sz="2400" dirty="0" err="1"/>
              <a:t>pendanaan</a:t>
            </a:r>
            <a:r>
              <a:rPr lang="en-US" sz="2400" dirty="0"/>
              <a:t> </a:t>
            </a:r>
            <a:r>
              <a:rPr lang="en-US" sz="2400" dirty="0" err="1"/>
              <a:t>selama</a:t>
            </a:r>
            <a:r>
              <a:rPr lang="en-US" sz="2400" dirty="0"/>
              <a:t> </a:t>
            </a:r>
            <a:r>
              <a:rPr lang="en-US" sz="2400" dirty="0" err="1"/>
              <a:t>satu</a:t>
            </a:r>
            <a:r>
              <a:rPr lang="en-US" sz="2400" dirty="0"/>
              <a:t> </a:t>
            </a:r>
            <a:r>
              <a:rPr lang="en-US" sz="2400" dirty="0" err="1"/>
              <a:t>periode</a:t>
            </a:r>
            <a:endParaRPr lang="en-US" sz="2400" b="1" dirty="0"/>
          </a:p>
        </p:txBody>
      </p:sp>
      <p:pic>
        <p:nvPicPr>
          <p:cNvPr id="6" name="Picture 5" descr="edu.GIF"/>
          <p:cNvPicPr>
            <a:picLocks noChangeAspect="1"/>
          </p:cNvPicPr>
          <p:nvPr/>
        </p:nvPicPr>
        <p:blipFill>
          <a:blip r:embed="rId3" cstate="print"/>
          <a:stretch>
            <a:fillRect/>
          </a:stretch>
        </p:blipFill>
        <p:spPr>
          <a:xfrm>
            <a:off x="7215206" y="4500570"/>
            <a:ext cx="1657350" cy="1819275"/>
          </a:xfrm>
          <a:prstGeom prst="rect">
            <a:avLst/>
          </a:prstGeom>
        </p:spPr>
      </p:pic>
    </p:spTree>
    <p:extLst>
      <p:ext uri="{BB962C8B-B14F-4D97-AF65-F5344CB8AC3E}">
        <p14:creationId xmlns:p14="http://schemas.microsoft.com/office/powerpoint/2010/main" xmlns="" val="3166074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588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5885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3588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8850" grpId="0" animBg="1"/>
      <p:bldP spid="1358851"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latin typeface="+mn-lt"/>
              </a:rPr>
              <a:t>Manfaat</a:t>
            </a:r>
            <a:r>
              <a:rPr lang="en-US" dirty="0">
                <a:latin typeface="+mn-lt"/>
              </a:rPr>
              <a:t> </a:t>
            </a:r>
            <a:r>
              <a:rPr lang="en-US" dirty="0" err="1">
                <a:latin typeface="+mn-lt"/>
              </a:rPr>
              <a:t>Laporan</a:t>
            </a:r>
            <a:r>
              <a:rPr lang="en-US" dirty="0">
                <a:latin typeface="+mn-lt"/>
              </a:rPr>
              <a:t> </a:t>
            </a:r>
            <a:r>
              <a:rPr lang="en-US" dirty="0" err="1">
                <a:latin typeface="+mn-lt"/>
              </a:rPr>
              <a:t>Arus</a:t>
            </a:r>
            <a:r>
              <a:rPr lang="en-US" dirty="0">
                <a:latin typeface="+mn-lt"/>
              </a:rPr>
              <a:t> </a:t>
            </a:r>
            <a:r>
              <a:rPr lang="en-US" dirty="0" err="1">
                <a:latin typeface="+mn-lt"/>
              </a:rPr>
              <a:t>Kas</a:t>
            </a:r>
            <a:endParaRPr lang="en-US" dirty="0">
              <a:latin typeface="+mn-lt"/>
            </a:endParaRPr>
          </a:p>
        </p:txBody>
      </p:sp>
      <p:sp>
        <p:nvSpPr>
          <p:cNvPr id="3" name="Content Placeholder 2"/>
          <p:cNvSpPr>
            <a:spLocks noGrp="1"/>
          </p:cNvSpPr>
          <p:nvPr>
            <p:ph idx="1"/>
          </p:nvPr>
        </p:nvSpPr>
        <p:spPr>
          <a:xfrm>
            <a:off x="514672" y="1356320"/>
            <a:ext cx="8305800" cy="4953000"/>
          </a:xfrm>
        </p:spPr>
        <p:txBody>
          <a:bodyPr/>
          <a:lstStyle/>
          <a:p>
            <a:pPr>
              <a:spcBef>
                <a:spcPts val="1200"/>
              </a:spcBef>
            </a:pPr>
            <a:r>
              <a:rPr lang="en-US" sz="2000" dirty="0" err="1"/>
              <a:t>Memberikan</a:t>
            </a:r>
            <a:r>
              <a:rPr lang="en-US" sz="2000" dirty="0"/>
              <a:t> </a:t>
            </a:r>
            <a:r>
              <a:rPr lang="en-US" sz="2000" dirty="0" err="1"/>
              <a:t>informasi</a:t>
            </a:r>
            <a:r>
              <a:rPr lang="en-US" sz="2000" dirty="0"/>
              <a:t> yang </a:t>
            </a:r>
            <a:r>
              <a:rPr lang="en-US" sz="2000" dirty="0" err="1"/>
              <a:t>memungkinkan</a:t>
            </a:r>
            <a:r>
              <a:rPr lang="en-US" sz="2000" dirty="0"/>
              <a:t> </a:t>
            </a:r>
            <a:r>
              <a:rPr lang="en-US" sz="2000" dirty="0" err="1"/>
              <a:t>para</a:t>
            </a:r>
            <a:r>
              <a:rPr lang="en-US" sz="2000" dirty="0"/>
              <a:t> </a:t>
            </a:r>
            <a:r>
              <a:rPr lang="en-US" sz="2000" dirty="0" err="1"/>
              <a:t>pengguna</a:t>
            </a:r>
            <a:r>
              <a:rPr lang="en-US" sz="2000" dirty="0"/>
              <a:t> </a:t>
            </a:r>
            <a:r>
              <a:rPr lang="en-US" sz="2000" dirty="0" err="1"/>
              <a:t>untuk</a:t>
            </a:r>
            <a:r>
              <a:rPr lang="en-US" sz="2000" dirty="0">
                <a:solidFill>
                  <a:srgbClr val="FF0000"/>
                </a:solidFill>
              </a:rPr>
              <a:t> </a:t>
            </a:r>
            <a:r>
              <a:rPr lang="en-US" sz="2000" dirty="0" err="1">
                <a:solidFill>
                  <a:srgbClr val="FF0000"/>
                </a:solidFill>
              </a:rPr>
              <a:t>mengevaluasi</a:t>
            </a:r>
            <a:r>
              <a:rPr lang="en-US" sz="2000" dirty="0">
                <a:solidFill>
                  <a:srgbClr val="FF0000"/>
                </a:solidFill>
              </a:rPr>
              <a:t> </a:t>
            </a:r>
            <a:r>
              <a:rPr lang="en-US" sz="2000" dirty="0" err="1">
                <a:solidFill>
                  <a:srgbClr val="FF0000"/>
                </a:solidFill>
              </a:rPr>
              <a:t>perubahan</a:t>
            </a:r>
            <a:r>
              <a:rPr lang="en-US" sz="2000" dirty="0">
                <a:solidFill>
                  <a:srgbClr val="FF0000"/>
                </a:solidFill>
              </a:rPr>
              <a:t> </a:t>
            </a:r>
            <a:r>
              <a:rPr lang="en-US" sz="2000" dirty="0" err="1"/>
              <a:t>dalam</a:t>
            </a:r>
            <a:r>
              <a:rPr lang="en-US" sz="2000" dirty="0"/>
              <a:t> </a:t>
            </a:r>
            <a:r>
              <a:rPr lang="en-US" sz="2000" dirty="0" err="1"/>
              <a:t>aset</a:t>
            </a:r>
            <a:r>
              <a:rPr lang="en-US" sz="2000" dirty="0"/>
              <a:t> </a:t>
            </a:r>
            <a:r>
              <a:rPr lang="en-US" sz="2000" dirty="0" err="1"/>
              <a:t>bersih</a:t>
            </a:r>
            <a:r>
              <a:rPr lang="en-US" sz="2000" dirty="0"/>
              <a:t> </a:t>
            </a:r>
            <a:r>
              <a:rPr lang="en-US" sz="2000" dirty="0" err="1"/>
              <a:t>entitas</a:t>
            </a:r>
            <a:r>
              <a:rPr lang="en-US" sz="2000" dirty="0"/>
              <a:t>, </a:t>
            </a:r>
            <a:r>
              <a:rPr lang="en-US" sz="2000" dirty="0" err="1"/>
              <a:t>struktur</a:t>
            </a:r>
            <a:r>
              <a:rPr lang="en-US" sz="2000" dirty="0"/>
              <a:t> </a:t>
            </a:r>
            <a:r>
              <a:rPr lang="en-US" sz="2000" dirty="0" err="1"/>
              <a:t>keuangan</a:t>
            </a:r>
            <a:r>
              <a:rPr lang="en-US" sz="2000" dirty="0"/>
              <a:t> (</a:t>
            </a:r>
            <a:r>
              <a:rPr lang="en-US" sz="2000" dirty="0" err="1"/>
              <a:t>likuiditas</a:t>
            </a:r>
            <a:r>
              <a:rPr lang="en-US" sz="2000" dirty="0"/>
              <a:t> </a:t>
            </a:r>
            <a:r>
              <a:rPr lang="en-US" sz="2000" dirty="0" err="1"/>
              <a:t>dan</a:t>
            </a:r>
            <a:r>
              <a:rPr lang="en-US" sz="2000" dirty="0"/>
              <a:t> </a:t>
            </a:r>
            <a:r>
              <a:rPr lang="en-US" sz="2000" dirty="0" err="1"/>
              <a:t>solvabilitas</a:t>
            </a:r>
            <a:r>
              <a:rPr lang="en-US" sz="2000" dirty="0"/>
              <a:t>) </a:t>
            </a:r>
            <a:r>
              <a:rPr lang="en-US" sz="2000" dirty="0" err="1"/>
              <a:t>dan</a:t>
            </a:r>
            <a:r>
              <a:rPr lang="en-US" sz="2000" dirty="0"/>
              <a:t> </a:t>
            </a:r>
            <a:r>
              <a:rPr lang="en-US" sz="2000" dirty="0" err="1"/>
              <a:t>kemampuan</a:t>
            </a:r>
            <a:r>
              <a:rPr lang="en-US" sz="2000" dirty="0"/>
              <a:t> </a:t>
            </a:r>
            <a:r>
              <a:rPr lang="sv-SE" sz="2000" dirty="0"/>
              <a:t>mempengaruhi jumlah serta waktu arus kas dalam rangka </a:t>
            </a:r>
            <a:r>
              <a:rPr lang="en-US" sz="2000" dirty="0" err="1"/>
              <a:t>penyesuaian</a:t>
            </a:r>
            <a:r>
              <a:rPr lang="en-US" sz="2000" dirty="0"/>
              <a:t> </a:t>
            </a:r>
            <a:r>
              <a:rPr lang="en-US" sz="2000" dirty="0" err="1"/>
              <a:t>terhadap</a:t>
            </a:r>
            <a:r>
              <a:rPr lang="en-US" sz="2000" dirty="0"/>
              <a:t> </a:t>
            </a:r>
            <a:r>
              <a:rPr lang="en-US" sz="2000" dirty="0" err="1"/>
              <a:t>keadaan</a:t>
            </a:r>
            <a:r>
              <a:rPr lang="en-US" sz="2000" dirty="0"/>
              <a:t> </a:t>
            </a:r>
            <a:r>
              <a:rPr lang="en-US" sz="2000" dirty="0" err="1"/>
              <a:t>dan</a:t>
            </a:r>
            <a:r>
              <a:rPr lang="en-US" sz="2000" dirty="0"/>
              <a:t> </a:t>
            </a:r>
            <a:r>
              <a:rPr lang="en-US" sz="2000" dirty="0" err="1"/>
              <a:t>peluang</a:t>
            </a:r>
            <a:r>
              <a:rPr lang="en-US" sz="2000" dirty="0"/>
              <a:t> yang </a:t>
            </a:r>
            <a:r>
              <a:rPr lang="en-US" sz="2000" dirty="0" err="1"/>
              <a:t>berubah</a:t>
            </a:r>
            <a:r>
              <a:rPr lang="en-US" sz="2000" dirty="0"/>
              <a:t>.</a:t>
            </a:r>
          </a:p>
          <a:p>
            <a:pPr>
              <a:spcBef>
                <a:spcPts val="1200"/>
              </a:spcBef>
            </a:pPr>
            <a:r>
              <a:rPr lang="fi-FI" sz="2000" dirty="0"/>
              <a:t>Menilai kemampuan entitas </a:t>
            </a:r>
            <a:r>
              <a:rPr lang="en-US" sz="2000" dirty="0" err="1"/>
              <a:t>dalam</a:t>
            </a:r>
            <a:r>
              <a:rPr lang="en-US" sz="2000" dirty="0"/>
              <a:t> </a:t>
            </a:r>
            <a:r>
              <a:rPr lang="en-US" sz="2000" dirty="0" err="1">
                <a:solidFill>
                  <a:srgbClr val="FF0000"/>
                </a:solidFill>
              </a:rPr>
              <a:t>menghasilkan</a:t>
            </a:r>
            <a:r>
              <a:rPr lang="en-US" sz="2000" dirty="0">
                <a:solidFill>
                  <a:srgbClr val="FF0000"/>
                </a:solidFill>
              </a:rPr>
              <a:t> </a:t>
            </a:r>
            <a:r>
              <a:rPr lang="en-US" sz="2000" dirty="0" err="1">
                <a:solidFill>
                  <a:srgbClr val="FF0000"/>
                </a:solidFill>
              </a:rPr>
              <a:t>kas</a:t>
            </a:r>
            <a:r>
              <a:rPr lang="en-US" sz="2000" dirty="0">
                <a:solidFill>
                  <a:srgbClr val="FF0000"/>
                </a:solidFill>
              </a:rPr>
              <a:t> </a:t>
            </a:r>
            <a:r>
              <a:rPr lang="en-US" sz="2000" dirty="0" err="1"/>
              <a:t>dan</a:t>
            </a:r>
            <a:r>
              <a:rPr lang="en-US" sz="2000" dirty="0"/>
              <a:t> </a:t>
            </a:r>
            <a:r>
              <a:rPr lang="en-US" sz="2000" dirty="0" err="1"/>
              <a:t>setara</a:t>
            </a:r>
            <a:r>
              <a:rPr lang="en-US" sz="2000" dirty="0"/>
              <a:t> </a:t>
            </a:r>
            <a:r>
              <a:rPr lang="en-US" sz="2000" dirty="0" err="1"/>
              <a:t>kas</a:t>
            </a:r>
            <a:r>
              <a:rPr lang="en-US" sz="2000" dirty="0"/>
              <a:t> </a:t>
            </a:r>
            <a:r>
              <a:rPr lang="en-US" sz="2000" dirty="0" err="1"/>
              <a:t>dan</a:t>
            </a:r>
            <a:r>
              <a:rPr lang="en-US" sz="2000" dirty="0"/>
              <a:t> </a:t>
            </a:r>
            <a:r>
              <a:rPr lang="en-US" sz="2000" dirty="0" err="1"/>
              <a:t>memungkinkan</a:t>
            </a:r>
            <a:r>
              <a:rPr lang="en-US" sz="2000" dirty="0"/>
              <a:t> </a:t>
            </a:r>
            <a:r>
              <a:rPr lang="en-US" sz="2000" dirty="0" err="1"/>
              <a:t>para</a:t>
            </a:r>
            <a:r>
              <a:rPr lang="en-US" sz="2000" dirty="0"/>
              <a:t> </a:t>
            </a:r>
            <a:r>
              <a:rPr lang="en-US" sz="2000" dirty="0" err="1"/>
              <a:t>pengguna</a:t>
            </a:r>
            <a:r>
              <a:rPr lang="en-US" sz="2000" dirty="0"/>
              <a:t> </a:t>
            </a:r>
            <a:r>
              <a:rPr lang="en-US" sz="2000" dirty="0" err="1"/>
              <a:t>mengembangkan</a:t>
            </a:r>
            <a:r>
              <a:rPr lang="en-US" sz="2000" dirty="0"/>
              <a:t> </a:t>
            </a:r>
            <a:r>
              <a:rPr lang="en-US" sz="2000" dirty="0">
                <a:solidFill>
                  <a:srgbClr val="FF0000"/>
                </a:solidFill>
              </a:rPr>
              <a:t>model </a:t>
            </a:r>
            <a:r>
              <a:rPr lang="en-US" sz="2000" dirty="0" err="1">
                <a:solidFill>
                  <a:srgbClr val="FF0000"/>
                </a:solidFill>
              </a:rPr>
              <a:t>untuk</a:t>
            </a:r>
            <a:r>
              <a:rPr lang="en-US" sz="2000" dirty="0">
                <a:solidFill>
                  <a:srgbClr val="FF0000"/>
                </a:solidFill>
              </a:rPr>
              <a:t> </a:t>
            </a:r>
            <a:r>
              <a:rPr lang="en-US" sz="2000" dirty="0" err="1">
                <a:solidFill>
                  <a:srgbClr val="FF0000"/>
                </a:solidFill>
              </a:rPr>
              <a:t>menilai</a:t>
            </a:r>
            <a:r>
              <a:rPr lang="en-US" sz="2000" dirty="0">
                <a:solidFill>
                  <a:srgbClr val="FF0000"/>
                </a:solidFill>
              </a:rPr>
              <a:t> </a:t>
            </a:r>
            <a:r>
              <a:rPr lang="en-US" sz="2000" dirty="0" err="1"/>
              <a:t>dan</a:t>
            </a:r>
            <a:r>
              <a:rPr lang="en-US" sz="2000" dirty="0"/>
              <a:t> </a:t>
            </a:r>
            <a:r>
              <a:rPr lang="en-US" sz="2000" dirty="0" err="1"/>
              <a:t>membandingkan</a:t>
            </a:r>
            <a:r>
              <a:rPr lang="en-US" sz="2000" dirty="0"/>
              <a:t> </a:t>
            </a:r>
            <a:r>
              <a:rPr lang="en-US" sz="2000" dirty="0" err="1"/>
              <a:t>nilai</a:t>
            </a:r>
            <a:r>
              <a:rPr lang="en-US" sz="2000" dirty="0"/>
              <a:t> </a:t>
            </a:r>
            <a:r>
              <a:rPr lang="en-US" sz="2000" dirty="0" err="1"/>
              <a:t>sekarang</a:t>
            </a:r>
            <a:r>
              <a:rPr lang="en-US" sz="2000" dirty="0"/>
              <a:t> </a:t>
            </a:r>
            <a:r>
              <a:rPr lang="en-US" sz="2000" dirty="0" err="1"/>
              <a:t>dari</a:t>
            </a:r>
            <a:r>
              <a:rPr lang="en-US" sz="2000" dirty="0"/>
              <a:t> </a:t>
            </a:r>
            <a:r>
              <a:rPr lang="en-US" sz="2000" dirty="0" err="1"/>
              <a:t>arus</a:t>
            </a:r>
            <a:r>
              <a:rPr lang="en-US" sz="2000" dirty="0"/>
              <a:t> </a:t>
            </a:r>
            <a:r>
              <a:rPr lang="en-US" sz="2000" dirty="0" err="1"/>
              <a:t>kas</a:t>
            </a:r>
            <a:r>
              <a:rPr lang="en-US" sz="2000" dirty="0"/>
              <a:t> </a:t>
            </a:r>
            <a:r>
              <a:rPr lang="en-US" sz="2000" dirty="0" err="1"/>
              <a:t>masa</a:t>
            </a:r>
            <a:r>
              <a:rPr lang="en-US" sz="2000" dirty="0"/>
              <a:t> </a:t>
            </a:r>
            <a:r>
              <a:rPr lang="en-US" sz="2000" dirty="0" err="1"/>
              <a:t>depan</a:t>
            </a:r>
            <a:r>
              <a:rPr lang="en-US" sz="2000" dirty="0"/>
              <a:t> (</a:t>
            </a:r>
            <a:r>
              <a:rPr lang="en-US" sz="2000" i="1" dirty="0"/>
              <a:t>future cash flows) </a:t>
            </a:r>
            <a:r>
              <a:rPr lang="en-US" sz="2000" i="1" dirty="0" err="1"/>
              <a:t>dari</a:t>
            </a:r>
            <a:r>
              <a:rPr lang="en-US" sz="2000" i="1" dirty="0"/>
              <a:t> </a:t>
            </a:r>
            <a:r>
              <a:rPr lang="en-US" sz="2000" i="1" dirty="0" err="1"/>
              <a:t>berbagai</a:t>
            </a:r>
            <a:r>
              <a:rPr lang="en-US" sz="2000" i="1" dirty="0"/>
              <a:t> </a:t>
            </a:r>
            <a:r>
              <a:rPr lang="en-US" sz="2000" i="1" dirty="0" err="1"/>
              <a:t>entitas</a:t>
            </a:r>
            <a:r>
              <a:rPr lang="en-US" sz="2000" i="1" dirty="0"/>
              <a:t>.  </a:t>
            </a:r>
          </a:p>
          <a:p>
            <a:pPr>
              <a:spcBef>
                <a:spcPts val="1200"/>
              </a:spcBef>
            </a:pPr>
            <a:r>
              <a:rPr lang="en-US" sz="2000" dirty="0" err="1"/>
              <a:t>Meningkatkan</a:t>
            </a:r>
            <a:r>
              <a:rPr lang="en-US" sz="2000" dirty="0"/>
              <a:t> </a:t>
            </a:r>
            <a:r>
              <a:rPr lang="en-US" sz="2000" dirty="0" err="1">
                <a:solidFill>
                  <a:srgbClr val="FF0000"/>
                </a:solidFill>
              </a:rPr>
              <a:t>daya</a:t>
            </a:r>
            <a:r>
              <a:rPr lang="en-US" sz="2000" dirty="0">
                <a:solidFill>
                  <a:srgbClr val="FF0000"/>
                </a:solidFill>
              </a:rPr>
              <a:t> banding </a:t>
            </a:r>
            <a:r>
              <a:rPr lang="en-US" sz="2000" dirty="0" err="1">
                <a:solidFill>
                  <a:srgbClr val="FF0000"/>
                </a:solidFill>
              </a:rPr>
              <a:t>pelaporan</a:t>
            </a:r>
            <a:r>
              <a:rPr lang="en-US" sz="2000" dirty="0">
                <a:solidFill>
                  <a:srgbClr val="FF0000"/>
                </a:solidFill>
              </a:rPr>
              <a:t> </a:t>
            </a:r>
            <a:r>
              <a:rPr lang="en-US" sz="2000" dirty="0" err="1">
                <a:solidFill>
                  <a:srgbClr val="FF0000"/>
                </a:solidFill>
              </a:rPr>
              <a:t>kinerja</a:t>
            </a:r>
            <a:r>
              <a:rPr lang="en-US" sz="2000" dirty="0">
                <a:solidFill>
                  <a:srgbClr val="FF0000"/>
                </a:solidFill>
              </a:rPr>
              <a:t> </a:t>
            </a:r>
            <a:r>
              <a:rPr lang="en-US" sz="2000" dirty="0" err="1">
                <a:solidFill>
                  <a:srgbClr val="FF0000"/>
                </a:solidFill>
              </a:rPr>
              <a:t>operasi</a:t>
            </a:r>
            <a:r>
              <a:rPr lang="en-US" sz="2000" dirty="0">
                <a:solidFill>
                  <a:srgbClr val="FF0000"/>
                </a:solidFill>
              </a:rPr>
              <a:t> </a:t>
            </a:r>
            <a:r>
              <a:rPr lang="en-US" sz="2000" dirty="0" err="1"/>
              <a:t>berbagai</a:t>
            </a:r>
            <a:r>
              <a:rPr lang="en-US" sz="2000" dirty="0"/>
              <a:t> </a:t>
            </a:r>
            <a:r>
              <a:rPr lang="en-US" sz="2000" dirty="0" err="1"/>
              <a:t>entitas</a:t>
            </a:r>
            <a:endParaRPr lang="en-US" sz="2000" dirty="0"/>
          </a:p>
          <a:p>
            <a:pPr lvl="1">
              <a:spcBef>
                <a:spcPts val="1200"/>
              </a:spcBef>
            </a:pPr>
            <a:endParaRPr lang="en-US" sz="1800" i="1" dirty="0"/>
          </a:p>
          <a:p>
            <a:pPr>
              <a:lnSpc>
                <a:spcPts val="3000"/>
              </a:lnSpc>
              <a:spcBef>
                <a:spcPts val="1200"/>
              </a:spcBef>
            </a:pPr>
            <a:endParaRPr lang="en-US" sz="2000" dirty="0"/>
          </a:p>
        </p:txBody>
      </p:sp>
      <p:pic>
        <p:nvPicPr>
          <p:cNvPr id="4" name="Picture 3" descr="cv.jpg"/>
          <p:cNvPicPr>
            <a:picLocks noChangeAspect="1"/>
          </p:cNvPicPr>
          <p:nvPr/>
        </p:nvPicPr>
        <p:blipFill>
          <a:blip r:embed="rId2" cstate="print"/>
          <a:stretch>
            <a:fillRect/>
          </a:stretch>
        </p:blipFill>
        <p:spPr>
          <a:xfrm>
            <a:off x="1000100" y="5000636"/>
            <a:ext cx="6929486" cy="1571636"/>
          </a:xfrm>
          <a:prstGeom prst="rect">
            <a:avLst/>
          </a:prstGeom>
          <a:effectLst>
            <a:softEdge rad="317500"/>
          </a:effectLst>
        </p:spPr>
      </p:pic>
    </p:spTree>
    <p:extLst>
      <p:ext uri="{BB962C8B-B14F-4D97-AF65-F5344CB8AC3E}">
        <p14:creationId xmlns:p14="http://schemas.microsoft.com/office/powerpoint/2010/main" xmlns="" val="2044131888"/>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8" name="Rectangle 2"/>
          <p:cNvSpPr>
            <a:spLocks noGrp="1" noChangeArrowheads="1"/>
          </p:cNvSpPr>
          <p:nvPr>
            <p:ph type="title"/>
          </p:nvPr>
        </p:nvSpPr>
        <p:spPr bwMode="auto">
          <a:xfrm>
            <a:off x="495300" y="304800"/>
            <a:ext cx="8229600" cy="836712"/>
          </a:xfrm>
          <a:noFill/>
          <a:ln>
            <a:miter lim="800000"/>
            <a:headEnd/>
            <a:tailEnd/>
          </a:ln>
        </p:spPr>
        <p:txBody>
          <a:bodyPr vert="horz" wrap="square" lIns="92075" tIns="46038" rIns="92075" bIns="46038" numCol="1" anchor="ctr" anchorCtr="0" compatLnSpc="1">
            <a:prstTxWarp prst="textNoShape">
              <a:avLst/>
            </a:prstTxWarp>
          </a:bodyPr>
          <a:lstStyle/>
          <a:p>
            <a:r>
              <a:rPr lang="en-US" sz="3600" b="1" dirty="0" err="1">
                <a:solidFill>
                  <a:srgbClr val="2D512E"/>
                </a:solidFill>
                <a:latin typeface="+mn-lt"/>
              </a:rPr>
              <a:t>Kas</a:t>
            </a:r>
            <a:r>
              <a:rPr lang="en-US" sz="3600" b="1" dirty="0">
                <a:solidFill>
                  <a:srgbClr val="2D512E"/>
                </a:solidFill>
                <a:latin typeface="+mn-lt"/>
              </a:rPr>
              <a:t> </a:t>
            </a:r>
            <a:r>
              <a:rPr lang="en-US" sz="3600" b="1" dirty="0" err="1">
                <a:solidFill>
                  <a:srgbClr val="2D512E"/>
                </a:solidFill>
                <a:latin typeface="+mn-lt"/>
              </a:rPr>
              <a:t>dan</a:t>
            </a:r>
            <a:r>
              <a:rPr lang="en-US" sz="3600" b="1" dirty="0">
                <a:solidFill>
                  <a:srgbClr val="2D512E"/>
                </a:solidFill>
                <a:latin typeface="+mn-lt"/>
              </a:rPr>
              <a:t> </a:t>
            </a:r>
            <a:r>
              <a:rPr lang="en-US" sz="3600" b="1" dirty="0" err="1">
                <a:solidFill>
                  <a:srgbClr val="2D512E"/>
                </a:solidFill>
                <a:latin typeface="+mn-lt"/>
              </a:rPr>
              <a:t>Setara</a:t>
            </a:r>
            <a:r>
              <a:rPr lang="en-US" sz="3600" b="1" dirty="0">
                <a:solidFill>
                  <a:srgbClr val="2D512E"/>
                </a:solidFill>
                <a:latin typeface="+mn-lt"/>
              </a:rPr>
              <a:t> </a:t>
            </a:r>
            <a:r>
              <a:rPr lang="en-US" sz="3600" b="1" dirty="0" err="1">
                <a:solidFill>
                  <a:srgbClr val="2D512E"/>
                </a:solidFill>
                <a:latin typeface="+mn-lt"/>
              </a:rPr>
              <a:t>Kas</a:t>
            </a:r>
            <a:endParaRPr lang="en-US" sz="3600" b="1" dirty="0">
              <a:solidFill>
                <a:srgbClr val="2D512E"/>
              </a:solidFill>
              <a:latin typeface="+mn-lt"/>
            </a:endParaRPr>
          </a:p>
        </p:txBody>
      </p:sp>
      <p:sp>
        <p:nvSpPr>
          <p:cNvPr id="1360899" name="Rectangle 3"/>
          <p:cNvSpPr>
            <a:spLocks noGrp="1" noChangeArrowheads="1"/>
          </p:cNvSpPr>
          <p:nvPr>
            <p:ph idx="1"/>
          </p:nvPr>
        </p:nvSpPr>
        <p:spPr>
          <a:xfrm>
            <a:off x="762000" y="1557338"/>
            <a:ext cx="7696200" cy="4121150"/>
          </a:xfrm>
          <a:noFill/>
          <a:ln/>
        </p:spPr>
        <p:txBody>
          <a:bodyPr lIns="92075" tIns="46038" rIns="92075" bIns="46038"/>
          <a:lstStyle/>
          <a:p>
            <a:pPr marL="609600" indent="-609600"/>
            <a:r>
              <a:rPr lang="en-US" sz="2000" dirty="0" err="1"/>
              <a:t>Kas</a:t>
            </a:r>
            <a:r>
              <a:rPr lang="en-US" sz="2000" dirty="0"/>
              <a:t> </a:t>
            </a:r>
            <a:r>
              <a:rPr lang="en-US" sz="2000" dirty="0" err="1"/>
              <a:t>adalah</a:t>
            </a:r>
            <a:r>
              <a:rPr lang="en-US" sz="2000" dirty="0"/>
              <a:t> </a:t>
            </a:r>
            <a:r>
              <a:rPr lang="en-US" sz="2000" dirty="0" err="1"/>
              <a:t>saldo</a:t>
            </a:r>
            <a:r>
              <a:rPr lang="en-US" sz="2000" dirty="0"/>
              <a:t> </a:t>
            </a:r>
            <a:r>
              <a:rPr lang="en-US" sz="2000" dirty="0" err="1"/>
              <a:t>kas</a:t>
            </a:r>
            <a:r>
              <a:rPr lang="en-US" sz="2000" dirty="0"/>
              <a:t> (cash on hand) </a:t>
            </a:r>
            <a:r>
              <a:rPr lang="en-US" sz="2000" dirty="0" err="1"/>
              <a:t>dan</a:t>
            </a:r>
            <a:r>
              <a:rPr lang="en-US" sz="2000" dirty="0"/>
              <a:t> </a:t>
            </a:r>
            <a:r>
              <a:rPr lang="en-US" sz="2000" dirty="0" err="1"/>
              <a:t>rekening</a:t>
            </a:r>
            <a:r>
              <a:rPr lang="en-US" sz="2000" dirty="0"/>
              <a:t> </a:t>
            </a:r>
            <a:r>
              <a:rPr lang="en-US" sz="2000" dirty="0" err="1"/>
              <a:t>giro</a:t>
            </a:r>
            <a:r>
              <a:rPr lang="en-US" sz="2000" dirty="0"/>
              <a:t> (demand) deposit.</a:t>
            </a:r>
          </a:p>
          <a:p>
            <a:pPr marL="609600" indent="-609600"/>
            <a:r>
              <a:rPr lang="en-US" sz="2000" dirty="0" err="1"/>
              <a:t>Setara</a:t>
            </a:r>
            <a:r>
              <a:rPr lang="en-US" sz="2000" dirty="0"/>
              <a:t> </a:t>
            </a:r>
            <a:r>
              <a:rPr lang="en-US" sz="2000" dirty="0" err="1"/>
              <a:t>kas</a:t>
            </a:r>
            <a:r>
              <a:rPr lang="en-US" sz="2000" dirty="0"/>
              <a:t> (cash equivalent) </a:t>
            </a:r>
            <a:r>
              <a:rPr lang="en-US" sz="2000" dirty="0" err="1"/>
              <a:t>adalah</a:t>
            </a:r>
            <a:r>
              <a:rPr lang="en-US" sz="2000" dirty="0"/>
              <a:t> </a:t>
            </a:r>
            <a:r>
              <a:rPr lang="en-US" sz="2000" dirty="0" err="1"/>
              <a:t>investasi</a:t>
            </a:r>
            <a:r>
              <a:rPr lang="en-US" sz="2000" dirty="0"/>
              <a:t> yang </a:t>
            </a:r>
            <a:r>
              <a:rPr lang="en-US" sz="2000" dirty="0" err="1"/>
              <a:t>sifatnya</a:t>
            </a:r>
            <a:r>
              <a:rPr lang="en-US" sz="2000" dirty="0"/>
              <a:t> </a:t>
            </a:r>
            <a:r>
              <a:rPr lang="en-US" sz="2000" dirty="0" err="1"/>
              <a:t>sangat</a:t>
            </a:r>
            <a:r>
              <a:rPr lang="en-US" sz="2000" dirty="0"/>
              <a:t> </a:t>
            </a:r>
            <a:r>
              <a:rPr lang="en-US" sz="2000" dirty="0" err="1"/>
              <a:t>likuid</a:t>
            </a:r>
            <a:r>
              <a:rPr lang="en-US" sz="2000" dirty="0"/>
              <a:t>, </a:t>
            </a:r>
            <a:r>
              <a:rPr lang="en-US" sz="2000" dirty="0" err="1"/>
              <a:t>berjangka</a:t>
            </a:r>
            <a:r>
              <a:rPr lang="en-US" sz="2000" dirty="0"/>
              <a:t> </a:t>
            </a:r>
            <a:r>
              <a:rPr lang="en-US" sz="2000" dirty="0" err="1"/>
              <a:t>pendek</a:t>
            </a:r>
            <a:r>
              <a:rPr lang="en-US" sz="2000" dirty="0"/>
              <a:t> </a:t>
            </a:r>
            <a:r>
              <a:rPr lang="en-US" sz="2000" dirty="0" err="1"/>
              <a:t>dan</a:t>
            </a:r>
            <a:r>
              <a:rPr lang="en-US" sz="2000" dirty="0"/>
              <a:t> yang </a:t>
            </a:r>
            <a:r>
              <a:rPr lang="en-US" sz="2000" dirty="0" err="1"/>
              <a:t>dapat</a:t>
            </a:r>
            <a:r>
              <a:rPr lang="en-US" sz="2000" dirty="0"/>
              <a:t> </a:t>
            </a:r>
            <a:r>
              <a:rPr lang="en-US" sz="2000" dirty="0" err="1"/>
              <a:t>dengan</a:t>
            </a:r>
            <a:r>
              <a:rPr lang="en-US" sz="2000" dirty="0"/>
              <a:t> </a:t>
            </a:r>
            <a:r>
              <a:rPr lang="en-US" sz="2000" dirty="0" err="1"/>
              <a:t>cepat</a:t>
            </a:r>
            <a:r>
              <a:rPr lang="en-US" sz="2000" dirty="0"/>
              <a:t> </a:t>
            </a:r>
            <a:r>
              <a:rPr lang="en-US" sz="2000" dirty="0" err="1"/>
              <a:t>dapat</a:t>
            </a:r>
            <a:r>
              <a:rPr lang="en-US" sz="2000" dirty="0"/>
              <a:t> </a:t>
            </a:r>
            <a:r>
              <a:rPr lang="en-US" sz="2000" dirty="0" err="1"/>
              <a:t>dijadikan</a:t>
            </a:r>
            <a:r>
              <a:rPr lang="en-US" sz="2000" dirty="0"/>
              <a:t> </a:t>
            </a:r>
            <a:r>
              <a:rPr lang="en-US" sz="2000" dirty="0" err="1"/>
              <a:t>kas</a:t>
            </a:r>
            <a:r>
              <a:rPr lang="en-US" sz="2000" dirty="0"/>
              <a:t> </a:t>
            </a:r>
            <a:r>
              <a:rPr lang="en-US" sz="2000" dirty="0" err="1"/>
              <a:t>dalam</a:t>
            </a:r>
            <a:r>
              <a:rPr lang="en-US" sz="2000" dirty="0"/>
              <a:t> </a:t>
            </a:r>
            <a:r>
              <a:rPr lang="en-US" sz="2000" dirty="0" err="1"/>
              <a:t>jumlah</a:t>
            </a:r>
            <a:r>
              <a:rPr lang="en-US" sz="2000" dirty="0"/>
              <a:t> yang </a:t>
            </a:r>
            <a:r>
              <a:rPr lang="en-US" sz="2000" dirty="0" err="1"/>
              <a:t>dapat</a:t>
            </a:r>
            <a:r>
              <a:rPr lang="en-US" sz="2000" dirty="0"/>
              <a:t> </a:t>
            </a:r>
            <a:r>
              <a:rPr lang="en-US" sz="2000" dirty="0" err="1"/>
              <a:t>ditentukan</a:t>
            </a:r>
            <a:r>
              <a:rPr lang="en-US" sz="2000" dirty="0"/>
              <a:t> </a:t>
            </a:r>
            <a:r>
              <a:rPr lang="en-US" sz="2000" dirty="0" err="1"/>
              <a:t>dan</a:t>
            </a:r>
            <a:r>
              <a:rPr lang="en-US" sz="2000" dirty="0"/>
              <a:t> </a:t>
            </a:r>
            <a:r>
              <a:rPr lang="en-US" sz="2000" dirty="0" err="1"/>
              <a:t>memilki</a:t>
            </a:r>
            <a:r>
              <a:rPr lang="en-US" sz="2000" dirty="0"/>
              <a:t> </a:t>
            </a:r>
            <a:r>
              <a:rPr lang="en-US" sz="2000" dirty="0" err="1"/>
              <a:t>risiko</a:t>
            </a:r>
            <a:r>
              <a:rPr lang="en-US" sz="2000" dirty="0"/>
              <a:t> </a:t>
            </a:r>
            <a:r>
              <a:rPr lang="en-US" sz="2000" dirty="0" err="1"/>
              <a:t>perubahan</a:t>
            </a:r>
            <a:r>
              <a:rPr lang="en-US" sz="2000" dirty="0"/>
              <a:t> </a:t>
            </a:r>
            <a:r>
              <a:rPr lang="en-US" sz="2000" dirty="0" err="1"/>
              <a:t>nilai</a:t>
            </a:r>
            <a:r>
              <a:rPr lang="en-US" sz="2000" dirty="0"/>
              <a:t> yang </a:t>
            </a:r>
            <a:r>
              <a:rPr lang="en-US" sz="2000" dirty="0" err="1"/>
              <a:t>tidak</a:t>
            </a:r>
            <a:r>
              <a:rPr lang="en-US" sz="2000" dirty="0"/>
              <a:t> </a:t>
            </a:r>
            <a:r>
              <a:rPr lang="en-US" sz="2000" dirty="0" err="1"/>
              <a:t>signifikan</a:t>
            </a:r>
            <a:r>
              <a:rPr lang="en-US" sz="2000" dirty="0"/>
              <a:t>.</a:t>
            </a:r>
          </a:p>
          <a:p>
            <a:pPr marL="1009650" lvl="1" indent="-609600"/>
            <a:r>
              <a:rPr lang="en-US" sz="2000" dirty="0" err="1"/>
              <a:t>Investasi</a:t>
            </a:r>
            <a:r>
              <a:rPr lang="en-US" sz="2000" dirty="0"/>
              <a:t> </a:t>
            </a:r>
            <a:r>
              <a:rPr lang="en-US" sz="2000" dirty="0" err="1"/>
              <a:t>segera</a:t>
            </a:r>
            <a:r>
              <a:rPr lang="en-US" sz="2000" dirty="0"/>
              <a:t> </a:t>
            </a:r>
            <a:r>
              <a:rPr lang="en-US" sz="2000" dirty="0" err="1"/>
              <a:t>jatuh</a:t>
            </a:r>
            <a:r>
              <a:rPr lang="en-US" sz="2000" dirty="0"/>
              <a:t> tempo</a:t>
            </a:r>
            <a:r>
              <a:rPr lang="en-US" sz="2000" dirty="0">
                <a:sym typeface="Wingdings" pitchFamily="2" charset="2"/>
              </a:rPr>
              <a:t> </a:t>
            </a:r>
            <a:r>
              <a:rPr lang="en-US" sz="2000" dirty="0" err="1">
                <a:sym typeface="Wingdings" pitchFamily="2" charset="2"/>
              </a:rPr>
              <a:t>tiga</a:t>
            </a:r>
            <a:r>
              <a:rPr lang="en-US" sz="2000" dirty="0">
                <a:sym typeface="Wingdings" pitchFamily="2" charset="2"/>
              </a:rPr>
              <a:t> </a:t>
            </a:r>
            <a:r>
              <a:rPr lang="en-US" sz="2000" dirty="0" err="1">
                <a:sym typeface="Wingdings" pitchFamily="2" charset="2"/>
              </a:rPr>
              <a:t>bulan</a:t>
            </a:r>
            <a:r>
              <a:rPr lang="en-US" sz="2000" dirty="0">
                <a:sym typeface="Wingdings" pitchFamily="2" charset="2"/>
              </a:rPr>
              <a:t> </a:t>
            </a:r>
            <a:r>
              <a:rPr lang="en-US" sz="2000" dirty="0" err="1">
                <a:sym typeface="Wingdings" pitchFamily="2" charset="2"/>
              </a:rPr>
              <a:t>atau</a:t>
            </a:r>
            <a:r>
              <a:rPr lang="en-US" sz="2000" dirty="0">
                <a:sym typeface="Wingdings" pitchFamily="2" charset="2"/>
              </a:rPr>
              <a:t> </a:t>
            </a:r>
            <a:r>
              <a:rPr lang="en-US" sz="2000" dirty="0" err="1">
                <a:sym typeface="Wingdings" pitchFamily="2" charset="2"/>
              </a:rPr>
              <a:t>kurang</a:t>
            </a:r>
            <a:endParaRPr lang="en-US" sz="2000" dirty="0">
              <a:sym typeface="Wingdings" pitchFamily="2" charset="2"/>
            </a:endParaRPr>
          </a:p>
          <a:p>
            <a:pPr marL="1009650" lvl="1" indent="-609600"/>
            <a:r>
              <a:rPr lang="en-US" sz="2000" dirty="0" err="1">
                <a:sym typeface="Wingdings" pitchFamily="2" charset="2"/>
              </a:rPr>
              <a:t>Saham</a:t>
            </a:r>
            <a:r>
              <a:rPr lang="en-US" sz="2000" dirty="0">
                <a:sym typeface="Wingdings" pitchFamily="2" charset="2"/>
              </a:rPr>
              <a:t> </a:t>
            </a:r>
            <a:r>
              <a:rPr lang="en-US" sz="2000" dirty="0" err="1">
                <a:sym typeface="Wingdings" pitchFamily="2" charset="2"/>
              </a:rPr>
              <a:t>tidak</a:t>
            </a:r>
            <a:r>
              <a:rPr lang="en-US" sz="2000" dirty="0">
                <a:sym typeface="Wingdings" pitchFamily="2" charset="2"/>
              </a:rPr>
              <a:t> </a:t>
            </a:r>
            <a:r>
              <a:rPr lang="en-US" sz="2000" dirty="0" err="1">
                <a:sym typeface="Wingdings" pitchFamily="2" charset="2"/>
              </a:rPr>
              <a:t>termasuk</a:t>
            </a:r>
            <a:r>
              <a:rPr lang="en-US" sz="2000" dirty="0">
                <a:sym typeface="Wingdings" pitchFamily="2" charset="2"/>
              </a:rPr>
              <a:t> </a:t>
            </a:r>
            <a:r>
              <a:rPr lang="en-US" sz="2000" dirty="0" err="1">
                <a:sym typeface="Wingdings" pitchFamily="2" charset="2"/>
              </a:rPr>
              <a:t>kecuali</a:t>
            </a:r>
            <a:r>
              <a:rPr lang="en-US" sz="2000" dirty="0">
                <a:sym typeface="Wingdings" pitchFamily="2" charset="2"/>
              </a:rPr>
              <a:t> </a:t>
            </a:r>
            <a:r>
              <a:rPr lang="en-US" sz="2000" dirty="0" err="1">
                <a:sym typeface="Wingdings" pitchFamily="2" charset="2"/>
              </a:rPr>
              <a:t>preferen</a:t>
            </a:r>
            <a:r>
              <a:rPr lang="en-US" sz="2000" dirty="0">
                <a:sym typeface="Wingdings" pitchFamily="2" charset="2"/>
              </a:rPr>
              <a:t> yang </a:t>
            </a:r>
            <a:r>
              <a:rPr lang="en-US" sz="2000" dirty="0" err="1">
                <a:sym typeface="Wingdings" pitchFamily="2" charset="2"/>
              </a:rPr>
              <a:t>jatuh</a:t>
            </a:r>
            <a:r>
              <a:rPr lang="en-US" sz="2000" dirty="0">
                <a:sym typeface="Wingdings" pitchFamily="2" charset="2"/>
              </a:rPr>
              <a:t> </a:t>
            </a:r>
            <a:r>
              <a:rPr lang="en-US" sz="2000" dirty="0" err="1">
                <a:sym typeface="Wingdings" pitchFamily="2" charset="2"/>
              </a:rPr>
              <a:t>temponya</a:t>
            </a:r>
            <a:r>
              <a:rPr lang="en-US" sz="2000" dirty="0">
                <a:sym typeface="Wingdings" pitchFamily="2" charset="2"/>
              </a:rPr>
              <a:t> </a:t>
            </a:r>
            <a:r>
              <a:rPr lang="en-US" sz="2000" dirty="0" err="1">
                <a:sym typeface="Wingdings" pitchFamily="2" charset="2"/>
              </a:rPr>
              <a:t>telah</a:t>
            </a:r>
            <a:r>
              <a:rPr lang="en-US" sz="2000" dirty="0">
                <a:sym typeface="Wingdings" pitchFamily="2" charset="2"/>
              </a:rPr>
              <a:t> </a:t>
            </a:r>
            <a:r>
              <a:rPr lang="en-US" sz="2000" dirty="0" err="1">
                <a:sym typeface="Wingdings" pitchFamily="2" charset="2"/>
              </a:rPr>
              <a:t>ditentukan</a:t>
            </a:r>
            <a:endParaRPr lang="en-US" sz="2000" dirty="0">
              <a:sym typeface="Wingdings" pitchFamily="2" charset="2"/>
            </a:endParaRPr>
          </a:p>
          <a:p>
            <a:pPr marL="1009650" lvl="1" indent="-609600"/>
            <a:r>
              <a:rPr lang="en-US" sz="2000" dirty="0" err="1">
                <a:sym typeface="Wingdings" pitchFamily="2" charset="2"/>
              </a:rPr>
              <a:t>Cerukan</a:t>
            </a:r>
            <a:r>
              <a:rPr lang="en-US" sz="2000" dirty="0">
                <a:sym typeface="Wingdings" pitchFamily="2" charset="2"/>
              </a:rPr>
              <a:t> (bank overdraft) </a:t>
            </a:r>
            <a:r>
              <a:rPr lang="en-US" sz="2000" dirty="0" err="1">
                <a:sym typeface="Wingdings" pitchFamily="2" charset="2"/>
              </a:rPr>
              <a:t>termasuk</a:t>
            </a:r>
            <a:r>
              <a:rPr lang="en-US" sz="2000" dirty="0">
                <a:sym typeface="Wingdings" pitchFamily="2" charset="2"/>
              </a:rPr>
              <a:t> </a:t>
            </a:r>
            <a:r>
              <a:rPr lang="en-US" sz="2000" dirty="0" err="1">
                <a:sym typeface="Wingdings" pitchFamily="2" charset="2"/>
              </a:rPr>
              <a:t>dalam</a:t>
            </a:r>
            <a:r>
              <a:rPr lang="en-US" sz="2000" dirty="0">
                <a:sym typeface="Wingdings" pitchFamily="2" charset="2"/>
              </a:rPr>
              <a:t> </a:t>
            </a:r>
            <a:r>
              <a:rPr lang="en-US" sz="2000" dirty="0" err="1">
                <a:sym typeface="Wingdings" pitchFamily="2" charset="2"/>
              </a:rPr>
              <a:t>kas</a:t>
            </a:r>
            <a:r>
              <a:rPr lang="en-US" sz="2000" dirty="0">
                <a:sym typeface="Wingdings" pitchFamily="2" charset="2"/>
              </a:rPr>
              <a:t> / </a:t>
            </a:r>
            <a:r>
              <a:rPr lang="en-US" sz="2000" dirty="0" err="1">
                <a:sym typeface="Wingdings" pitchFamily="2" charset="2"/>
              </a:rPr>
              <a:t>setara</a:t>
            </a:r>
            <a:r>
              <a:rPr lang="en-US" sz="2000" dirty="0">
                <a:sym typeface="Wingdings" pitchFamily="2" charset="2"/>
              </a:rPr>
              <a:t> </a:t>
            </a:r>
            <a:r>
              <a:rPr lang="en-US" sz="2000" dirty="0" err="1">
                <a:sym typeface="Wingdings" pitchFamily="2" charset="2"/>
              </a:rPr>
              <a:t>kas</a:t>
            </a:r>
            <a:endParaRPr lang="en-US" sz="2000" dirty="0">
              <a:sym typeface="Wingdings" pitchFamily="2" charset="2"/>
            </a:endParaRPr>
          </a:p>
          <a:p>
            <a:pPr marL="609600" indent="-609600"/>
            <a:r>
              <a:rPr lang="en-US" sz="2000" dirty="0" err="1">
                <a:sym typeface="Wingdings" pitchFamily="2" charset="2"/>
              </a:rPr>
              <a:t>Arus</a:t>
            </a:r>
            <a:r>
              <a:rPr lang="en-US" sz="2000" dirty="0">
                <a:sym typeface="Wingdings" pitchFamily="2" charset="2"/>
              </a:rPr>
              <a:t> </a:t>
            </a:r>
            <a:r>
              <a:rPr lang="en-US" sz="2000" dirty="0" err="1">
                <a:sym typeface="Wingdings" pitchFamily="2" charset="2"/>
              </a:rPr>
              <a:t>kas</a:t>
            </a:r>
            <a:r>
              <a:rPr lang="en-US" sz="2000" dirty="0">
                <a:sym typeface="Wingdings" pitchFamily="2" charset="2"/>
              </a:rPr>
              <a:t> </a:t>
            </a:r>
            <a:r>
              <a:rPr lang="en-US" sz="2000" dirty="0" err="1">
                <a:sym typeface="Wingdings" pitchFamily="2" charset="2"/>
              </a:rPr>
              <a:t>tidak</a:t>
            </a:r>
            <a:r>
              <a:rPr lang="en-US" sz="2000" dirty="0">
                <a:sym typeface="Wingdings" pitchFamily="2" charset="2"/>
              </a:rPr>
              <a:t> </a:t>
            </a:r>
            <a:r>
              <a:rPr lang="en-US" sz="2000" dirty="0" err="1">
                <a:sym typeface="Wingdings" pitchFamily="2" charset="2"/>
              </a:rPr>
              <a:t>termasuk</a:t>
            </a:r>
            <a:r>
              <a:rPr lang="en-US" sz="2000" dirty="0">
                <a:sym typeface="Wingdings" pitchFamily="2" charset="2"/>
              </a:rPr>
              <a:t> </a:t>
            </a:r>
            <a:r>
              <a:rPr lang="en-US" sz="2000" dirty="0" err="1">
                <a:sym typeface="Wingdings" pitchFamily="2" charset="2"/>
              </a:rPr>
              <a:t>mutasi</a:t>
            </a:r>
            <a:r>
              <a:rPr lang="en-US" sz="2000" dirty="0">
                <a:sym typeface="Wingdings" pitchFamily="2" charset="2"/>
              </a:rPr>
              <a:t> </a:t>
            </a:r>
            <a:r>
              <a:rPr lang="en-US" sz="2000" dirty="0" err="1">
                <a:sym typeface="Wingdings" pitchFamily="2" charset="2"/>
              </a:rPr>
              <a:t>antara</a:t>
            </a:r>
            <a:r>
              <a:rPr lang="en-US" sz="2000" dirty="0">
                <a:sym typeface="Wingdings" pitchFamily="2" charset="2"/>
              </a:rPr>
              <a:t> pos-pos yang </a:t>
            </a:r>
            <a:r>
              <a:rPr lang="en-US" sz="2000" dirty="0" err="1">
                <a:sym typeface="Wingdings" pitchFamily="2" charset="2"/>
              </a:rPr>
              <a:t>termasuk</a:t>
            </a:r>
            <a:r>
              <a:rPr lang="en-US" sz="2000" dirty="0">
                <a:sym typeface="Wingdings" pitchFamily="2" charset="2"/>
              </a:rPr>
              <a:t> </a:t>
            </a:r>
            <a:r>
              <a:rPr lang="en-US" sz="2000" dirty="0" err="1">
                <a:sym typeface="Wingdings" pitchFamily="2" charset="2"/>
              </a:rPr>
              <a:t>kas</a:t>
            </a:r>
            <a:r>
              <a:rPr lang="en-US" sz="2000" dirty="0">
                <a:sym typeface="Wingdings" pitchFamily="2" charset="2"/>
              </a:rPr>
              <a:t> </a:t>
            </a:r>
            <a:r>
              <a:rPr lang="en-US" sz="2000" dirty="0" err="1">
                <a:sym typeface="Wingdings" pitchFamily="2" charset="2"/>
              </a:rPr>
              <a:t>atau</a:t>
            </a:r>
            <a:r>
              <a:rPr lang="en-US" sz="2000" dirty="0">
                <a:sym typeface="Wingdings" pitchFamily="2" charset="2"/>
              </a:rPr>
              <a:t> </a:t>
            </a:r>
            <a:r>
              <a:rPr lang="en-US" sz="2000" dirty="0" err="1">
                <a:sym typeface="Wingdings" pitchFamily="2" charset="2"/>
              </a:rPr>
              <a:t>setara</a:t>
            </a:r>
            <a:r>
              <a:rPr lang="en-US" sz="2000" dirty="0">
                <a:sym typeface="Wingdings" pitchFamily="2" charset="2"/>
              </a:rPr>
              <a:t> </a:t>
            </a:r>
            <a:r>
              <a:rPr lang="en-US" sz="2000" dirty="0" err="1">
                <a:sym typeface="Wingdings" pitchFamily="2" charset="2"/>
              </a:rPr>
              <a:t>kas</a:t>
            </a:r>
            <a:endParaRPr lang="en-US" sz="2000" dirty="0">
              <a:sym typeface="Wingdings" pitchFamily="2" charset="2"/>
            </a:endParaRPr>
          </a:p>
          <a:p>
            <a:pPr marL="1009650" lvl="1" indent="-609600"/>
            <a:endParaRPr lang="en-US" sz="2000" dirty="0"/>
          </a:p>
        </p:txBody>
      </p:sp>
    </p:spTree>
    <p:extLst>
      <p:ext uri="{BB962C8B-B14F-4D97-AF65-F5344CB8AC3E}">
        <p14:creationId xmlns:p14="http://schemas.microsoft.com/office/powerpoint/2010/main" xmlns="" val="1581978893"/>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8" name="Rectangle 2"/>
          <p:cNvSpPr>
            <a:spLocks noGrp="1" noChangeArrowheads="1"/>
          </p:cNvSpPr>
          <p:nvPr>
            <p:ph type="title"/>
          </p:nvPr>
        </p:nvSpPr>
        <p:spPr bwMode="auto">
          <a:xfrm>
            <a:off x="457200" y="228600"/>
            <a:ext cx="8229600" cy="836712"/>
          </a:xfrm>
          <a:noFill/>
          <a:ln>
            <a:miter lim="800000"/>
            <a:headEnd/>
            <a:tailEnd/>
          </a:ln>
        </p:spPr>
        <p:txBody>
          <a:bodyPr vert="horz" wrap="square" lIns="92075" tIns="46038" rIns="92075" bIns="46038" numCol="1" anchor="ctr" anchorCtr="0" compatLnSpc="1">
            <a:prstTxWarp prst="textNoShape">
              <a:avLst/>
            </a:prstTxWarp>
          </a:bodyPr>
          <a:lstStyle/>
          <a:p>
            <a:r>
              <a:rPr lang="en-US" b="1" dirty="0" err="1">
                <a:latin typeface="+mn-lt"/>
              </a:rPr>
              <a:t>Penyajian</a:t>
            </a:r>
            <a:r>
              <a:rPr lang="en-US" b="1" dirty="0">
                <a:latin typeface="+mn-lt"/>
              </a:rPr>
              <a:t> </a:t>
            </a:r>
            <a:r>
              <a:rPr lang="en-US" b="1" dirty="0" err="1">
                <a:latin typeface="+mn-lt"/>
              </a:rPr>
              <a:t>Laporan</a:t>
            </a:r>
            <a:r>
              <a:rPr lang="en-US" b="1" dirty="0">
                <a:latin typeface="+mn-lt"/>
              </a:rPr>
              <a:t> </a:t>
            </a:r>
            <a:r>
              <a:rPr lang="en-US" b="1" dirty="0" err="1">
                <a:latin typeface="+mn-lt"/>
              </a:rPr>
              <a:t>Arus</a:t>
            </a:r>
            <a:r>
              <a:rPr lang="en-US" b="1" dirty="0">
                <a:latin typeface="+mn-lt"/>
              </a:rPr>
              <a:t> </a:t>
            </a:r>
            <a:r>
              <a:rPr lang="en-US" b="1" dirty="0" err="1">
                <a:latin typeface="+mn-lt"/>
              </a:rPr>
              <a:t>Kas</a:t>
            </a:r>
            <a:endParaRPr lang="en-US" b="1" dirty="0">
              <a:latin typeface="+mn-lt"/>
            </a:endParaRPr>
          </a:p>
        </p:txBody>
      </p:sp>
      <p:sp>
        <p:nvSpPr>
          <p:cNvPr id="1360899" name="Rectangle 3"/>
          <p:cNvSpPr>
            <a:spLocks noGrp="1" noChangeArrowheads="1"/>
          </p:cNvSpPr>
          <p:nvPr>
            <p:ph idx="1"/>
          </p:nvPr>
        </p:nvSpPr>
        <p:spPr>
          <a:xfrm>
            <a:off x="762000" y="1557338"/>
            <a:ext cx="7696200" cy="4121150"/>
          </a:xfrm>
          <a:noFill/>
          <a:ln/>
        </p:spPr>
        <p:txBody>
          <a:bodyPr lIns="92075" tIns="46038" rIns="92075" bIns="46038"/>
          <a:lstStyle/>
          <a:p>
            <a:pPr marL="609600" indent="-609600"/>
            <a:r>
              <a:rPr lang="en-US" sz="2000" dirty="0" err="1"/>
              <a:t>Laporan</a:t>
            </a:r>
            <a:r>
              <a:rPr lang="en-US" sz="2000" dirty="0"/>
              <a:t> </a:t>
            </a:r>
            <a:r>
              <a:rPr lang="en-US" sz="2000" dirty="0" err="1"/>
              <a:t>arus</a:t>
            </a:r>
            <a:r>
              <a:rPr lang="en-US" sz="2000" dirty="0"/>
              <a:t> </a:t>
            </a:r>
            <a:r>
              <a:rPr lang="en-US" sz="2000" dirty="0" err="1"/>
              <a:t>kas</a:t>
            </a:r>
            <a:r>
              <a:rPr lang="en-US" sz="2000" dirty="0"/>
              <a:t> </a:t>
            </a:r>
            <a:r>
              <a:rPr lang="en-US" sz="2000" dirty="0" err="1"/>
              <a:t>melaporkan</a:t>
            </a:r>
            <a:r>
              <a:rPr lang="en-US" sz="2000" dirty="0"/>
              <a:t> </a:t>
            </a:r>
            <a:r>
              <a:rPr lang="en-US" sz="2000" dirty="0" err="1"/>
              <a:t>arus</a:t>
            </a:r>
            <a:r>
              <a:rPr lang="en-US" sz="2000" dirty="0"/>
              <a:t> </a:t>
            </a:r>
            <a:r>
              <a:rPr lang="en-US" sz="2000" dirty="0" err="1"/>
              <a:t>kas</a:t>
            </a:r>
            <a:r>
              <a:rPr lang="en-US" sz="2000" dirty="0"/>
              <a:t> </a:t>
            </a:r>
            <a:r>
              <a:rPr lang="en-US" sz="2000" dirty="0" err="1"/>
              <a:t>selama</a:t>
            </a:r>
            <a:r>
              <a:rPr lang="en-US" sz="2000" dirty="0"/>
              <a:t> </a:t>
            </a:r>
            <a:r>
              <a:rPr lang="en-US" sz="2000" dirty="0" err="1"/>
              <a:t>periode</a:t>
            </a:r>
            <a:r>
              <a:rPr lang="en-US" sz="2000" dirty="0"/>
              <a:t> </a:t>
            </a:r>
            <a:r>
              <a:rPr lang="en-US" sz="2000" dirty="0" err="1"/>
              <a:t>tertentu</a:t>
            </a:r>
            <a:r>
              <a:rPr lang="en-US" sz="2000" dirty="0"/>
              <a:t> </a:t>
            </a:r>
            <a:r>
              <a:rPr lang="en-US" sz="2000" dirty="0" err="1"/>
              <a:t>dan</a:t>
            </a:r>
            <a:r>
              <a:rPr lang="en-US" sz="2000" dirty="0"/>
              <a:t> </a:t>
            </a:r>
            <a:r>
              <a:rPr lang="en-US" sz="2000" dirty="0" err="1"/>
              <a:t>diklasifikasikan</a:t>
            </a:r>
            <a:r>
              <a:rPr lang="en-US" sz="2000" dirty="0"/>
              <a:t> </a:t>
            </a:r>
            <a:r>
              <a:rPr lang="en-US" sz="2000" dirty="0" err="1"/>
              <a:t>menurut</a:t>
            </a:r>
            <a:r>
              <a:rPr lang="en-US" sz="2000" dirty="0"/>
              <a:t> </a:t>
            </a:r>
            <a:r>
              <a:rPr lang="en-US" sz="2000" dirty="0" err="1"/>
              <a:t>aktivitas</a:t>
            </a:r>
            <a:r>
              <a:rPr lang="en-US" sz="2000" dirty="0"/>
              <a:t> </a:t>
            </a:r>
            <a:r>
              <a:rPr lang="en-US" sz="2000" dirty="0" err="1"/>
              <a:t>operasi</a:t>
            </a:r>
            <a:r>
              <a:rPr lang="en-US" sz="2000" dirty="0"/>
              <a:t>, </a:t>
            </a:r>
            <a:r>
              <a:rPr lang="en-US" sz="2000" dirty="0" err="1"/>
              <a:t>investasi</a:t>
            </a:r>
            <a:r>
              <a:rPr lang="en-US" sz="2000" dirty="0"/>
              <a:t> </a:t>
            </a:r>
            <a:r>
              <a:rPr lang="en-US" sz="2000" dirty="0" err="1"/>
              <a:t>dan</a:t>
            </a:r>
            <a:r>
              <a:rPr lang="en-US" sz="2000" dirty="0"/>
              <a:t> </a:t>
            </a:r>
            <a:r>
              <a:rPr lang="en-US" sz="2000" dirty="0" err="1"/>
              <a:t>pendanaan</a:t>
            </a:r>
            <a:r>
              <a:rPr lang="en-US" sz="2000" dirty="0"/>
              <a:t>.</a:t>
            </a:r>
          </a:p>
          <a:p>
            <a:pPr marL="609600" indent="-609600"/>
            <a:r>
              <a:rPr lang="en-US" sz="2000" dirty="0" err="1"/>
              <a:t>Penyajian</a:t>
            </a:r>
            <a:r>
              <a:rPr lang="en-US" sz="2000" dirty="0"/>
              <a:t> </a:t>
            </a:r>
            <a:r>
              <a:rPr lang="en-US" sz="2000" dirty="0" err="1"/>
              <a:t>ketiga</a:t>
            </a:r>
            <a:r>
              <a:rPr lang="en-US" sz="2000" dirty="0"/>
              <a:t> </a:t>
            </a:r>
            <a:r>
              <a:rPr lang="en-US" sz="2000" dirty="0" err="1"/>
              <a:t>aktivitas</a:t>
            </a:r>
            <a:r>
              <a:rPr lang="en-US" sz="2000" dirty="0"/>
              <a:t> </a:t>
            </a:r>
            <a:r>
              <a:rPr lang="en-US" sz="2000" dirty="0" err="1"/>
              <a:t>tersebut</a:t>
            </a:r>
            <a:r>
              <a:rPr lang="en-US" sz="2000" dirty="0"/>
              <a:t> </a:t>
            </a:r>
            <a:r>
              <a:rPr lang="en-US" sz="2000" dirty="0" err="1"/>
              <a:t>dengan</a:t>
            </a:r>
            <a:r>
              <a:rPr lang="en-US" sz="2000" dirty="0"/>
              <a:t> </a:t>
            </a:r>
            <a:r>
              <a:rPr lang="en-US" sz="2000" dirty="0" err="1"/>
              <a:t>cara</a:t>
            </a:r>
            <a:r>
              <a:rPr lang="en-US" sz="2000" dirty="0"/>
              <a:t> yang paling </a:t>
            </a:r>
            <a:r>
              <a:rPr lang="en-US" sz="2000" dirty="0" err="1"/>
              <a:t>sesuai</a:t>
            </a:r>
            <a:r>
              <a:rPr lang="en-US" sz="2000" dirty="0"/>
              <a:t> </a:t>
            </a:r>
            <a:r>
              <a:rPr lang="en-US" sz="2000" dirty="0" err="1"/>
              <a:t>dengan</a:t>
            </a:r>
            <a:r>
              <a:rPr lang="en-US" sz="2000" dirty="0"/>
              <a:t> </a:t>
            </a:r>
            <a:r>
              <a:rPr lang="en-US" sz="2000" dirty="0" err="1"/>
              <a:t>bisnisnya</a:t>
            </a:r>
            <a:r>
              <a:rPr lang="en-US" sz="2000" dirty="0"/>
              <a:t>.</a:t>
            </a:r>
          </a:p>
          <a:p>
            <a:pPr marL="609600" indent="-609600"/>
            <a:r>
              <a:rPr lang="en-US" sz="2000" dirty="0" err="1"/>
              <a:t>Suatu</a:t>
            </a:r>
            <a:r>
              <a:rPr lang="en-US" sz="2000" dirty="0"/>
              <a:t> </a:t>
            </a:r>
            <a:r>
              <a:rPr lang="en-US" sz="2000" dirty="0" err="1"/>
              <a:t>transaksi</a:t>
            </a:r>
            <a:r>
              <a:rPr lang="en-US" sz="2000" dirty="0"/>
              <a:t> </a:t>
            </a:r>
            <a:r>
              <a:rPr lang="en-US" sz="2000" dirty="0" err="1"/>
              <a:t>tunggal</a:t>
            </a:r>
            <a:r>
              <a:rPr lang="en-US" sz="2000" dirty="0"/>
              <a:t> </a:t>
            </a:r>
            <a:r>
              <a:rPr lang="en-US" sz="2000" dirty="0" err="1"/>
              <a:t>dapat</a:t>
            </a:r>
            <a:r>
              <a:rPr lang="en-US" sz="2000" dirty="0"/>
              <a:t> </a:t>
            </a:r>
            <a:r>
              <a:rPr lang="en-US" sz="2000" dirty="0" err="1"/>
              <a:t>diidentifikasikan</a:t>
            </a:r>
            <a:r>
              <a:rPr lang="en-US" sz="2000" dirty="0"/>
              <a:t> </a:t>
            </a:r>
            <a:r>
              <a:rPr lang="en-US" sz="2000" dirty="0" err="1"/>
              <a:t>ke</a:t>
            </a:r>
            <a:r>
              <a:rPr lang="en-US" sz="2000" dirty="0"/>
              <a:t> </a:t>
            </a:r>
            <a:r>
              <a:rPr lang="en-US" sz="2000" dirty="0" err="1"/>
              <a:t>dalam</a:t>
            </a:r>
            <a:r>
              <a:rPr lang="en-US" sz="2000" dirty="0"/>
              <a:t> </a:t>
            </a:r>
            <a:r>
              <a:rPr lang="en-US" sz="2000" dirty="0" err="1"/>
              <a:t>lebih</a:t>
            </a:r>
            <a:r>
              <a:rPr lang="en-US" sz="2000" dirty="0"/>
              <a:t> </a:t>
            </a:r>
            <a:r>
              <a:rPr lang="en-US" sz="2000" dirty="0" err="1"/>
              <a:t>dari</a:t>
            </a:r>
            <a:r>
              <a:rPr lang="en-US" sz="2000" dirty="0"/>
              <a:t> </a:t>
            </a:r>
            <a:r>
              <a:rPr lang="en-US" sz="2000" dirty="0" err="1"/>
              <a:t>satu</a:t>
            </a:r>
            <a:r>
              <a:rPr lang="en-US" sz="2000" dirty="0"/>
              <a:t> </a:t>
            </a:r>
            <a:r>
              <a:rPr lang="en-US" sz="2000" dirty="0" err="1"/>
              <a:t>aktivitas</a:t>
            </a:r>
            <a:r>
              <a:rPr lang="en-US" sz="2000" dirty="0"/>
              <a:t> </a:t>
            </a:r>
            <a:r>
              <a:rPr lang="en-US" sz="2000" dirty="0" err="1"/>
              <a:t>misal</a:t>
            </a:r>
            <a:r>
              <a:rPr lang="en-US" sz="2000" dirty="0"/>
              <a:t> </a:t>
            </a:r>
            <a:r>
              <a:rPr lang="en-US" sz="2000" dirty="0" err="1"/>
              <a:t>pelunasan</a:t>
            </a:r>
            <a:r>
              <a:rPr lang="en-US" sz="2000" dirty="0"/>
              <a:t> </a:t>
            </a:r>
            <a:r>
              <a:rPr lang="en-US" sz="2000" dirty="0" err="1"/>
              <a:t>pinjaman</a:t>
            </a:r>
            <a:r>
              <a:rPr lang="en-US" sz="2000" dirty="0"/>
              <a:t> </a:t>
            </a:r>
            <a:r>
              <a:rPr lang="en-US" sz="2000" dirty="0" err="1"/>
              <a:t>dan</a:t>
            </a:r>
            <a:r>
              <a:rPr lang="en-US" sz="2000" dirty="0"/>
              <a:t> </a:t>
            </a:r>
            <a:r>
              <a:rPr lang="en-US" sz="2000" dirty="0" err="1"/>
              <a:t>bunganya</a:t>
            </a:r>
            <a:r>
              <a:rPr lang="en-US" sz="2000" dirty="0"/>
              <a:t> </a:t>
            </a:r>
            <a:r>
              <a:rPr lang="en-US" sz="2000" dirty="0">
                <a:sym typeface="Wingdings" pitchFamily="2" charset="2"/>
              </a:rPr>
              <a:t> </a:t>
            </a:r>
            <a:r>
              <a:rPr lang="en-US" sz="2000" dirty="0" err="1">
                <a:sym typeface="Wingdings" pitchFamily="2" charset="2"/>
              </a:rPr>
              <a:t>pendanaan</a:t>
            </a:r>
            <a:r>
              <a:rPr lang="en-US" sz="2000" dirty="0">
                <a:sym typeface="Wingdings" pitchFamily="2" charset="2"/>
              </a:rPr>
              <a:t> </a:t>
            </a:r>
            <a:r>
              <a:rPr lang="en-US" sz="2000" dirty="0" err="1">
                <a:sym typeface="Wingdings" pitchFamily="2" charset="2"/>
              </a:rPr>
              <a:t>dan</a:t>
            </a:r>
            <a:r>
              <a:rPr lang="en-US" sz="2000" dirty="0">
                <a:sym typeface="Wingdings" pitchFamily="2" charset="2"/>
              </a:rPr>
              <a:t> </a:t>
            </a:r>
            <a:r>
              <a:rPr lang="en-US" sz="2000" dirty="0" err="1">
                <a:sym typeface="Wingdings" pitchFamily="2" charset="2"/>
              </a:rPr>
              <a:t>operasi</a:t>
            </a:r>
            <a:endParaRPr lang="en-US" sz="1800" dirty="0"/>
          </a:p>
        </p:txBody>
      </p:sp>
      <p:pic>
        <p:nvPicPr>
          <p:cNvPr id="4" name="Picture 3" descr="accounting2.jpg"/>
          <p:cNvPicPr>
            <a:picLocks noChangeAspect="1"/>
          </p:cNvPicPr>
          <p:nvPr/>
        </p:nvPicPr>
        <p:blipFill>
          <a:blip r:embed="rId3" cstate="print"/>
          <a:stretch>
            <a:fillRect/>
          </a:stretch>
        </p:blipFill>
        <p:spPr>
          <a:xfrm>
            <a:off x="714348" y="4643446"/>
            <a:ext cx="2428892" cy="1714512"/>
          </a:xfrm>
          <a:prstGeom prst="rect">
            <a:avLst/>
          </a:prstGeom>
        </p:spPr>
      </p:pic>
      <p:pic>
        <p:nvPicPr>
          <p:cNvPr id="5" name="Picture 4" descr="akuntansi.jpg"/>
          <p:cNvPicPr>
            <a:picLocks noChangeAspect="1"/>
          </p:cNvPicPr>
          <p:nvPr/>
        </p:nvPicPr>
        <p:blipFill>
          <a:blip r:embed="rId4" cstate="print"/>
          <a:stretch>
            <a:fillRect/>
          </a:stretch>
        </p:blipFill>
        <p:spPr>
          <a:xfrm>
            <a:off x="3143240" y="4643446"/>
            <a:ext cx="2643206" cy="1745524"/>
          </a:xfrm>
          <a:prstGeom prst="rect">
            <a:avLst/>
          </a:prstGeom>
        </p:spPr>
      </p:pic>
      <p:pic>
        <p:nvPicPr>
          <p:cNvPr id="6" name="Picture 5" descr="ghj.jpg"/>
          <p:cNvPicPr>
            <a:picLocks noChangeAspect="1"/>
          </p:cNvPicPr>
          <p:nvPr/>
        </p:nvPicPr>
        <p:blipFill>
          <a:blip r:embed="rId5" cstate="print"/>
          <a:stretch>
            <a:fillRect/>
          </a:stretch>
        </p:blipFill>
        <p:spPr>
          <a:xfrm>
            <a:off x="5786446" y="4643446"/>
            <a:ext cx="2643206" cy="1714512"/>
          </a:xfrm>
          <a:prstGeom prst="rect">
            <a:avLst/>
          </a:prstGeom>
        </p:spPr>
      </p:pic>
    </p:spTree>
    <p:extLst>
      <p:ext uri="{BB962C8B-B14F-4D97-AF65-F5344CB8AC3E}">
        <p14:creationId xmlns:p14="http://schemas.microsoft.com/office/powerpoint/2010/main" xmlns="" val="3896429320"/>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8" name="Rectangle 2"/>
          <p:cNvSpPr>
            <a:spLocks noGrp="1" noChangeArrowheads="1"/>
          </p:cNvSpPr>
          <p:nvPr>
            <p:ph type="title"/>
          </p:nvPr>
        </p:nvSpPr>
        <p:spPr bwMode="auto">
          <a:xfrm>
            <a:off x="518864" y="304800"/>
            <a:ext cx="8229600" cy="836712"/>
          </a:xfrm>
          <a:noFill/>
          <a:ln>
            <a:miter lim="800000"/>
            <a:headEnd/>
            <a:tailEnd/>
          </a:ln>
        </p:spPr>
        <p:txBody>
          <a:bodyPr vert="horz" wrap="square" lIns="92075" tIns="46038" rIns="92075" bIns="46038" numCol="1" anchor="ctr" anchorCtr="0" compatLnSpc="1">
            <a:prstTxWarp prst="textNoShape">
              <a:avLst/>
            </a:prstTxWarp>
          </a:bodyPr>
          <a:lstStyle/>
          <a:p>
            <a:r>
              <a:rPr lang="en-US" b="1" dirty="0" err="1">
                <a:solidFill>
                  <a:srgbClr val="2D512E"/>
                </a:solidFill>
              </a:rPr>
              <a:t>Arus</a:t>
            </a:r>
            <a:r>
              <a:rPr lang="en-US" b="1" dirty="0">
                <a:solidFill>
                  <a:srgbClr val="2D512E"/>
                </a:solidFill>
              </a:rPr>
              <a:t> </a:t>
            </a:r>
            <a:r>
              <a:rPr lang="en-US" b="1" dirty="0" err="1">
                <a:solidFill>
                  <a:srgbClr val="2D512E"/>
                </a:solidFill>
              </a:rPr>
              <a:t>Kas</a:t>
            </a:r>
            <a:r>
              <a:rPr lang="en-US" b="1" dirty="0">
                <a:solidFill>
                  <a:srgbClr val="2D512E"/>
                </a:solidFill>
              </a:rPr>
              <a:t> </a:t>
            </a:r>
            <a:r>
              <a:rPr lang="en-US" b="1" dirty="0" err="1">
                <a:solidFill>
                  <a:srgbClr val="2D512E"/>
                </a:solidFill>
              </a:rPr>
              <a:t>Operasi</a:t>
            </a:r>
            <a:endParaRPr lang="en-US" b="1" dirty="0">
              <a:solidFill>
                <a:srgbClr val="2D512E"/>
              </a:solidFill>
            </a:endParaRPr>
          </a:p>
        </p:txBody>
      </p:sp>
      <p:sp>
        <p:nvSpPr>
          <p:cNvPr id="1360899" name="Rectangle 3"/>
          <p:cNvSpPr>
            <a:spLocks noGrp="1" noChangeArrowheads="1"/>
          </p:cNvSpPr>
          <p:nvPr>
            <p:ph idx="1"/>
          </p:nvPr>
        </p:nvSpPr>
        <p:spPr>
          <a:xfrm>
            <a:off x="611560" y="1340768"/>
            <a:ext cx="8136904" cy="2376264"/>
          </a:xfrm>
          <a:noFill/>
          <a:ln/>
        </p:spPr>
        <p:txBody>
          <a:bodyPr lIns="92075" tIns="46038" rIns="92075" bIns="46038"/>
          <a:lstStyle/>
          <a:p>
            <a:pPr marL="609600" indent="-609600">
              <a:spcBef>
                <a:spcPts val="1200"/>
              </a:spcBef>
            </a:pPr>
            <a:r>
              <a:rPr lang="en-US" sz="2000" dirty="0" err="1"/>
              <a:t>Aktivitas</a:t>
            </a:r>
            <a:r>
              <a:rPr lang="en-US" sz="2000" dirty="0"/>
              <a:t> </a:t>
            </a:r>
            <a:r>
              <a:rPr lang="en-US" sz="2000" dirty="0" err="1"/>
              <a:t>operasi</a:t>
            </a:r>
            <a:r>
              <a:rPr lang="en-US" sz="2000" dirty="0"/>
              <a:t> </a:t>
            </a:r>
            <a:r>
              <a:rPr lang="en-US" sz="2000" dirty="0" err="1"/>
              <a:t>adalah</a:t>
            </a:r>
            <a:r>
              <a:rPr lang="en-US" sz="2000" dirty="0"/>
              <a:t> </a:t>
            </a:r>
            <a:r>
              <a:rPr lang="en-US" sz="2000" dirty="0" err="1"/>
              <a:t>Aktivitas</a:t>
            </a:r>
            <a:r>
              <a:rPr lang="en-US" sz="2000" dirty="0"/>
              <a:t> </a:t>
            </a:r>
            <a:r>
              <a:rPr lang="en-US" sz="2000" dirty="0" err="1"/>
              <a:t>penghasil</a:t>
            </a:r>
            <a:r>
              <a:rPr lang="en-US" sz="2000" dirty="0"/>
              <a:t> </a:t>
            </a:r>
            <a:r>
              <a:rPr lang="en-US" sz="2000" dirty="0" err="1"/>
              <a:t>utama</a:t>
            </a:r>
            <a:r>
              <a:rPr lang="en-US" sz="2000" dirty="0"/>
              <a:t> </a:t>
            </a:r>
            <a:r>
              <a:rPr lang="en-US" sz="2000" dirty="0" err="1"/>
              <a:t>pendapatan</a:t>
            </a:r>
            <a:r>
              <a:rPr lang="en-US" sz="2000" dirty="0"/>
              <a:t> </a:t>
            </a:r>
            <a:r>
              <a:rPr lang="en-US" sz="2000" dirty="0" err="1"/>
              <a:t>entitas</a:t>
            </a:r>
            <a:r>
              <a:rPr lang="en-US" sz="2000" dirty="0"/>
              <a:t> </a:t>
            </a:r>
            <a:r>
              <a:rPr lang="en-US" sz="2000" dirty="0" err="1"/>
              <a:t>dan</a:t>
            </a:r>
            <a:r>
              <a:rPr lang="en-US" sz="2000" dirty="0"/>
              <a:t> </a:t>
            </a:r>
            <a:r>
              <a:rPr lang="en-US" sz="2000" dirty="0" err="1"/>
              <a:t>aktivitas</a:t>
            </a:r>
            <a:r>
              <a:rPr lang="en-US" sz="2000" dirty="0"/>
              <a:t> lain yang </a:t>
            </a:r>
            <a:r>
              <a:rPr lang="en-US" sz="2000" dirty="0" err="1"/>
              <a:t>bukan</a:t>
            </a:r>
            <a:r>
              <a:rPr lang="en-US" sz="2000" dirty="0"/>
              <a:t> </a:t>
            </a:r>
            <a:r>
              <a:rPr lang="en-US" sz="2000" dirty="0" err="1"/>
              <a:t>merupakan</a:t>
            </a:r>
            <a:r>
              <a:rPr lang="en-US" sz="2000" dirty="0"/>
              <a:t> </a:t>
            </a:r>
            <a:r>
              <a:rPr lang="en-US" sz="2000" dirty="0" err="1"/>
              <a:t>aktivitas</a:t>
            </a:r>
            <a:r>
              <a:rPr lang="en-US" sz="2000" dirty="0"/>
              <a:t> </a:t>
            </a:r>
            <a:r>
              <a:rPr lang="en-US" sz="2000" dirty="0" err="1"/>
              <a:t>investasi</a:t>
            </a:r>
            <a:r>
              <a:rPr lang="en-US" sz="2000" dirty="0"/>
              <a:t> </a:t>
            </a:r>
            <a:r>
              <a:rPr lang="en-US" sz="2000" dirty="0" err="1"/>
              <a:t>dan</a:t>
            </a:r>
            <a:r>
              <a:rPr lang="en-US" sz="2000" dirty="0"/>
              <a:t> </a:t>
            </a:r>
            <a:r>
              <a:rPr lang="en-US" sz="2000" dirty="0" err="1"/>
              <a:t>pendanaan</a:t>
            </a:r>
            <a:r>
              <a:rPr lang="en-US" sz="2000" dirty="0"/>
              <a:t>.</a:t>
            </a:r>
          </a:p>
          <a:p>
            <a:pPr marL="609600" indent="-609600">
              <a:spcBef>
                <a:spcPts val="1200"/>
              </a:spcBef>
            </a:pPr>
            <a:r>
              <a:rPr lang="en-US" sz="2000" dirty="0" err="1"/>
              <a:t>Indikator</a:t>
            </a:r>
            <a:r>
              <a:rPr lang="en-US" sz="2000" dirty="0"/>
              <a:t> </a:t>
            </a:r>
            <a:r>
              <a:rPr lang="en-US" sz="2000" dirty="0" err="1"/>
              <a:t>utama</a:t>
            </a:r>
            <a:r>
              <a:rPr lang="en-US" sz="2000" dirty="0"/>
              <a:t> </a:t>
            </a:r>
            <a:r>
              <a:rPr lang="en-US" sz="2000" dirty="0" err="1"/>
              <a:t>menentukan</a:t>
            </a:r>
            <a:r>
              <a:rPr lang="en-US" sz="2000" dirty="0"/>
              <a:t> </a:t>
            </a:r>
            <a:r>
              <a:rPr lang="en-US" sz="2000" dirty="0" err="1"/>
              <a:t>apakan</a:t>
            </a:r>
            <a:r>
              <a:rPr lang="en-US" sz="2000" dirty="0"/>
              <a:t> </a:t>
            </a:r>
            <a:r>
              <a:rPr lang="en-US" sz="2000" dirty="0" err="1"/>
              <a:t>operasi</a:t>
            </a:r>
            <a:r>
              <a:rPr lang="en-US" sz="2000" dirty="0"/>
              <a:t> </a:t>
            </a:r>
            <a:r>
              <a:rPr lang="en-US" sz="2000" dirty="0" err="1"/>
              <a:t>dapat</a:t>
            </a:r>
            <a:r>
              <a:rPr lang="en-US" sz="2000" dirty="0"/>
              <a:t> </a:t>
            </a:r>
            <a:r>
              <a:rPr lang="en-US" sz="2000" dirty="0" err="1"/>
              <a:t>menghasilkan</a:t>
            </a:r>
            <a:r>
              <a:rPr lang="en-US" sz="2000" dirty="0"/>
              <a:t> </a:t>
            </a:r>
            <a:r>
              <a:rPr lang="en-US" sz="2000" dirty="0" err="1"/>
              <a:t>kas</a:t>
            </a:r>
            <a:r>
              <a:rPr lang="en-US" sz="2000" dirty="0"/>
              <a:t> </a:t>
            </a:r>
            <a:r>
              <a:rPr lang="en-US" sz="2000" dirty="0" err="1"/>
              <a:t>untuk</a:t>
            </a:r>
            <a:r>
              <a:rPr lang="en-US" sz="2000" dirty="0"/>
              <a:t> </a:t>
            </a:r>
            <a:r>
              <a:rPr lang="en-US" sz="2000" dirty="0" err="1"/>
              <a:t>melunasi</a:t>
            </a:r>
            <a:r>
              <a:rPr lang="en-US" sz="2000" dirty="0"/>
              <a:t> </a:t>
            </a:r>
            <a:r>
              <a:rPr lang="en-US" sz="2000" dirty="0" err="1"/>
              <a:t>pinjaman</a:t>
            </a:r>
            <a:r>
              <a:rPr lang="en-US" sz="2000" dirty="0"/>
              <a:t> </a:t>
            </a:r>
            <a:r>
              <a:rPr lang="en-US" sz="2000" dirty="0" err="1"/>
              <a:t>dan</a:t>
            </a:r>
            <a:r>
              <a:rPr lang="en-US" sz="2000" dirty="0"/>
              <a:t> </a:t>
            </a:r>
            <a:r>
              <a:rPr lang="en-US" sz="2000" dirty="0" err="1"/>
              <a:t>memelihara</a:t>
            </a:r>
            <a:r>
              <a:rPr lang="en-US" sz="2000" dirty="0"/>
              <a:t> </a:t>
            </a:r>
            <a:r>
              <a:rPr lang="en-US" sz="2000" dirty="0" err="1"/>
              <a:t>kemampuan</a:t>
            </a:r>
            <a:r>
              <a:rPr lang="en-US" sz="2000" dirty="0"/>
              <a:t> </a:t>
            </a:r>
            <a:r>
              <a:rPr lang="en-US" sz="2000" dirty="0" err="1"/>
              <a:t>operasi</a:t>
            </a:r>
            <a:r>
              <a:rPr lang="en-US" sz="2000" dirty="0"/>
              <a:t> </a:t>
            </a:r>
            <a:r>
              <a:rPr lang="en-US" sz="2000" dirty="0" err="1"/>
              <a:t>entitas</a:t>
            </a:r>
            <a:r>
              <a:rPr lang="en-US" sz="2000" dirty="0"/>
              <a:t>, </a:t>
            </a:r>
            <a:r>
              <a:rPr lang="en-US" sz="2000" dirty="0" err="1"/>
              <a:t>membayar</a:t>
            </a:r>
            <a:r>
              <a:rPr lang="en-US" sz="2000" dirty="0"/>
              <a:t> </a:t>
            </a:r>
            <a:r>
              <a:rPr lang="en-US" sz="2000" dirty="0" err="1"/>
              <a:t>deviden</a:t>
            </a:r>
            <a:r>
              <a:rPr lang="en-US" sz="2000" dirty="0"/>
              <a:t> </a:t>
            </a:r>
            <a:r>
              <a:rPr lang="en-US" sz="2000" dirty="0" err="1"/>
              <a:t>dan</a:t>
            </a:r>
            <a:r>
              <a:rPr lang="en-US" sz="2000" dirty="0"/>
              <a:t> </a:t>
            </a:r>
            <a:r>
              <a:rPr lang="en-US" sz="2000" dirty="0" err="1"/>
              <a:t>melakukan</a:t>
            </a:r>
            <a:r>
              <a:rPr lang="en-US" sz="2000" dirty="0"/>
              <a:t> </a:t>
            </a:r>
            <a:r>
              <a:rPr lang="en-US" sz="2000" dirty="0" err="1"/>
              <a:t>investasi</a:t>
            </a:r>
            <a:r>
              <a:rPr lang="en-US" sz="2000" dirty="0"/>
              <a:t>.</a:t>
            </a:r>
          </a:p>
          <a:p>
            <a:pPr marL="609600" indent="-609600">
              <a:spcBef>
                <a:spcPts val="1200"/>
              </a:spcBef>
            </a:pPr>
            <a:endParaRPr lang="en-US" sz="1800" dirty="0"/>
          </a:p>
        </p:txBody>
      </p:sp>
      <p:sp>
        <p:nvSpPr>
          <p:cNvPr id="4" name="Rectangle 3"/>
          <p:cNvSpPr>
            <a:spLocks noChangeArrowheads="1"/>
          </p:cNvSpPr>
          <p:nvPr/>
        </p:nvSpPr>
        <p:spPr bwMode="auto">
          <a:xfrm>
            <a:off x="4932040" y="3717032"/>
            <a:ext cx="3960440" cy="2664296"/>
          </a:xfrm>
          <a:prstGeom prst="rect">
            <a:avLst/>
          </a:prstGeom>
          <a:solidFill>
            <a:schemeClr val="bg2">
              <a:lumMod val="25000"/>
            </a:schemeClr>
          </a:solidFill>
          <a:ln>
            <a:headEnd/>
            <a:tailEnd/>
          </a:ln>
        </p:spPr>
        <p:style>
          <a:lnRef idx="2">
            <a:schemeClr val="dk1"/>
          </a:lnRef>
          <a:fillRef idx="1">
            <a:schemeClr val="lt1"/>
          </a:fillRef>
          <a:effectRef idx="0">
            <a:schemeClr val="dk1"/>
          </a:effectRef>
          <a:fontRef idx="minor">
            <a:schemeClr val="dk1"/>
          </a:fontRef>
        </p:style>
        <p:txBody>
          <a:bodyPr lIns="90488" tIns="44450" rIns="90488" bIns="44450"/>
          <a:lstStyle/>
          <a:p>
            <a:pPr marL="396875" indent="-396875" algn="ctr" eaLnBrk="0" hangingPunct="0">
              <a:lnSpc>
                <a:spcPct val="85000"/>
              </a:lnSpc>
              <a:spcBef>
                <a:spcPct val="20000"/>
              </a:spcBef>
              <a:buClr>
                <a:schemeClr val="bg1"/>
              </a:buClr>
            </a:pPr>
            <a:r>
              <a:rPr lang="en-US" sz="2000" b="1" dirty="0">
                <a:solidFill>
                  <a:schemeClr val="bg1"/>
                </a:solidFill>
                <a:effectLst>
                  <a:outerShdw blurRad="38100" dist="38100" dir="2700000" algn="tl">
                    <a:srgbClr val="000000"/>
                  </a:outerShdw>
                </a:effectLst>
              </a:rPr>
              <a:t>Outflows</a:t>
            </a:r>
            <a:r>
              <a:rPr lang="en-US" sz="2000" b="1" dirty="0">
                <a:solidFill>
                  <a:schemeClr val="bg1"/>
                </a:solidFill>
              </a:rPr>
              <a:t> </a:t>
            </a:r>
            <a:r>
              <a:rPr lang="en-US" sz="2000" b="1" dirty="0" err="1">
                <a:solidFill>
                  <a:schemeClr val="bg1"/>
                </a:solidFill>
              </a:rPr>
              <a:t>terdiri</a:t>
            </a:r>
            <a:r>
              <a:rPr lang="en-US" sz="2000" b="1" dirty="0">
                <a:solidFill>
                  <a:schemeClr val="bg1"/>
                </a:solidFill>
              </a:rPr>
              <a:t> </a:t>
            </a:r>
            <a:r>
              <a:rPr lang="en-US" sz="2000" b="1" dirty="0" err="1">
                <a:solidFill>
                  <a:schemeClr val="bg1"/>
                </a:solidFill>
              </a:rPr>
              <a:t>dari</a:t>
            </a:r>
            <a:r>
              <a:rPr lang="en-US" sz="2000" b="1" dirty="0">
                <a:solidFill>
                  <a:schemeClr val="bg1"/>
                </a:solidFill>
              </a:rPr>
              <a:t>:</a:t>
            </a:r>
          </a:p>
          <a:p>
            <a:pPr marL="396875" lvl="1" indent="-396875" eaLnBrk="0" hangingPunct="0">
              <a:lnSpc>
                <a:spcPct val="85000"/>
              </a:lnSpc>
              <a:spcBef>
                <a:spcPct val="20000"/>
              </a:spcBef>
              <a:buClr>
                <a:schemeClr val="bg1"/>
              </a:buClr>
              <a:buFont typeface="Monotype Sorts" charset="2"/>
              <a:buChar char="v"/>
            </a:pPr>
            <a:r>
              <a:rPr lang="en-US" sz="2000" dirty="0" err="1">
                <a:solidFill>
                  <a:schemeClr val="bg1"/>
                </a:solidFill>
              </a:rPr>
              <a:t>Pembayaran</a:t>
            </a:r>
            <a:r>
              <a:rPr lang="en-US" sz="2000" dirty="0">
                <a:solidFill>
                  <a:schemeClr val="bg1"/>
                </a:solidFill>
              </a:rPr>
              <a:t> </a:t>
            </a:r>
            <a:r>
              <a:rPr lang="en-US" sz="2000" dirty="0" err="1">
                <a:solidFill>
                  <a:schemeClr val="bg1"/>
                </a:solidFill>
              </a:rPr>
              <a:t>kepada</a:t>
            </a:r>
            <a:r>
              <a:rPr lang="en-US" sz="2000" dirty="0">
                <a:solidFill>
                  <a:schemeClr val="bg1"/>
                </a:solidFill>
              </a:rPr>
              <a:t> </a:t>
            </a:r>
            <a:r>
              <a:rPr lang="en-US" sz="2000" dirty="0" err="1">
                <a:solidFill>
                  <a:schemeClr val="bg1"/>
                </a:solidFill>
              </a:rPr>
              <a:t>pemasok</a:t>
            </a:r>
            <a:r>
              <a:rPr lang="en-US" sz="2000" dirty="0">
                <a:solidFill>
                  <a:schemeClr val="bg1"/>
                </a:solidFill>
              </a:rPr>
              <a:t> </a:t>
            </a:r>
            <a:r>
              <a:rPr lang="en-US" sz="2000" dirty="0" err="1">
                <a:solidFill>
                  <a:schemeClr val="bg1"/>
                </a:solidFill>
              </a:rPr>
              <a:t>barang</a:t>
            </a:r>
            <a:r>
              <a:rPr lang="en-US" sz="2000" dirty="0">
                <a:solidFill>
                  <a:schemeClr val="bg1"/>
                </a:solidFill>
              </a:rPr>
              <a:t> </a:t>
            </a:r>
            <a:r>
              <a:rPr lang="en-US" sz="2000" dirty="0" err="1">
                <a:solidFill>
                  <a:schemeClr val="bg1"/>
                </a:solidFill>
              </a:rPr>
              <a:t>dan</a:t>
            </a:r>
            <a:r>
              <a:rPr lang="en-US" sz="2000" dirty="0">
                <a:solidFill>
                  <a:schemeClr val="bg1"/>
                </a:solidFill>
              </a:rPr>
              <a:t> </a:t>
            </a:r>
            <a:r>
              <a:rPr lang="en-US" sz="2000" dirty="0" err="1">
                <a:solidFill>
                  <a:schemeClr val="bg1"/>
                </a:solidFill>
              </a:rPr>
              <a:t>jasa</a:t>
            </a:r>
            <a:endParaRPr lang="en-US" sz="2000" dirty="0">
              <a:solidFill>
                <a:schemeClr val="bg1"/>
              </a:solidFill>
            </a:endParaRPr>
          </a:p>
          <a:p>
            <a:pPr marL="396875" lvl="1" indent="-396875" eaLnBrk="0" hangingPunct="0">
              <a:lnSpc>
                <a:spcPct val="85000"/>
              </a:lnSpc>
              <a:spcBef>
                <a:spcPct val="20000"/>
              </a:spcBef>
              <a:buClr>
                <a:schemeClr val="bg1"/>
              </a:buClr>
              <a:buFont typeface="Monotype Sorts" charset="2"/>
              <a:buChar char="v"/>
            </a:pPr>
            <a:r>
              <a:rPr lang="en-US" sz="2000" dirty="0" err="1">
                <a:solidFill>
                  <a:schemeClr val="bg1"/>
                </a:solidFill>
              </a:rPr>
              <a:t>Pembayaran</a:t>
            </a:r>
            <a:r>
              <a:rPr lang="en-US" sz="2000" dirty="0">
                <a:solidFill>
                  <a:schemeClr val="bg1"/>
                </a:solidFill>
              </a:rPr>
              <a:t> </a:t>
            </a:r>
            <a:r>
              <a:rPr lang="en-US" sz="2000" dirty="0" err="1">
                <a:solidFill>
                  <a:schemeClr val="bg1"/>
                </a:solidFill>
              </a:rPr>
              <a:t>untuk</a:t>
            </a:r>
            <a:r>
              <a:rPr lang="en-US" sz="2000" dirty="0">
                <a:solidFill>
                  <a:schemeClr val="bg1"/>
                </a:solidFill>
              </a:rPr>
              <a:t> </a:t>
            </a:r>
            <a:r>
              <a:rPr lang="en-US" sz="2000" dirty="0" err="1">
                <a:solidFill>
                  <a:schemeClr val="bg1"/>
                </a:solidFill>
              </a:rPr>
              <a:t>karyawan</a:t>
            </a:r>
            <a:r>
              <a:rPr lang="en-US" sz="2000" dirty="0">
                <a:solidFill>
                  <a:schemeClr val="bg1"/>
                </a:solidFill>
              </a:rPr>
              <a:t>.</a:t>
            </a:r>
          </a:p>
          <a:p>
            <a:pPr marL="396875" lvl="1" indent="-396875" eaLnBrk="0" hangingPunct="0">
              <a:lnSpc>
                <a:spcPct val="85000"/>
              </a:lnSpc>
              <a:spcBef>
                <a:spcPct val="20000"/>
              </a:spcBef>
              <a:buClr>
                <a:schemeClr val="bg1"/>
              </a:buClr>
              <a:buFont typeface="Monotype Sorts" charset="2"/>
              <a:buChar char="v"/>
            </a:pPr>
            <a:r>
              <a:rPr lang="en-US" sz="2000" dirty="0" err="1">
                <a:solidFill>
                  <a:schemeClr val="bg1"/>
                </a:solidFill>
              </a:rPr>
              <a:t>Pembayaran</a:t>
            </a:r>
            <a:r>
              <a:rPr lang="en-US" sz="2000" dirty="0">
                <a:solidFill>
                  <a:schemeClr val="bg1"/>
                </a:solidFill>
              </a:rPr>
              <a:t> </a:t>
            </a:r>
            <a:r>
              <a:rPr lang="en-US" sz="2000" dirty="0" err="1">
                <a:solidFill>
                  <a:schemeClr val="bg1"/>
                </a:solidFill>
              </a:rPr>
              <a:t>klaim</a:t>
            </a:r>
            <a:r>
              <a:rPr lang="en-US" sz="2000" dirty="0">
                <a:solidFill>
                  <a:schemeClr val="bg1"/>
                </a:solidFill>
              </a:rPr>
              <a:t> (</a:t>
            </a:r>
            <a:r>
              <a:rPr lang="en-US" sz="2000" dirty="0" err="1">
                <a:solidFill>
                  <a:schemeClr val="bg1"/>
                </a:solidFill>
              </a:rPr>
              <a:t>asuransi</a:t>
            </a:r>
            <a:r>
              <a:rPr lang="en-US" sz="2000" dirty="0">
                <a:solidFill>
                  <a:schemeClr val="bg1"/>
                </a:solidFill>
              </a:rPr>
              <a:t>), </a:t>
            </a:r>
            <a:r>
              <a:rPr lang="en-US" sz="2000" dirty="0" err="1">
                <a:solidFill>
                  <a:schemeClr val="bg1"/>
                </a:solidFill>
              </a:rPr>
              <a:t>pembelian</a:t>
            </a:r>
            <a:r>
              <a:rPr lang="en-US" sz="2000" dirty="0">
                <a:solidFill>
                  <a:schemeClr val="bg1"/>
                </a:solidFill>
              </a:rPr>
              <a:t> </a:t>
            </a:r>
            <a:r>
              <a:rPr lang="en-US" sz="2000" dirty="0" err="1">
                <a:solidFill>
                  <a:schemeClr val="bg1"/>
                </a:solidFill>
              </a:rPr>
              <a:t>efek</a:t>
            </a:r>
            <a:r>
              <a:rPr lang="en-US" sz="2000" dirty="0">
                <a:solidFill>
                  <a:schemeClr val="bg1"/>
                </a:solidFill>
              </a:rPr>
              <a:t> (</a:t>
            </a:r>
            <a:r>
              <a:rPr lang="en-US" sz="2000" dirty="0" err="1">
                <a:solidFill>
                  <a:schemeClr val="bg1"/>
                </a:solidFill>
              </a:rPr>
              <a:t>perusahaan</a:t>
            </a:r>
            <a:r>
              <a:rPr lang="en-US" sz="2000" dirty="0">
                <a:solidFill>
                  <a:schemeClr val="bg1"/>
                </a:solidFill>
              </a:rPr>
              <a:t> </a:t>
            </a:r>
            <a:r>
              <a:rPr lang="en-US" sz="2000" dirty="0" err="1">
                <a:solidFill>
                  <a:schemeClr val="bg1"/>
                </a:solidFill>
              </a:rPr>
              <a:t>efek</a:t>
            </a:r>
            <a:r>
              <a:rPr lang="en-US" sz="2000" dirty="0">
                <a:solidFill>
                  <a:schemeClr val="bg1"/>
                </a:solidFill>
              </a:rPr>
              <a:t>), </a:t>
            </a:r>
            <a:r>
              <a:rPr lang="en-US" sz="2000" dirty="0" err="1">
                <a:solidFill>
                  <a:schemeClr val="bg1"/>
                </a:solidFill>
              </a:rPr>
              <a:t>pengembalian</a:t>
            </a:r>
            <a:r>
              <a:rPr lang="en-US" sz="2000" dirty="0">
                <a:solidFill>
                  <a:schemeClr val="bg1"/>
                </a:solidFill>
              </a:rPr>
              <a:t> </a:t>
            </a:r>
            <a:r>
              <a:rPr lang="en-US" sz="2000" dirty="0" err="1">
                <a:solidFill>
                  <a:schemeClr val="bg1"/>
                </a:solidFill>
              </a:rPr>
              <a:t>kredit</a:t>
            </a:r>
            <a:r>
              <a:rPr lang="en-US" sz="2000" dirty="0">
                <a:solidFill>
                  <a:schemeClr val="bg1"/>
                </a:solidFill>
              </a:rPr>
              <a:t> (bank)</a:t>
            </a:r>
          </a:p>
          <a:p>
            <a:pPr marL="396875" lvl="1" indent="-396875" eaLnBrk="0" hangingPunct="0">
              <a:lnSpc>
                <a:spcPct val="85000"/>
              </a:lnSpc>
              <a:spcBef>
                <a:spcPct val="20000"/>
              </a:spcBef>
              <a:buClr>
                <a:schemeClr val="bg1"/>
              </a:buClr>
              <a:buFont typeface="Monotype Sorts" charset="2"/>
              <a:buChar char="v"/>
            </a:pPr>
            <a:r>
              <a:rPr lang="en-US" sz="2000" dirty="0" err="1">
                <a:solidFill>
                  <a:schemeClr val="bg1"/>
                </a:solidFill>
              </a:rPr>
              <a:t>Pembayaran</a:t>
            </a:r>
            <a:r>
              <a:rPr lang="en-US" sz="2000" dirty="0">
                <a:solidFill>
                  <a:schemeClr val="bg1"/>
                </a:solidFill>
              </a:rPr>
              <a:t> </a:t>
            </a:r>
            <a:r>
              <a:rPr lang="en-US" sz="2000" dirty="0" err="1">
                <a:solidFill>
                  <a:schemeClr val="bg1"/>
                </a:solidFill>
              </a:rPr>
              <a:t>biaya</a:t>
            </a:r>
            <a:r>
              <a:rPr lang="en-US" sz="2000" dirty="0">
                <a:solidFill>
                  <a:schemeClr val="bg1"/>
                </a:solidFill>
              </a:rPr>
              <a:t> </a:t>
            </a:r>
            <a:r>
              <a:rPr lang="en-US" sz="2000" dirty="0" err="1">
                <a:solidFill>
                  <a:schemeClr val="bg1"/>
                </a:solidFill>
              </a:rPr>
              <a:t>operasi</a:t>
            </a:r>
            <a:endParaRPr lang="en-US" sz="2000" dirty="0">
              <a:solidFill>
                <a:schemeClr val="bg1"/>
              </a:solidFill>
            </a:endParaRPr>
          </a:p>
        </p:txBody>
      </p:sp>
      <p:sp>
        <p:nvSpPr>
          <p:cNvPr id="5" name="Rectangle 5"/>
          <p:cNvSpPr>
            <a:spLocks noChangeArrowheads="1"/>
          </p:cNvSpPr>
          <p:nvPr/>
        </p:nvSpPr>
        <p:spPr bwMode="auto">
          <a:xfrm>
            <a:off x="539552" y="3717032"/>
            <a:ext cx="4248472" cy="2736304"/>
          </a:xfrm>
          <a:prstGeom prst="rect">
            <a:avLst/>
          </a:prstGeom>
          <a:solidFill>
            <a:srgbClr val="F0F2D7"/>
          </a:solidFill>
          <a:ln>
            <a:headEnd/>
            <a:tailEnd/>
          </a:ln>
        </p:spPr>
        <p:style>
          <a:lnRef idx="2">
            <a:schemeClr val="dk1"/>
          </a:lnRef>
          <a:fillRef idx="1">
            <a:schemeClr val="lt1"/>
          </a:fillRef>
          <a:effectRef idx="0">
            <a:schemeClr val="dk1"/>
          </a:effectRef>
          <a:fontRef idx="minor">
            <a:schemeClr val="dk1"/>
          </a:fontRef>
        </p:style>
        <p:txBody>
          <a:bodyPr lIns="90488" tIns="44450" rIns="90488" bIns="44450"/>
          <a:lstStyle/>
          <a:p>
            <a:pPr marL="342900" indent="-342900" algn="ctr" eaLnBrk="0" hangingPunct="0">
              <a:lnSpc>
                <a:spcPct val="85000"/>
              </a:lnSpc>
              <a:spcBef>
                <a:spcPct val="20000"/>
              </a:spcBef>
              <a:buClr>
                <a:srgbClr val="2D512E"/>
              </a:buClr>
            </a:pPr>
            <a:r>
              <a:rPr lang="en-US" sz="2000" b="1" dirty="0">
                <a:solidFill>
                  <a:srgbClr val="2D512E"/>
                </a:solidFill>
                <a:effectLst>
                  <a:outerShdw blurRad="38100" dist="38100" dir="2700000" algn="tl">
                    <a:srgbClr val="000000"/>
                  </a:outerShdw>
                </a:effectLst>
              </a:rPr>
              <a:t>Inflows</a:t>
            </a:r>
            <a:r>
              <a:rPr lang="en-US" sz="2000" b="1" dirty="0">
                <a:solidFill>
                  <a:srgbClr val="2D512E"/>
                </a:solidFill>
              </a:rPr>
              <a:t> </a:t>
            </a:r>
            <a:r>
              <a:rPr lang="en-US" sz="2000" b="1" dirty="0" err="1">
                <a:solidFill>
                  <a:srgbClr val="2D512E"/>
                </a:solidFill>
              </a:rPr>
              <a:t>terdiri</a:t>
            </a:r>
            <a:r>
              <a:rPr lang="en-US" sz="2000" b="1" dirty="0">
                <a:solidFill>
                  <a:srgbClr val="2D512E"/>
                </a:solidFill>
              </a:rPr>
              <a:t> </a:t>
            </a:r>
            <a:r>
              <a:rPr lang="en-US" sz="2000" b="1" dirty="0" err="1">
                <a:solidFill>
                  <a:srgbClr val="2D512E"/>
                </a:solidFill>
              </a:rPr>
              <a:t>dari</a:t>
            </a:r>
            <a:r>
              <a:rPr lang="en-US" sz="2000" b="1" dirty="0">
                <a:solidFill>
                  <a:srgbClr val="2D512E"/>
                </a:solidFill>
              </a:rPr>
              <a:t> :</a:t>
            </a:r>
          </a:p>
          <a:p>
            <a:pPr marL="285750" indent="-285750" eaLnBrk="0" hangingPunct="0">
              <a:lnSpc>
                <a:spcPct val="85000"/>
              </a:lnSpc>
              <a:spcBef>
                <a:spcPct val="20000"/>
              </a:spcBef>
              <a:buClr>
                <a:srgbClr val="2D512E"/>
              </a:buClr>
              <a:buFont typeface="Monotype Sorts" charset="2"/>
              <a:buChar char="v"/>
            </a:pPr>
            <a:r>
              <a:rPr lang="en-US" sz="2000" dirty="0" err="1">
                <a:solidFill>
                  <a:srgbClr val="2D512E"/>
                </a:solidFill>
              </a:rPr>
              <a:t>Penerimaan</a:t>
            </a:r>
            <a:r>
              <a:rPr lang="en-US" sz="2000" dirty="0">
                <a:solidFill>
                  <a:srgbClr val="2D512E"/>
                </a:solidFill>
              </a:rPr>
              <a:t> </a:t>
            </a:r>
            <a:r>
              <a:rPr lang="en-US" sz="2000" dirty="0" err="1">
                <a:solidFill>
                  <a:srgbClr val="2D512E"/>
                </a:solidFill>
              </a:rPr>
              <a:t>dari</a:t>
            </a:r>
            <a:r>
              <a:rPr lang="en-US" sz="2000" dirty="0">
                <a:solidFill>
                  <a:srgbClr val="2D512E"/>
                </a:solidFill>
              </a:rPr>
              <a:t> </a:t>
            </a:r>
            <a:r>
              <a:rPr lang="en-US" sz="2000" dirty="0" err="1">
                <a:solidFill>
                  <a:srgbClr val="2D512E"/>
                </a:solidFill>
              </a:rPr>
              <a:t>penjualan</a:t>
            </a:r>
            <a:r>
              <a:rPr lang="en-US" sz="2000" dirty="0">
                <a:solidFill>
                  <a:srgbClr val="2D512E"/>
                </a:solidFill>
              </a:rPr>
              <a:t> </a:t>
            </a:r>
            <a:r>
              <a:rPr lang="en-US" sz="2000" dirty="0" err="1">
                <a:solidFill>
                  <a:srgbClr val="2D512E"/>
                </a:solidFill>
              </a:rPr>
              <a:t>barang</a:t>
            </a:r>
            <a:r>
              <a:rPr lang="en-US" sz="2000" dirty="0">
                <a:solidFill>
                  <a:srgbClr val="2D512E"/>
                </a:solidFill>
              </a:rPr>
              <a:t>/</a:t>
            </a:r>
            <a:r>
              <a:rPr lang="en-US" sz="2000" dirty="0" err="1">
                <a:solidFill>
                  <a:srgbClr val="2D512E"/>
                </a:solidFill>
              </a:rPr>
              <a:t>jasa</a:t>
            </a:r>
            <a:r>
              <a:rPr lang="en-US" sz="2000" dirty="0">
                <a:solidFill>
                  <a:srgbClr val="2D512E"/>
                </a:solidFill>
              </a:rPr>
              <a:t>, </a:t>
            </a:r>
            <a:r>
              <a:rPr lang="en-US" sz="2000" dirty="0" err="1">
                <a:solidFill>
                  <a:srgbClr val="2D512E"/>
                </a:solidFill>
              </a:rPr>
              <a:t>royalti</a:t>
            </a:r>
            <a:r>
              <a:rPr lang="en-US" sz="2000" dirty="0">
                <a:solidFill>
                  <a:srgbClr val="2D512E"/>
                </a:solidFill>
              </a:rPr>
              <a:t>, </a:t>
            </a:r>
            <a:r>
              <a:rPr lang="en-US" sz="2000" dirty="0" err="1">
                <a:solidFill>
                  <a:srgbClr val="2D512E"/>
                </a:solidFill>
              </a:rPr>
              <a:t>pendapatan</a:t>
            </a:r>
            <a:r>
              <a:rPr lang="en-US" sz="2000" dirty="0">
                <a:solidFill>
                  <a:srgbClr val="2D512E"/>
                </a:solidFill>
              </a:rPr>
              <a:t> lain.</a:t>
            </a:r>
          </a:p>
          <a:p>
            <a:pPr marL="285750" indent="-285750" eaLnBrk="0" hangingPunct="0">
              <a:lnSpc>
                <a:spcPct val="85000"/>
              </a:lnSpc>
              <a:spcBef>
                <a:spcPct val="20000"/>
              </a:spcBef>
              <a:buClr>
                <a:srgbClr val="2D512E"/>
              </a:buClr>
              <a:buFont typeface="Monotype Sorts" charset="2"/>
              <a:buChar char="v"/>
            </a:pPr>
            <a:r>
              <a:rPr lang="en-US" sz="2000" dirty="0" err="1">
                <a:solidFill>
                  <a:srgbClr val="2D512E"/>
                </a:solidFill>
              </a:rPr>
              <a:t>Penerimaan</a:t>
            </a:r>
            <a:r>
              <a:rPr lang="en-US" sz="2000" dirty="0">
                <a:solidFill>
                  <a:srgbClr val="2D512E"/>
                </a:solidFill>
              </a:rPr>
              <a:t> </a:t>
            </a:r>
            <a:r>
              <a:rPr lang="en-US" sz="2000" dirty="0" err="1">
                <a:solidFill>
                  <a:srgbClr val="2D512E"/>
                </a:solidFill>
              </a:rPr>
              <a:t>dari</a:t>
            </a:r>
            <a:r>
              <a:rPr lang="en-US" sz="2000" dirty="0">
                <a:solidFill>
                  <a:srgbClr val="2D512E"/>
                </a:solidFill>
              </a:rPr>
              <a:t> </a:t>
            </a:r>
            <a:r>
              <a:rPr lang="en-US" sz="2000" dirty="0" err="1">
                <a:solidFill>
                  <a:srgbClr val="2D512E"/>
                </a:solidFill>
              </a:rPr>
              <a:t>pendapatan</a:t>
            </a:r>
            <a:r>
              <a:rPr lang="en-US" sz="2000" dirty="0">
                <a:solidFill>
                  <a:srgbClr val="2D512E"/>
                </a:solidFill>
              </a:rPr>
              <a:t> </a:t>
            </a:r>
            <a:r>
              <a:rPr lang="en-US" sz="2000" dirty="0" err="1">
                <a:solidFill>
                  <a:srgbClr val="2D512E"/>
                </a:solidFill>
              </a:rPr>
              <a:t>sewa</a:t>
            </a:r>
            <a:r>
              <a:rPr lang="en-US" sz="2000" dirty="0">
                <a:solidFill>
                  <a:srgbClr val="2D512E"/>
                </a:solidFill>
              </a:rPr>
              <a:t>, </a:t>
            </a:r>
            <a:r>
              <a:rPr lang="en-US" sz="2000" dirty="0" err="1">
                <a:solidFill>
                  <a:srgbClr val="2D512E"/>
                </a:solidFill>
              </a:rPr>
              <a:t>restitusi</a:t>
            </a:r>
            <a:r>
              <a:rPr lang="en-US" sz="2000" dirty="0">
                <a:solidFill>
                  <a:srgbClr val="2D512E"/>
                </a:solidFill>
              </a:rPr>
              <a:t> </a:t>
            </a:r>
            <a:r>
              <a:rPr lang="en-US" sz="2000" dirty="0" err="1">
                <a:solidFill>
                  <a:srgbClr val="2D512E"/>
                </a:solidFill>
              </a:rPr>
              <a:t>pajak</a:t>
            </a:r>
            <a:r>
              <a:rPr lang="en-US" sz="2000" dirty="0">
                <a:solidFill>
                  <a:srgbClr val="2D512E"/>
                </a:solidFill>
              </a:rPr>
              <a:t>.</a:t>
            </a:r>
          </a:p>
          <a:p>
            <a:pPr marL="285750" indent="-285750" eaLnBrk="0" hangingPunct="0">
              <a:lnSpc>
                <a:spcPct val="85000"/>
              </a:lnSpc>
              <a:spcBef>
                <a:spcPct val="20000"/>
              </a:spcBef>
              <a:buClr>
                <a:srgbClr val="2D512E"/>
              </a:buClr>
              <a:buFont typeface="Monotype Sorts" charset="2"/>
              <a:buChar char="v"/>
            </a:pPr>
            <a:r>
              <a:rPr lang="en-US" sz="2000" dirty="0" err="1">
                <a:solidFill>
                  <a:srgbClr val="2D512E"/>
                </a:solidFill>
              </a:rPr>
              <a:t>Penerimaan</a:t>
            </a:r>
            <a:r>
              <a:rPr lang="en-US" sz="2000" dirty="0">
                <a:solidFill>
                  <a:srgbClr val="2D512E"/>
                </a:solidFill>
              </a:rPr>
              <a:t> </a:t>
            </a:r>
            <a:r>
              <a:rPr lang="en-US" sz="2000" dirty="0" err="1">
                <a:solidFill>
                  <a:srgbClr val="2D512E"/>
                </a:solidFill>
              </a:rPr>
              <a:t>dari</a:t>
            </a:r>
            <a:r>
              <a:rPr lang="en-US" sz="2000" dirty="0">
                <a:solidFill>
                  <a:srgbClr val="2D512E"/>
                </a:solidFill>
              </a:rPr>
              <a:t> </a:t>
            </a:r>
            <a:r>
              <a:rPr lang="en-US" sz="2000" dirty="0" err="1">
                <a:solidFill>
                  <a:srgbClr val="2D512E"/>
                </a:solidFill>
              </a:rPr>
              <a:t>pemberian</a:t>
            </a:r>
            <a:r>
              <a:rPr lang="en-US" sz="2000" dirty="0">
                <a:solidFill>
                  <a:srgbClr val="2D512E"/>
                </a:solidFill>
              </a:rPr>
              <a:t> </a:t>
            </a:r>
            <a:r>
              <a:rPr lang="en-US" sz="2000" dirty="0" err="1">
                <a:solidFill>
                  <a:srgbClr val="2D512E"/>
                </a:solidFill>
              </a:rPr>
              <a:t>untuk</a:t>
            </a:r>
            <a:r>
              <a:rPr lang="en-US" sz="2000" dirty="0">
                <a:solidFill>
                  <a:srgbClr val="2D512E"/>
                </a:solidFill>
              </a:rPr>
              <a:t> bank </a:t>
            </a:r>
            <a:r>
              <a:rPr lang="en-US" sz="2000" dirty="0" err="1">
                <a:solidFill>
                  <a:srgbClr val="2D512E"/>
                </a:solidFill>
              </a:rPr>
              <a:t>dan</a:t>
            </a:r>
            <a:r>
              <a:rPr lang="en-US" sz="2000" dirty="0">
                <a:solidFill>
                  <a:srgbClr val="2D512E"/>
                </a:solidFill>
              </a:rPr>
              <a:t> </a:t>
            </a:r>
            <a:r>
              <a:rPr lang="en-US" sz="2000" dirty="0" err="1">
                <a:solidFill>
                  <a:srgbClr val="2D512E"/>
                </a:solidFill>
              </a:rPr>
              <a:t>penjualan</a:t>
            </a:r>
            <a:r>
              <a:rPr lang="en-US" sz="2000" dirty="0">
                <a:solidFill>
                  <a:srgbClr val="2D512E"/>
                </a:solidFill>
              </a:rPr>
              <a:t> </a:t>
            </a:r>
            <a:r>
              <a:rPr lang="en-US" sz="2000" dirty="0" err="1">
                <a:solidFill>
                  <a:srgbClr val="2D512E"/>
                </a:solidFill>
              </a:rPr>
              <a:t>sekuritas</a:t>
            </a:r>
            <a:r>
              <a:rPr lang="en-US" sz="2000" dirty="0">
                <a:solidFill>
                  <a:srgbClr val="2D512E"/>
                </a:solidFill>
              </a:rPr>
              <a:t> </a:t>
            </a:r>
            <a:r>
              <a:rPr lang="en-US" sz="2000" dirty="0" err="1">
                <a:solidFill>
                  <a:srgbClr val="2D512E"/>
                </a:solidFill>
              </a:rPr>
              <a:t>dari</a:t>
            </a:r>
            <a:r>
              <a:rPr lang="en-US" sz="2000" dirty="0">
                <a:solidFill>
                  <a:srgbClr val="2D512E"/>
                </a:solidFill>
              </a:rPr>
              <a:t> </a:t>
            </a:r>
            <a:r>
              <a:rPr lang="en-US" sz="2000" dirty="0" err="1">
                <a:solidFill>
                  <a:srgbClr val="2D512E"/>
                </a:solidFill>
              </a:rPr>
              <a:t>perusahaan</a:t>
            </a:r>
            <a:r>
              <a:rPr lang="en-US" sz="2000" dirty="0">
                <a:solidFill>
                  <a:srgbClr val="2D512E"/>
                </a:solidFill>
              </a:rPr>
              <a:t> </a:t>
            </a:r>
            <a:r>
              <a:rPr lang="en-US" sz="2000" dirty="0" err="1">
                <a:solidFill>
                  <a:srgbClr val="2D512E"/>
                </a:solidFill>
              </a:rPr>
              <a:t>efek</a:t>
            </a:r>
            <a:endParaRPr lang="en-US" sz="2000" dirty="0">
              <a:solidFill>
                <a:srgbClr val="2D512E"/>
              </a:solidFill>
            </a:endParaRPr>
          </a:p>
        </p:txBody>
      </p:sp>
    </p:spTree>
    <p:extLst>
      <p:ext uri="{BB962C8B-B14F-4D97-AF65-F5344CB8AC3E}">
        <p14:creationId xmlns:p14="http://schemas.microsoft.com/office/powerpoint/2010/main" xmlns="" val="1273464909"/>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534400" cy="700778"/>
          </a:xfrm>
        </p:spPr>
        <p:txBody>
          <a:bodyPr>
            <a:noAutofit/>
          </a:bodyPr>
          <a:lstStyle/>
          <a:p>
            <a:r>
              <a:rPr lang="en-US" sz="2800" b="1" dirty="0" err="1">
                <a:latin typeface="+mn-lt"/>
              </a:rPr>
              <a:t>Pelaporan</a:t>
            </a:r>
            <a:r>
              <a:rPr lang="en-US" sz="2800" b="1" dirty="0">
                <a:latin typeface="+mn-lt"/>
              </a:rPr>
              <a:t> </a:t>
            </a:r>
            <a:r>
              <a:rPr lang="en-US" sz="2800" b="1" dirty="0" err="1">
                <a:latin typeface="+mn-lt"/>
              </a:rPr>
              <a:t>Arus</a:t>
            </a:r>
            <a:r>
              <a:rPr lang="en-US" sz="2800" b="1" dirty="0">
                <a:latin typeface="+mn-lt"/>
              </a:rPr>
              <a:t> </a:t>
            </a:r>
            <a:r>
              <a:rPr lang="en-US" sz="2800" b="1" dirty="0" err="1">
                <a:latin typeface="+mn-lt"/>
              </a:rPr>
              <a:t>kas</a:t>
            </a:r>
            <a:r>
              <a:rPr lang="en-US" sz="2800" b="1" dirty="0">
                <a:latin typeface="+mn-lt"/>
              </a:rPr>
              <a:t> </a:t>
            </a:r>
            <a:r>
              <a:rPr lang="en-US" sz="2800" b="1" dirty="0" err="1">
                <a:latin typeface="+mn-lt"/>
              </a:rPr>
              <a:t>dari</a:t>
            </a:r>
            <a:r>
              <a:rPr lang="en-US" sz="2800" b="1" dirty="0">
                <a:latin typeface="+mn-lt"/>
              </a:rPr>
              <a:t> </a:t>
            </a:r>
            <a:r>
              <a:rPr lang="en-US" sz="2800" b="1" dirty="0" err="1">
                <a:latin typeface="+mn-lt"/>
              </a:rPr>
              <a:t>Aktivitas</a:t>
            </a:r>
            <a:r>
              <a:rPr lang="en-US" sz="2800" b="1" dirty="0">
                <a:latin typeface="+mn-lt"/>
              </a:rPr>
              <a:t> </a:t>
            </a:r>
            <a:r>
              <a:rPr lang="en-US" sz="2800" b="1" dirty="0" err="1">
                <a:latin typeface="+mn-lt"/>
              </a:rPr>
              <a:t>Operasi</a:t>
            </a:r>
            <a:endParaRPr lang="en-US" sz="2800" b="1" dirty="0">
              <a:latin typeface="+mn-lt"/>
            </a:endParaRPr>
          </a:p>
        </p:txBody>
      </p:sp>
      <p:sp>
        <p:nvSpPr>
          <p:cNvPr id="3" name="Content Placeholder 2"/>
          <p:cNvSpPr>
            <a:spLocks noGrp="1"/>
          </p:cNvSpPr>
          <p:nvPr>
            <p:ph idx="1"/>
          </p:nvPr>
        </p:nvSpPr>
        <p:spPr>
          <a:xfrm>
            <a:off x="428596" y="1428736"/>
            <a:ext cx="8305800" cy="4953000"/>
          </a:xfrm>
        </p:spPr>
        <p:txBody>
          <a:bodyPr/>
          <a:lstStyle/>
          <a:p>
            <a:pPr>
              <a:spcBef>
                <a:spcPts val="1200"/>
              </a:spcBef>
            </a:pPr>
            <a:r>
              <a:rPr lang="en-US" sz="2400" dirty="0" err="1"/>
              <a:t>Entitas</a:t>
            </a:r>
            <a:r>
              <a:rPr lang="en-US" sz="2400" dirty="0"/>
              <a:t> </a:t>
            </a:r>
            <a:r>
              <a:rPr lang="en-US" sz="2400" dirty="0" err="1"/>
              <a:t>melaporkan</a:t>
            </a:r>
            <a:r>
              <a:rPr lang="en-US" sz="2400" dirty="0"/>
              <a:t> </a:t>
            </a:r>
            <a:r>
              <a:rPr lang="en-US" sz="2400" dirty="0" err="1"/>
              <a:t>arus</a:t>
            </a:r>
            <a:r>
              <a:rPr lang="en-US" sz="2400" dirty="0"/>
              <a:t> </a:t>
            </a:r>
            <a:r>
              <a:rPr lang="en-US" sz="2400" dirty="0" err="1"/>
              <a:t>kas</a:t>
            </a:r>
            <a:r>
              <a:rPr lang="en-US" sz="2400" dirty="0"/>
              <a:t> </a:t>
            </a:r>
            <a:r>
              <a:rPr lang="en-US" sz="2400" dirty="0" err="1"/>
              <a:t>dari</a:t>
            </a:r>
            <a:r>
              <a:rPr lang="en-US" sz="2400" dirty="0"/>
              <a:t> </a:t>
            </a:r>
            <a:r>
              <a:rPr lang="en-US" sz="2400" dirty="0" err="1"/>
              <a:t>aktivitas</a:t>
            </a:r>
            <a:r>
              <a:rPr lang="en-US" sz="2400" dirty="0"/>
              <a:t> </a:t>
            </a:r>
            <a:r>
              <a:rPr lang="en-US" sz="2400" dirty="0" err="1"/>
              <a:t>operasi</a:t>
            </a:r>
            <a:r>
              <a:rPr lang="en-US" sz="2400" dirty="0"/>
              <a:t> dengan </a:t>
            </a:r>
            <a:r>
              <a:rPr lang="en-US" sz="2400" dirty="0" err="1"/>
              <a:t>menggunakan</a:t>
            </a:r>
            <a:r>
              <a:rPr lang="en-US" sz="2400" dirty="0"/>
              <a:t> </a:t>
            </a:r>
            <a:r>
              <a:rPr lang="en-US" sz="2400" dirty="0" err="1"/>
              <a:t>salah</a:t>
            </a:r>
            <a:r>
              <a:rPr lang="en-US" sz="2400" dirty="0"/>
              <a:t> </a:t>
            </a:r>
            <a:r>
              <a:rPr lang="en-US" sz="2400" dirty="0" err="1"/>
              <a:t>satu</a:t>
            </a:r>
            <a:r>
              <a:rPr lang="en-US" sz="2400" dirty="0"/>
              <a:t> </a:t>
            </a:r>
            <a:r>
              <a:rPr lang="en-US" sz="2400" dirty="0" err="1"/>
              <a:t>dari</a:t>
            </a:r>
            <a:r>
              <a:rPr lang="en-US" sz="2400" dirty="0"/>
              <a:t> </a:t>
            </a:r>
            <a:r>
              <a:rPr lang="en-US" sz="2400" dirty="0" err="1"/>
              <a:t>metode</a:t>
            </a:r>
            <a:r>
              <a:rPr lang="en-US" sz="2400" dirty="0"/>
              <a:t> </a:t>
            </a:r>
            <a:r>
              <a:rPr lang="en-US" sz="2400" dirty="0" err="1"/>
              <a:t>berikut</a:t>
            </a:r>
            <a:r>
              <a:rPr lang="en-US" sz="2400" dirty="0"/>
              <a:t>:</a:t>
            </a:r>
          </a:p>
          <a:p>
            <a:pPr lvl="1">
              <a:spcBef>
                <a:spcPts val="1200"/>
              </a:spcBef>
            </a:pPr>
            <a:r>
              <a:rPr lang="en-US" sz="2000" dirty="0" err="1">
                <a:solidFill>
                  <a:srgbClr val="FF0000"/>
                </a:solidFill>
              </a:rPr>
              <a:t>Metode</a:t>
            </a:r>
            <a:r>
              <a:rPr lang="en-US" sz="2000" dirty="0">
                <a:solidFill>
                  <a:srgbClr val="FF0000"/>
                </a:solidFill>
              </a:rPr>
              <a:t> </a:t>
            </a:r>
            <a:r>
              <a:rPr lang="en-US" sz="2000" dirty="0" err="1">
                <a:solidFill>
                  <a:srgbClr val="FF0000"/>
                </a:solidFill>
              </a:rPr>
              <a:t>langsung</a:t>
            </a:r>
            <a:r>
              <a:rPr lang="en-US" sz="2000" dirty="0">
                <a:solidFill>
                  <a:srgbClr val="FF0000"/>
                </a:solidFill>
              </a:rPr>
              <a:t> </a:t>
            </a:r>
            <a:r>
              <a:rPr lang="en-US" sz="2000" dirty="0">
                <a:sym typeface="Wingdings" pitchFamily="2" charset="2"/>
              </a:rPr>
              <a:t> </a:t>
            </a:r>
            <a:r>
              <a:rPr lang="en-US" sz="2000" dirty="0" err="1">
                <a:sym typeface="Wingdings" pitchFamily="2" charset="2"/>
              </a:rPr>
              <a:t>kelompok</a:t>
            </a:r>
            <a:r>
              <a:rPr lang="en-US" sz="2000" dirty="0">
                <a:sym typeface="Wingdings" pitchFamily="2" charset="2"/>
              </a:rPr>
              <a:t> </a:t>
            </a:r>
            <a:r>
              <a:rPr lang="en-US" sz="2000" dirty="0" err="1">
                <a:sym typeface="Wingdings" pitchFamily="2" charset="2"/>
              </a:rPr>
              <a:t>utama</a:t>
            </a:r>
            <a:r>
              <a:rPr lang="en-US" sz="2000" dirty="0">
                <a:sym typeface="Wingdings" pitchFamily="2" charset="2"/>
              </a:rPr>
              <a:t> </a:t>
            </a:r>
            <a:r>
              <a:rPr lang="en-US" sz="2000" dirty="0" err="1">
                <a:sym typeface="Wingdings" pitchFamily="2" charset="2"/>
              </a:rPr>
              <a:t>dari</a:t>
            </a:r>
            <a:r>
              <a:rPr lang="en-US" sz="2000" dirty="0">
                <a:sym typeface="Wingdings" pitchFamily="2" charset="2"/>
              </a:rPr>
              <a:t> </a:t>
            </a:r>
            <a:r>
              <a:rPr lang="en-US" sz="2000" dirty="0" err="1">
                <a:sym typeface="Wingdings" pitchFamily="2" charset="2"/>
              </a:rPr>
              <a:t>penerimaan</a:t>
            </a:r>
            <a:r>
              <a:rPr lang="en-US" sz="2000" dirty="0">
                <a:sym typeface="Wingdings" pitchFamily="2" charset="2"/>
              </a:rPr>
              <a:t> </a:t>
            </a:r>
            <a:r>
              <a:rPr lang="en-US" sz="2000" dirty="0" err="1">
                <a:sym typeface="Wingdings" pitchFamily="2" charset="2"/>
              </a:rPr>
              <a:t>dan</a:t>
            </a:r>
            <a:r>
              <a:rPr lang="en-US" sz="2000" dirty="0">
                <a:sym typeface="Wingdings" pitchFamily="2" charset="2"/>
              </a:rPr>
              <a:t> </a:t>
            </a:r>
            <a:r>
              <a:rPr lang="en-US" sz="2000" dirty="0" err="1">
                <a:sym typeface="Wingdings" pitchFamily="2" charset="2"/>
              </a:rPr>
              <a:t>pengeluaran</a:t>
            </a:r>
            <a:r>
              <a:rPr lang="en-US" sz="2000" dirty="0">
                <a:sym typeface="Wingdings" pitchFamily="2" charset="2"/>
              </a:rPr>
              <a:t> </a:t>
            </a:r>
            <a:r>
              <a:rPr lang="en-US" sz="2000" dirty="0" err="1">
                <a:sym typeface="Wingdings" pitchFamily="2" charset="2"/>
              </a:rPr>
              <a:t>kas</a:t>
            </a:r>
            <a:r>
              <a:rPr lang="en-US" sz="2000" dirty="0">
                <a:sym typeface="Wingdings" pitchFamily="2" charset="2"/>
              </a:rPr>
              <a:t> </a:t>
            </a:r>
            <a:r>
              <a:rPr lang="en-US" sz="2000" dirty="0" err="1">
                <a:sym typeface="Wingdings" pitchFamily="2" charset="2"/>
              </a:rPr>
              <a:t>bruto</a:t>
            </a:r>
            <a:r>
              <a:rPr lang="en-US" sz="2000" dirty="0">
                <a:sym typeface="Wingdings" pitchFamily="2" charset="2"/>
              </a:rPr>
              <a:t> </a:t>
            </a:r>
            <a:r>
              <a:rPr lang="en-US" sz="2000" dirty="0" err="1">
                <a:sym typeface="Wingdings" pitchFamily="2" charset="2"/>
              </a:rPr>
              <a:t>diungkapkan</a:t>
            </a:r>
            <a:r>
              <a:rPr lang="en-US" sz="2000" dirty="0">
                <a:sym typeface="Wingdings" pitchFamily="2" charset="2"/>
              </a:rPr>
              <a:t>;</a:t>
            </a:r>
          </a:p>
          <a:p>
            <a:pPr lvl="1">
              <a:spcBef>
                <a:spcPts val="1200"/>
              </a:spcBef>
            </a:pPr>
            <a:r>
              <a:rPr lang="en-US" sz="2000" dirty="0" err="1">
                <a:solidFill>
                  <a:srgbClr val="FF0000"/>
                </a:solidFill>
                <a:sym typeface="Wingdings" pitchFamily="2" charset="2"/>
              </a:rPr>
              <a:t>Metode</a:t>
            </a:r>
            <a:r>
              <a:rPr lang="en-US" sz="2000" dirty="0">
                <a:solidFill>
                  <a:srgbClr val="FF0000"/>
                </a:solidFill>
                <a:sym typeface="Wingdings" pitchFamily="2" charset="2"/>
              </a:rPr>
              <a:t> </a:t>
            </a:r>
            <a:r>
              <a:rPr lang="en-US" sz="2000" dirty="0" err="1">
                <a:solidFill>
                  <a:srgbClr val="FF0000"/>
                </a:solidFill>
                <a:sym typeface="Wingdings" pitchFamily="2" charset="2"/>
              </a:rPr>
              <a:t>tidak</a:t>
            </a:r>
            <a:r>
              <a:rPr lang="en-US" sz="2000" dirty="0">
                <a:solidFill>
                  <a:srgbClr val="FF0000"/>
                </a:solidFill>
                <a:sym typeface="Wingdings" pitchFamily="2" charset="2"/>
              </a:rPr>
              <a:t> </a:t>
            </a:r>
            <a:r>
              <a:rPr lang="en-US" sz="2000" dirty="0" err="1">
                <a:solidFill>
                  <a:srgbClr val="FF0000"/>
                </a:solidFill>
                <a:sym typeface="Wingdings" pitchFamily="2" charset="2"/>
              </a:rPr>
              <a:t>langsung</a:t>
            </a:r>
            <a:r>
              <a:rPr lang="en-US" sz="2000" dirty="0">
                <a:solidFill>
                  <a:srgbClr val="FF0000"/>
                </a:solidFill>
                <a:sym typeface="Wingdings" pitchFamily="2" charset="2"/>
              </a:rPr>
              <a:t> </a:t>
            </a:r>
            <a:r>
              <a:rPr lang="en-US" sz="2000" dirty="0">
                <a:sym typeface="Wingdings" pitchFamily="2" charset="2"/>
              </a:rPr>
              <a:t> </a:t>
            </a:r>
            <a:r>
              <a:rPr lang="en-US" sz="2000" dirty="0" err="1">
                <a:sym typeface="Wingdings" pitchFamily="2" charset="2"/>
              </a:rPr>
              <a:t>laba</a:t>
            </a:r>
            <a:r>
              <a:rPr lang="en-US" sz="2000" dirty="0">
                <a:sym typeface="Wingdings" pitchFamily="2" charset="2"/>
              </a:rPr>
              <a:t> </a:t>
            </a:r>
            <a:r>
              <a:rPr lang="en-US" sz="2000" dirty="0" err="1">
                <a:sym typeface="Wingdings" pitchFamily="2" charset="2"/>
              </a:rPr>
              <a:t>disesuaikan</a:t>
            </a:r>
            <a:r>
              <a:rPr lang="en-US" sz="2000" dirty="0">
                <a:sym typeface="Wingdings" pitchFamily="2" charset="2"/>
              </a:rPr>
              <a:t> dengan </a:t>
            </a:r>
            <a:r>
              <a:rPr lang="en-US" sz="2000" dirty="0" err="1">
                <a:sym typeface="Wingdings" pitchFamily="2" charset="2"/>
              </a:rPr>
              <a:t>mengoreksi</a:t>
            </a:r>
            <a:r>
              <a:rPr lang="en-US" sz="2000" dirty="0">
                <a:sym typeface="Wingdings" pitchFamily="2" charset="2"/>
              </a:rPr>
              <a:t> </a:t>
            </a:r>
            <a:r>
              <a:rPr lang="en-US" sz="2000" dirty="0" err="1">
                <a:sym typeface="Wingdings" pitchFamily="2" charset="2"/>
              </a:rPr>
              <a:t>transaksi</a:t>
            </a:r>
            <a:r>
              <a:rPr lang="en-US" sz="2000" dirty="0">
                <a:sym typeface="Wingdings" pitchFamily="2" charset="2"/>
              </a:rPr>
              <a:t> non </a:t>
            </a:r>
            <a:r>
              <a:rPr lang="en-US" sz="2000" dirty="0" err="1">
                <a:sym typeface="Wingdings" pitchFamily="2" charset="2"/>
              </a:rPr>
              <a:t>kas</a:t>
            </a:r>
            <a:r>
              <a:rPr lang="en-US" sz="2000" dirty="0">
                <a:sym typeface="Wingdings" pitchFamily="2" charset="2"/>
              </a:rPr>
              <a:t>, </a:t>
            </a:r>
            <a:r>
              <a:rPr lang="en-US" sz="2000" dirty="0" err="1">
                <a:sym typeface="Wingdings" pitchFamily="2" charset="2"/>
              </a:rPr>
              <a:t>penangguhan</a:t>
            </a:r>
            <a:r>
              <a:rPr lang="en-US" sz="2000" dirty="0">
                <a:sym typeface="Wingdings" pitchFamily="2" charset="2"/>
              </a:rPr>
              <a:t> </a:t>
            </a:r>
            <a:r>
              <a:rPr lang="en-US" sz="2000" dirty="0" err="1">
                <a:sym typeface="Wingdings" pitchFamily="2" charset="2"/>
              </a:rPr>
              <a:t>atau</a:t>
            </a:r>
            <a:r>
              <a:rPr lang="en-US" sz="2000" dirty="0">
                <a:sym typeface="Wingdings" pitchFamily="2" charset="2"/>
              </a:rPr>
              <a:t> </a:t>
            </a:r>
            <a:r>
              <a:rPr lang="en-US" sz="2000" dirty="0" err="1">
                <a:sym typeface="Wingdings" pitchFamily="2" charset="2"/>
              </a:rPr>
              <a:t>akrual</a:t>
            </a:r>
            <a:r>
              <a:rPr lang="en-US" sz="2000" dirty="0">
                <a:sym typeface="Wingdings" pitchFamily="2" charset="2"/>
              </a:rPr>
              <a:t> </a:t>
            </a:r>
            <a:r>
              <a:rPr lang="en-US" sz="2000" dirty="0" err="1">
                <a:sym typeface="Wingdings" pitchFamily="2" charset="2"/>
              </a:rPr>
              <a:t>dan</a:t>
            </a:r>
            <a:r>
              <a:rPr lang="en-US" sz="2000" dirty="0">
                <a:sym typeface="Wingdings" pitchFamily="2" charset="2"/>
              </a:rPr>
              <a:t> </a:t>
            </a:r>
            <a:r>
              <a:rPr lang="en-US" sz="2000" dirty="0" err="1">
                <a:sym typeface="Wingdings" pitchFamily="2" charset="2"/>
              </a:rPr>
              <a:t>unsur</a:t>
            </a:r>
            <a:r>
              <a:rPr lang="en-US" sz="2000" dirty="0">
                <a:sym typeface="Wingdings" pitchFamily="2" charset="2"/>
              </a:rPr>
              <a:t> </a:t>
            </a:r>
            <a:r>
              <a:rPr lang="en-US" sz="2000" dirty="0" err="1">
                <a:sym typeface="Wingdings" pitchFamily="2" charset="2"/>
              </a:rPr>
              <a:t>penghasilan</a:t>
            </a:r>
            <a:r>
              <a:rPr lang="en-US" sz="2000" dirty="0">
                <a:sym typeface="Wingdings" pitchFamily="2" charset="2"/>
              </a:rPr>
              <a:t>/</a:t>
            </a:r>
            <a:r>
              <a:rPr lang="en-US" sz="2000" dirty="0" err="1">
                <a:sym typeface="Wingdings" pitchFamily="2" charset="2"/>
              </a:rPr>
              <a:t>beban</a:t>
            </a:r>
            <a:r>
              <a:rPr lang="en-US" sz="2000" dirty="0">
                <a:sym typeface="Wingdings" pitchFamily="2" charset="2"/>
              </a:rPr>
              <a:t> yang </a:t>
            </a:r>
            <a:r>
              <a:rPr lang="en-US" sz="2000" dirty="0" err="1">
                <a:sym typeface="Wingdings" pitchFamily="2" charset="2"/>
              </a:rPr>
              <a:t>terkait</a:t>
            </a:r>
            <a:r>
              <a:rPr lang="en-US" sz="2000" dirty="0">
                <a:sym typeface="Wingdings" pitchFamily="2" charset="2"/>
              </a:rPr>
              <a:t> </a:t>
            </a:r>
            <a:r>
              <a:rPr lang="en-US" sz="2000" dirty="0" err="1">
                <a:sym typeface="Wingdings" pitchFamily="2" charset="2"/>
              </a:rPr>
              <a:t>aktivitas</a:t>
            </a:r>
            <a:r>
              <a:rPr lang="en-US" sz="2000" dirty="0">
                <a:sym typeface="Wingdings" pitchFamily="2" charset="2"/>
              </a:rPr>
              <a:t> </a:t>
            </a:r>
            <a:r>
              <a:rPr lang="en-US" sz="2000" dirty="0" err="1">
                <a:sym typeface="Wingdings" pitchFamily="2" charset="2"/>
              </a:rPr>
              <a:t>investasi</a:t>
            </a:r>
            <a:r>
              <a:rPr lang="en-US" sz="2000" dirty="0">
                <a:sym typeface="Wingdings" pitchFamily="2" charset="2"/>
              </a:rPr>
              <a:t> </a:t>
            </a:r>
            <a:r>
              <a:rPr lang="en-US" sz="2000" dirty="0" err="1">
                <a:sym typeface="Wingdings" pitchFamily="2" charset="2"/>
              </a:rPr>
              <a:t>dan</a:t>
            </a:r>
            <a:r>
              <a:rPr lang="en-US" sz="2000" dirty="0">
                <a:sym typeface="Wingdings" pitchFamily="2" charset="2"/>
              </a:rPr>
              <a:t> </a:t>
            </a:r>
            <a:r>
              <a:rPr lang="en-US" sz="2000" dirty="0" err="1">
                <a:sym typeface="Wingdings" pitchFamily="2" charset="2"/>
              </a:rPr>
              <a:t>pendanaan</a:t>
            </a:r>
            <a:r>
              <a:rPr lang="en-US" sz="2000" dirty="0">
                <a:sym typeface="Wingdings" pitchFamily="2" charset="2"/>
              </a:rPr>
              <a:t>.</a:t>
            </a:r>
          </a:p>
          <a:p>
            <a:pPr>
              <a:spcBef>
                <a:spcPts val="1200"/>
              </a:spcBef>
            </a:pPr>
            <a:r>
              <a:rPr lang="en-US" sz="2400" dirty="0" err="1">
                <a:sym typeface="Wingdings" pitchFamily="2" charset="2"/>
              </a:rPr>
              <a:t>Dianjurkan</a:t>
            </a:r>
            <a:r>
              <a:rPr lang="en-US" sz="2400" dirty="0">
                <a:sym typeface="Wingdings" pitchFamily="2" charset="2"/>
              </a:rPr>
              <a:t> </a:t>
            </a:r>
            <a:r>
              <a:rPr lang="en-US" sz="2400" dirty="0" err="1">
                <a:sym typeface="Wingdings" pitchFamily="2" charset="2"/>
              </a:rPr>
              <a:t>melaporkan</a:t>
            </a:r>
            <a:r>
              <a:rPr lang="en-US" sz="2400" dirty="0">
                <a:sym typeface="Wingdings" pitchFamily="2" charset="2"/>
              </a:rPr>
              <a:t> </a:t>
            </a:r>
            <a:r>
              <a:rPr lang="en-US" sz="2400" dirty="0" err="1">
                <a:sym typeface="Wingdings" pitchFamily="2" charset="2"/>
              </a:rPr>
              <a:t>dengan</a:t>
            </a:r>
            <a:r>
              <a:rPr lang="en-US" sz="2400" dirty="0">
                <a:sym typeface="Wingdings" pitchFamily="2" charset="2"/>
              </a:rPr>
              <a:t> </a:t>
            </a:r>
            <a:r>
              <a:rPr lang="en-US" sz="2400" dirty="0" err="1">
                <a:sym typeface="Wingdings" pitchFamily="2" charset="2"/>
              </a:rPr>
              <a:t>metode</a:t>
            </a:r>
            <a:r>
              <a:rPr lang="en-US" sz="2400" dirty="0">
                <a:sym typeface="Wingdings" pitchFamily="2" charset="2"/>
              </a:rPr>
              <a:t> </a:t>
            </a:r>
            <a:r>
              <a:rPr lang="en-US" sz="2400" dirty="0" err="1">
                <a:sym typeface="Wingdings" pitchFamily="2" charset="2"/>
              </a:rPr>
              <a:t>langsung</a:t>
            </a:r>
            <a:r>
              <a:rPr lang="en-US" sz="2400" dirty="0">
                <a:sym typeface="Wingdings" pitchFamily="2" charset="2"/>
              </a:rPr>
              <a:t>  </a:t>
            </a:r>
            <a:r>
              <a:rPr lang="en-US" sz="2400" dirty="0" err="1">
                <a:sym typeface="Wingdings" pitchFamily="2" charset="2"/>
              </a:rPr>
              <a:t>informasi</a:t>
            </a:r>
            <a:r>
              <a:rPr lang="en-US" sz="2400" dirty="0">
                <a:sym typeface="Wingdings" pitchFamily="2" charset="2"/>
              </a:rPr>
              <a:t> yang </a:t>
            </a:r>
            <a:r>
              <a:rPr lang="en-US" sz="2400" dirty="0" err="1">
                <a:sym typeface="Wingdings" pitchFamily="2" charset="2"/>
              </a:rPr>
              <a:t>lebih</a:t>
            </a:r>
            <a:r>
              <a:rPr lang="en-US" sz="2400" dirty="0">
                <a:sym typeface="Wingdings" pitchFamily="2" charset="2"/>
              </a:rPr>
              <a:t> </a:t>
            </a:r>
            <a:r>
              <a:rPr lang="en-US" sz="2400" dirty="0" err="1">
                <a:sym typeface="Wingdings" pitchFamily="2" charset="2"/>
              </a:rPr>
              <a:t>berguna</a:t>
            </a:r>
            <a:endParaRPr lang="en-US" sz="2400" dirty="0"/>
          </a:p>
          <a:p>
            <a:pPr>
              <a:spcBef>
                <a:spcPts val="1200"/>
              </a:spcBef>
            </a:pPr>
            <a:endParaRPr lang="en-US" sz="2400" dirty="0"/>
          </a:p>
        </p:txBody>
      </p:sp>
      <p:sp>
        <p:nvSpPr>
          <p:cNvPr id="4" name="Slide Number Placeholder 3"/>
          <p:cNvSpPr>
            <a:spLocks noGrp="1"/>
          </p:cNvSpPr>
          <p:nvPr>
            <p:ph type="sldNum" sz="quarter" idx="12"/>
          </p:nvPr>
        </p:nvSpPr>
        <p:spPr/>
        <p:txBody>
          <a:bodyPr/>
          <a:lstStyle/>
          <a:p>
            <a:fld id="{C8917DDB-6779-4320-89F1-0A441ABEDE43}" type="slidenum">
              <a:rPr lang="en-US" smtClean="0"/>
              <a:pPr/>
              <a:t>76</a:t>
            </a:fld>
            <a:endParaRPr lang="en-US"/>
          </a:p>
        </p:txBody>
      </p:sp>
      <p:pic>
        <p:nvPicPr>
          <p:cNvPr id="5" name="Picture 4" descr="accounting.jpg"/>
          <p:cNvPicPr>
            <a:picLocks noChangeAspect="1"/>
          </p:cNvPicPr>
          <p:nvPr/>
        </p:nvPicPr>
        <p:blipFill>
          <a:blip r:embed="rId2" cstate="print"/>
          <a:stretch>
            <a:fillRect/>
          </a:stretch>
        </p:blipFill>
        <p:spPr>
          <a:xfrm>
            <a:off x="5357818" y="4643446"/>
            <a:ext cx="2500330" cy="1643074"/>
          </a:xfrm>
          <a:prstGeom prst="rect">
            <a:avLst/>
          </a:prstGeom>
        </p:spPr>
      </p:pic>
    </p:spTree>
    <p:extLst>
      <p:ext uri="{BB962C8B-B14F-4D97-AF65-F5344CB8AC3E}">
        <p14:creationId xmlns:p14="http://schemas.microsoft.com/office/powerpoint/2010/main" xmlns="" val="12602794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48378"/>
          </a:xfrm>
        </p:spPr>
        <p:txBody>
          <a:bodyPr>
            <a:noAutofit/>
          </a:bodyPr>
          <a:lstStyle/>
          <a:p>
            <a:r>
              <a:rPr lang="en-US" sz="2800" b="1" dirty="0" err="1">
                <a:latin typeface="+mn-lt"/>
              </a:rPr>
              <a:t>Aktivitas</a:t>
            </a:r>
            <a:r>
              <a:rPr lang="en-US" sz="2800" b="1" dirty="0">
                <a:latin typeface="+mn-lt"/>
              </a:rPr>
              <a:t> </a:t>
            </a:r>
            <a:r>
              <a:rPr lang="en-US" sz="2800" b="1" dirty="0" err="1">
                <a:latin typeface="+mn-lt"/>
              </a:rPr>
              <a:t>Operasi</a:t>
            </a:r>
            <a:r>
              <a:rPr lang="en-US" sz="2800" b="1" dirty="0">
                <a:latin typeface="+mn-lt"/>
              </a:rPr>
              <a:t> – </a:t>
            </a:r>
            <a:r>
              <a:rPr lang="en-US" sz="2800" b="1" dirty="0" err="1">
                <a:latin typeface="+mn-lt"/>
              </a:rPr>
              <a:t>Metode</a:t>
            </a:r>
            <a:r>
              <a:rPr lang="en-US" sz="2800" b="1" dirty="0">
                <a:latin typeface="+mn-lt"/>
              </a:rPr>
              <a:t> </a:t>
            </a:r>
            <a:r>
              <a:rPr lang="en-US" sz="2800" b="1" dirty="0" err="1">
                <a:latin typeface="+mn-lt"/>
              </a:rPr>
              <a:t>Langsung</a:t>
            </a:r>
            <a:endParaRPr lang="en-US" sz="2800" b="1" dirty="0">
              <a:latin typeface="+mn-lt"/>
            </a:endParaRPr>
          </a:p>
        </p:txBody>
      </p:sp>
      <p:sp>
        <p:nvSpPr>
          <p:cNvPr id="3" name="Content Placeholder 2"/>
          <p:cNvSpPr>
            <a:spLocks noGrp="1"/>
          </p:cNvSpPr>
          <p:nvPr>
            <p:ph idx="1"/>
          </p:nvPr>
        </p:nvSpPr>
        <p:spPr>
          <a:xfrm>
            <a:off x="457200" y="1600200"/>
            <a:ext cx="7620000" cy="4525963"/>
          </a:xfrm>
        </p:spPr>
        <p:txBody>
          <a:bodyPr>
            <a:noAutofit/>
          </a:bodyPr>
          <a:lstStyle/>
          <a:p>
            <a:pPr>
              <a:spcBef>
                <a:spcPts val="1200"/>
              </a:spcBef>
            </a:pPr>
            <a:r>
              <a:rPr lang="en-US" sz="2400" dirty="0"/>
              <a:t>Dengan </a:t>
            </a:r>
            <a:r>
              <a:rPr lang="en-US" sz="2400" dirty="0" err="1"/>
              <a:t>metode</a:t>
            </a:r>
            <a:r>
              <a:rPr lang="en-US" sz="2400" dirty="0"/>
              <a:t> </a:t>
            </a:r>
            <a:r>
              <a:rPr lang="en-US" sz="2400" dirty="0" err="1"/>
              <a:t>langsung</a:t>
            </a:r>
            <a:r>
              <a:rPr lang="en-US" sz="2400" dirty="0"/>
              <a:t>, </a:t>
            </a:r>
            <a:r>
              <a:rPr lang="en-US" sz="2400" dirty="0" err="1"/>
              <a:t>informasi</a:t>
            </a:r>
            <a:r>
              <a:rPr lang="en-US" sz="2400" dirty="0"/>
              <a:t> </a:t>
            </a:r>
            <a:r>
              <a:rPr lang="en-US" sz="2400" dirty="0" err="1"/>
              <a:t>mengenai</a:t>
            </a:r>
            <a:r>
              <a:rPr lang="en-US" sz="2400" dirty="0"/>
              <a:t> </a:t>
            </a:r>
            <a:r>
              <a:rPr lang="en-US" sz="2400" dirty="0" err="1"/>
              <a:t>kelompok</a:t>
            </a:r>
            <a:r>
              <a:rPr lang="en-US" sz="2400" dirty="0"/>
              <a:t> </a:t>
            </a:r>
            <a:r>
              <a:rPr lang="en-US" sz="2400" dirty="0" err="1"/>
              <a:t>utama</a:t>
            </a:r>
            <a:r>
              <a:rPr lang="en-US" sz="2400" dirty="0"/>
              <a:t> </a:t>
            </a:r>
            <a:r>
              <a:rPr lang="en-US" sz="2400" dirty="0" err="1"/>
              <a:t>penerimaan</a:t>
            </a:r>
            <a:r>
              <a:rPr lang="en-US" sz="2400" dirty="0"/>
              <a:t> kas </a:t>
            </a:r>
            <a:r>
              <a:rPr lang="en-US" sz="2400" dirty="0" err="1"/>
              <a:t>bruto</a:t>
            </a:r>
            <a:r>
              <a:rPr lang="en-US" sz="2400" dirty="0"/>
              <a:t> dan </a:t>
            </a:r>
            <a:r>
              <a:rPr lang="en-US" sz="2400" dirty="0" err="1"/>
              <a:t>pengeluaran</a:t>
            </a:r>
            <a:r>
              <a:rPr lang="en-US" sz="2400" dirty="0"/>
              <a:t> kas </a:t>
            </a:r>
            <a:r>
              <a:rPr lang="en-US" sz="2400" dirty="0" err="1"/>
              <a:t>bruto</a:t>
            </a:r>
            <a:r>
              <a:rPr lang="en-US" sz="2400" dirty="0"/>
              <a:t> </a:t>
            </a:r>
            <a:r>
              <a:rPr lang="en-US" sz="2400" dirty="0" err="1"/>
              <a:t>dapat</a:t>
            </a:r>
            <a:r>
              <a:rPr lang="en-US" sz="2400" dirty="0"/>
              <a:t> </a:t>
            </a:r>
            <a:r>
              <a:rPr lang="en-US" sz="2400" dirty="0" err="1"/>
              <a:t>diperoleh</a:t>
            </a:r>
            <a:r>
              <a:rPr lang="en-US" sz="2400" dirty="0"/>
              <a:t> </a:t>
            </a:r>
            <a:r>
              <a:rPr lang="en-US" sz="2400" dirty="0" err="1"/>
              <a:t>baik</a:t>
            </a:r>
            <a:r>
              <a:rPr lang="en-US" sz="2400" dirty="0"/>
              <a:t>:</a:t>
            </a:r>
          </a:p>
          <a:p>
            <a:pPr marL="806450" lvl="1" indent="-349250">
              <a:spcBef>
                <a:spcPts val="600"/>
              </a:spcBef>
              <a:buNone/>
            </a:pPr>
            <a:r>
              <a:rPr lang="en-US" sz="2400" dirty="0"/>
              <a:t>(a) </a:t>
            </a:r>
            <a:r>
              <a:rPr lang="en-US" sz="2000" dirty="0" err="1"/>
              <a:t>dari</a:t>
            </a:r>
            <a:r>
              <a:rPr lang="en-US" sz="2000" dirty="0"/>
              <a:t> </a:t>
            </a:r>
            <a:r>
              <a:rPr lang="en-US" sz="2000" dirty="0" err="1"/>
              <a:t>catatan</a:t>
            </a:r>
            <a:r>
              <a:rPr lang="en-US" sz="2000" dirty="0"/>
              <a:t> </a:t>
            </a:r>
            <a:r>
              <a:rPr lang="en-US" sz="2000" dirty="0" err="1"/>
              <a:t>akuntansi</a:t>
            </a:r>
            <a:r>
              <a:rPr lang="en-US" sz="2000" dirty="0"/>
              <a:t> </a:t>
            </a:r>
            <a:r>
              <a:rPr lang="en-US" sz="2000" dirty="0" err="1"/>
              <a:t>entitas</a:t>
            </a:r>
            <a:r>
              <a:rPr lang="en-US" sz="2000" dirty="0"/>
              <a:t>; atau</a:t>
            </a:r>
          </a:p>
          <a:p>
            <a:pPr marL="806450" lvl="1" indent="-349250">
              <a:spcBef>
                <a:spcPts val="600"/>
              </a:spcBef>
              <a:buNone/>
            </a:pPr>
            <a:r>
              <a:rPr lang="en-US" sz="2000" dirty="0"/>
              <a:t>(b) </a:t>
            </a:r>
            <a:r>
              <a:rPr lang="en-US" sz="2000" dirty="0" err="1"/>
              <a:t>dengan</a:t>
            </a:r>
            <a:r>
              <a:rPr lang="en-US" sz="2000" dirty="0"/>
              <a:t> </a:t>
            </a:r>
            <a:r>
              <a:rPr lang="en-US" sz="2000" dirty="0" err="1"/>
              <a:t>menyesuaikan</a:t>
            </a:r>
            <a:r>
              <a:rPr lang="en-US" sz="2000" dirty="0"/>
              <a:t> </a:t>
            </a:r>
            <a:r>
              <a:rPr lang="en-US" sz="2000" dirty="0" err="1"/>
              <a:t>penjualan</a:t>
            </a:r>
            <a:r>
              <a:rPr lang="en-US" sz="2000" dirty="0"/>
              <a:t>, </a:t>
            </a:r>
            <a:r>
              <a:rPr lang="en-US" sz="2000" dirty="0" err="1"/>
              <a:t>beban</a:t>
            </a:r>
            <a:r>
              <a:rPr lang="en-US" sz="2000" dirty="0"/>
              <a:t> </a:t>
            </a:r>
            <a:r>
              <a:rPr lang="en-US" sz="2000" dirty="0" err="1"/>
              <a:t>pokok</a:t>
            </a:r>
            <a:r>
              <a:rPr lang="en-US" sz="2000" dirty="0"/>
              <a:t> </a:t>
            </a:r>
            <a:r>
              <a:rPr lang="en-US" sz="2000" dirty="0" err="1"/>
              <a:t>penjualan</a:t>
            </a:r>
            <a:r>
              <a:rPr lang="en-US" sz="2000" dirty="0"/>
              <a:t>, dan pos-pos lain </a:t>
            </a:r>
            <a:r>
              <a:rPr lang="en-US" sz="2000" dirty="0" err="1"/>
              <a:t>dalam</a:t>
            </a:r>
            <a:r>
              <a:rPr lang="en-US" sz="2000" dirty="0"/>
              <a:t> </a:t>
            </a:r>
            <a:r>
              <a:rPr lang="en-US" sz="2000" dirty="0" err="1"/>
              <a:t>laporan</a:t>
            </a:r>
            <a:r>
              <a:rPr lang="en-US" sz="2000" dirty="0"/>
              <a:t> </a:t>
            </a:r>
            <a:r>
              <a:rPr lang="en-US" sz="2000" dirty="0" err="1"/>
              <a:t>laba</a:t>
            </a:r>
            <a:r>
              <a:rPr lang="en-US" sz="2000" dirty="0"/>
              <a:t> </a:t>
            </a:r>
            <a:r>
              <a:rPr lang="en-US" sz="2000" dirty="0" err="1"/>
              <a:t>rugi</a:t>
            </a:r>
            <a:r>
              <a:rPr lang="en-US" sz="2000" dirty="0"/>
              <a:t> </a:t>
            </a:r>
            <a:r>
              <a:rPr lang="en-US" sz="2000" dirty="0" err="1"/>
              <a:t>komprehensif</a:t>
            </a:r>
            <a:r>
              <a:rPr lang="en-US" sz="2000" dirty="0"/>
              <a:t> </a:t>
            </a:r>
            <a:r>
              <a:rPr lang="en-US" sz="2000" dirty="0" err="1"/>
              <a:t>untuk</a:t>
            </a:r>
            <a:r>
              <a:rPr lang="en-US" sz="2000" dirty="0"/>
              <a:t>:</a:t>
            </a:r>
          </a:p>
          <a:p>
            <a:pPr marL="1381125" lvl="2" indent="-466725">
              <a:spcBef>
                <a:spcPts val="600"/>
              </a:spcBef>
              <a:buNone/>
            </a:pPr>
            <a:r>
              <a:rPr lang="en-US" sz="2000" dirty="0"/>
              <a:t>(</a:t>
            </a:r>
            <a:r>
              <a:rPr lang="en-US" sz="2000" dirty="0" err="1"/>
              <a:t>i</a:t>
            </a:r>
            <a:r>
              <a:rPr lang="en-US" sz="2000" dirty="0"/>
              <a:t>) 	</a:t>
            </a:r>
            <a:r>
              <a:rPr lang="en-US" sz="2000" dirty="0" err="1"/>
              <a:t>perubahan</a:t>
            </a:r>
            <a:r>
              <a:rPr lang="en-US" sz="2000" dirty="0"/>
              <a:t> </a:t>
            </a:r>
            <a:r>
              <a:rPr lang="en-US" sz="2000" dirty="0" err="1"/>
              <a:t>persediaan</a:t>
            </a:r>
            <a:r>
              <a:rPr lang="en-US" sz="2000" dirty="0"/>
              <a:t>, </a:t>
            </a:r>
            <a:r>
              <a:rPr lang="en-US" sz="2000" dirty="0" err="1"/>
              <a:t>piutang</a:t>
            </a:r>
            <a:r>
              <a:rPr lang="en-US" sz="2000" dirty="0"/>
              <a:t> </a:t>
            </a:r>
            <a:r>
              <a:rPr lang="en-US" sz="2000" dirty="0" err="1"/>
              <a:t>usaha</a:t>
            </a:r>
            <a:r>
              <a:rPr lang="en-US" sz="2000" dirty="0"/>
              <a:t>, </a:t>
            </a:r>
            <a:r>
              <a:rPr lang="en-US" sz="2000" dirty="0" err="1"/>
              <a:t>dan</a:t>
            </a:r>
            <a:r>
              <a:rPr lang="en-US" sz="2000" dirty="0"/>
              <a:t> </a:t>
            </a:r>
            <a:r>
              <a:rPr lang="en-US" sz="2000" dirty="0" err="1"/>
              <a:t>utang</a:t>
            </a:r>
            <a:r>
              <a:rPr lang="en-US" sz="2000" dirty="0"/>
              <a:t>  </a:t>
            </a:r>
            <a:r>
              <a:rPr lang="en-US" sz="2000" dirty="0" err="1"/>
              <a:t>usaha</a:t>
            </a:r>
            <a:r>
              <a:rPr lang="en-US" sz="2000" dirty="0"/>
              <a:t> </a:t>
            </a:r>
            <a:r>
              <a:rPr lang="en-US" sz="2000" dirty="0" err="1"/>
              <a:t>selama</a:t>
            </a:r>
            <a:r>
              <a:rPr lang="en-US" sz="2000" dirty="0"/>
              <a:t> </a:t>
            </a:r>
            <a:r>
              <a:rPr lang="en-US" sz="2000" dirty="0" err="1"/>
              <a:t>periode</a:t>
            </a:r>
            <a:r>
              <a:rPr lang="en-US" sz="2000" dirty="0"/>
              <a:t> </a:t>
            </a:r>
            <a:r>
              <a:rPr lang="en-US" sz="2000" dirty="0" err="1"/>
              <a:t>berjalan</a:t>
            </a:r>
            <a:r>
              <a:rPr lang="en-US" sz="2000" dirty="0"/>
              <a:t>;</a:t>
            </a:r>
          </a:p>
          <a:p>
            <a:pPr marL="1381125" lvl="2" indent="-466725">
              <a:spcBef>
                <a:spcPts val="600"/>
              </a:spcBef>
              <a:buNone/>
            </a:pPr>
            <a:r>
              <a:rPr lang="en-US" sz="2000" dirty="0"/>
              <a:t>(ii) 	</a:t>
            </a:r>
            <a:r>
              <a:rPr lang="en-US" sz="2000" dirty="0" err="1"/>
              <a:t>pos</a:t>
            </a:r>
            <a:r>
              <a:rPr lang="en-US" sz="2000" dirty="0"/>
              <a:t> </a:t>
            </a:r>
            <a:r>
              <a:rPr lang="en-US" sz="2000" dirty="0" err="1"/>
              <a:t>bukan</a:t>
            </a:r>
            <a:r>
              <a:rPr lang="en-US" sz="2000" dirty="0"/>
              <a:t> </a:t>
            </a:r>
            <a:r>
              <a:rPr lang="en-US" sz="2000" dirty="0" err="1"/>
              <a:t>kas</a:t>
            </a:r>
            <a:r>
              <a:rPr lang="en-US" sz="2000" dirty="0"/>
              <a:t> </a:t>
            </a:r>
            <a:r>
              <a:rPr lang="en-US" sz="2000" dirty="0" err="1"/>
              <a:t>lainnya</a:t>
            </a:r>
            <a:r>
              <a:rPr lang="en-US" sz="2000" dirty="0"/>
              <a:t>; </a:t>
            </a:r>
            <a:r>
              <a:rPr lang="en-US" sz="2000" dirty="0" err="1"/>
              <a:t>dan</a:t>
            </a:r>
            <a:endParaRPr lang="en-US" sz="2000" dirty="0"/>
          </a:p>
          <a:p>
            <a:pPr marL="1381125" lvl="2" indent="-466725">
              <a:spcBef>
                <a:spcPts val="600"/>
              </a:spcBef>
              <a:buNone/>
            </a:pPr>
            <a:r>
              <a:rPr lang="en-US" sz="2000" dirty="0"/>
              <a:t>(iii) 	</a:t>
            </a:r>
            <a:r>
              <a:rPr lang="en-US" sz="2000" dirty="0" err="1"/>
              <a:t>pos</a:t>
            </a:r>
            <a:r>
              <a:rPr lang="en-US" sz="2000" dirty="0"/>
              <a:t> lain yang </a:t>
            </a:r>
            <a:r>
              <a:rPr lang="en-US" sz="2000" dirty="0" err="1"/>
              <a:t>berkaitan</a:t>
            </a:r>
            <a:r>
              <a:rPr lang="en-US" sz="2000" dirty="0"/>
              <a:t> dengan </a:t>
            </a:r>
            <a:r>
              <a:rPr lang="en-US" sz="2000" dirty="0" err="1"/>
              <a:t>arus</a:t>
            </a:r>
            <a:r>
              <a:rPr lang="en-US" sz="2000" dirty="0"/>
              <a:t> </a:t>
            </a:r>
            <a:r>
              <a:rPr lang="en-US" sz="2000" dirty="0" err="1"/>
              <a:t>kas</a:t>
            </a:r>
            <a:r>
              <a:rPr lang="en-US" sz="2000" dirty="0"/>
              <a:t> </a:t>
            </a:r>
            <a:r>
              <a:rPr lang="en-US" sz="2000" dirty="0" err="1"/>
              <a:t>investasi</a:t>
            </a:r>
            <a:r>
              <a:rPr lang="en-US" sz="2000" dirty="0"/>
              <a:t> </a:t>
            </a:r>
            <a:r>
              <a:rPr lang="en-US" sz="2000" dirty="0" err="1"/>
              <a:t>dan</a:t>
            </a:r>
            <a:r>
              <a:rPr lang="en-US" sz="2000" dirty="0"/>
              <a:t> </a:t>
            </a:r>
            <a:r>
              <a:rPr lang="en-US" sz="2000" dirty="0" err="1"/>
              <a:t>pendanaan</a:t>
            </a:r>
            <a:r>
              <a:rPr lang="en-US" sz="2000" dirty="0"/>
              <a:t>.</a:t>
            </a:r>
          </a:p>
        </p:txBody>
      </p:sp>
      <p:sp>
        <p:nvSpPr>
          <p:cNvPr id="4" name="Slide Number Placeholder 3"/>
          <p:cNvSpPr>
            <a:spLocks noGrp="1"/>
          </p:cNvSpPr>
          <p:nvPr>
            <p:ph type="sldNum" sz="quarter" idx="12"/>
          </p:nvPr>
        </p:nvSpPr>
        <p:spPr/>
        <p:txBody>
          <a:bodyPr/>
          <a:lstStyle/>
          <a:p>
            <a:fld id="{C8917DDB-6779-4320-89F1-0A441ABEDE43}" type="slidenum">
              <a:rPr lang="en-US" smtClean="0"/>
              <a:pPr/>
              <a:t>77</a:t>
            </a:fld>
            <a:endParaRPr lang="en-US"/>
          </a:p>
        </p:txBody>
      </p:sp>
      <p:pic>
        <p:nvPicPr>
          <p:cNvPr id="3074" name="Picture 2" descr="C:\Program Files\Microsoft Office\MEDIA\CAGCAT10\j0205466.wmf"/>
          <p:cNvPicPr>
            <a:picLocks noChangeAspect="1" noChangeArrowheads="1"/>
          </p:cNvPicPr>
          <p:nvPr/>
        </p:nvPicPr>
        <p:blipFill>
          <a:blip r:embed="rId2" cstate="print"/>
          <a:srcRect/>
          <a:stretch>
            <a:fillRect/>
          </a:stretch>
        </p:blipFill>
        <p:spPr bwMode="auto">
          <a:xfrm>
            <a:off x="7311278" y="4729162"/>
            <a:ext cx="1819275" cy="1809750"/>
          </a:xfrm>
          <a:prstGeom prst="rect">
            <a:avLst/>
          </a:prstGeom>
          <a:noFill/>
        </p:spPr>
      </p:pic>
    </p:spTree>
    <p:extLst>
      <p:ext uri="{BB962C8B-B14F-4D97-AF65-F5344CB8AC3E}">
        <p14:creationId xmlns:p14="http://schemas.microsoft.com/office/powerpoint/2010/main" xmlns="" val="17168552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48378"/>
          </a:xfrm>
        </p:spPr>
        <p:txBody>
          <a:bodyPr>
            <a:noAutofit/>
          </a:bodyPr>
          <a:lstStyle/>
          <a:p>
            <a:r>
              <a:rPr lang="en-US" sz="2800" b="1" dirty="0" err="1">
                <a:latin typeface="+mn-lt"/>
              </a:rPr>
              <a:t>Aktivitas</a:t>
            </a:r>
            <a:r>
              <a:rPr lang="en-US" sz="2800" b="1" dirty="0">
                <a:latin typeface="+mn-lt"/>
              </a:rPr>
              <a:t> </a:t>
            </a:r>
            <a:r>
              <a:rPr lang="en-US" sz="2800" b="1" dirty="0" err="1">
                <a:latin typeface="+mn-lt"/>
              </a:rPr>
              <a:t>Operasi</a:t>
            </a:r>
            <a:r>
              <a:rPr lang="en-US" sz="2800" b="1" dirty="0">
                <a:latin typeface="+mn-lt"/>
              </a:rPr>
              <a:t> – </a:t>
            </a:r>
            <a:r>
              <a:rPr lang="en-US" sz="2800" b="1" dirty="0" err="1">
                <a:latin typeface="+mn-lt"/>
              </a:rPr>
              <a:t>Metode</a:t>
            </a:r>
            <a:r>
              <a:rPr lang="en-US" sz="2800" b="1" dirty="0">
                <a:latin typeface="+mn-lt"/>
              </a:rPr>
              <a:t> </a:t>
            </a:r>
            <a:r>
              <a:rPr lang="en-US" sz="2800" b="1" dirty="0" err="1">
                <a:latin typeface="+mn-lt"/>
              </a:rPr>
              <a:t>tidak</a:t>
            </a:r>
            <a:r>
              <a:rPr lang="en-US" sz="2800" b="1" dirty="0">
                <a:latin typeface="+mn-lt"/>
              </a:rPr>
              <a:t> </a:t>
            </a:r>
            <a:r>
              <a:rPr lang="en-US" sz="2800" b="1" dirty="0" err="1">
                <a:latin typeface="+mn-lt"/>
              </a:rPr>
              <a:t>Langsung</a:t>
            </a:r>
            <a:endParaRPr lang="en-US" sz="2800" b="1" dirty="0">
              <a:latin typeface="+mn-lt"/>
            </a:endParaRPr>
          </a:p>
        </p:txBody>
      </p:sp>
      <p:sp>
        <p:nvSpPr>
          <p:cNvPr id="3" name="Content Placeholder 2"/>
          <p:cNvSpPr>
            <a:spLocks noGrp="1"/>
          </p:cNvSpPr>
          <p:nvPr>
            <p:ph idx="1"/>
          </p:nvPr>
        </p:nvSpPr>
        <p:spPr>
          <a:xfrm>
            <a:off x="457200" y="1600200"/>
            <a:ext cx="7620000" cy="4525963"/>
          </a:xfrm>
        </p:spPr>
        <p:txBody>
          <a:bodyPr>
            <a:noAutofit/>
          </a:bodyPr>
          <a:lstStyle/>
          <a:p>
            <a:pPr marL="0" indent="0">
              <a:buNone/>
            </a:pPr>
            <a:r>
              <a:rPr lang="en-US" sz="2400" dirty="0" err="1"/>
              <a:t>Dalam</a:t>
            </a:r>
            <a:r>
              <a:rPr lang="en-US" sz="2400" dirty="0"/>
              <a:t> </a:t>
            </a:r>
            <a:r>
              <a:rPr lang="en-US" sz="2400" dirty="0" err="1"/>
              <a:t>metode</a:t>
            </a:r>
            <a:r>
              <a:rPr lang="en-US" sz="2400" dirty="0"/>
              <a:t> </a:t>
            </a:r>
            <a:r>
              <a:rPr lang="en-US" sz="2400" dirty="0" err="1"/>
              <a:t>tidak</a:t>
            </a:r>
            <a:r>
              <a:rPr lang="en-US" sz="2400" dirty="0"/>
              <a:t> </a:t>
            </a:r>
            <a:r>
              <a:rPr lang="en-US" sz="2400" dirty="0" err="1"/>
              <a:t>langsung</a:t>
            </a:r>
            <a:r>
              <a:rPr lang="en-US" sz="2400" dirty="0"/>
              <a:t>, </a:t>
            </a:r>
            <a:r>
              <a:rPr lang="en-US" sz="2400" dirty="0" err="1"/>
              <a:t>arus</a:t>
            </a:r>
            <a:r>
              <a:rPr lang="en-US" sz="2400" dirty="0"/>
              <a:t> </a:t>
            </a:r>
            <a:r>
              <a:rPr lang="en-US" sz="2400" dirty="0" err="1"/>
              <a:t>kas</a:t>
            </a:r>
            <a:r>
              <a:rPr lang="en-US" sz="2400" dirty="0"/>
              <a:t> </a:t>
            </a:r>
            <a:r>
              <a:rPr lang="en-US" sz="2400" dirty="0" err="1"/>
              <a:t>bersih</a:t>
            </a:r>
            <a:r>
              <a:rPr lang="en-US" sz="2400" dirty="0"/>
              <a:t> </a:t>
            </a:r>
            <a:r>
              <a:rPr lang="en-US" sz="2400" dirty="0" err="1"/>
              <a:t>dari</a:t>
            </a:r>
            <a:r>
              <a:rPr lang="en-US" sz="2400" dirty="0"/>
              <a:t> </a:t>
            </a:r>
            <a:r>
              <a:rPr lang="en-US" sz="2400" dirty="0" err="1"/>
              <a:t>aktivitas</a:t>
            </a:r>
            <a:r>
              <a:rPr lang="en-US" sz="2400" dirty="0"/>
              <a:t> </a:t>
            </a:r>
            <a:r>
              <a:rPr lang="en-US" sz="2400" dirty="0" err="1"/>
              <a:t>operasi</a:t>
            </a:r>
            <a:r>
              <a:rPr lang="en-US" sz="2400" dirty="0"/>
              <a:t> </a:t>
            </a:r>
            <a:r>
              <a:rPr lang="en-US" sz="2400" dirty="0" err="1"/>
              <a:t>ditentukan</a:t>
            </a:r>
            <a:r>
              <a:rPr lang="en-US" sz="2400" dirty="0"/>
              <a:t> dengan </a:t>
            </a:r>
            <a:r>
              <a:rPr lang="en-US" sz="2400" dirty="0" err="1"/>
              <a:t>menyesuaikan</a:t>
            </a:r>
            <a:r>
              <a:rPr lang="en-US" sz="2400" dirty="0"/>
              <a:t> </a:t>
            </a:r>
            <a:r>
              <a:rPr lang="en-US" sz="2400" dirty="0" err="1"/>
              <a:t>laba</a:t>
            </a:r>
            <a:r>
              <a:rPr lang="en-US" sz="2400" dirty="0"/>
              <a:t> </a:t>
            </a:r>
            <a:r>
              <a:rPr lang="en-US" sz="2400" dirty="0" err="1"/>
              <a:t>atau</a:t>
            </a:r>
            <a:r>
              <a:rPr lang="en-US" sz="2400" dirty="0"/>
              <a:t> </a:t>
            </a:r>
            <a:r>
              <a:rPr lang="en-US" sz="2400" dirty="0" err="1"/>
              <a:t>rugi</a:t>
            </a:r>
            <a:r>
              <a:rPr lang="en-US" sz="2400" dirty="0"/>
              <a:t> </a:t>
            </a:r>
            <a:r>
              <a:rPr lang="en-US" sz="2400" dirty="0" err="1"/>
              <a:t>bersih</a:t>
            </a:r>
            <a:r>
              <a:rPr lang="en-US" sz="2400" dirty="0"/>
              <a:t> </a:t>
            </a:r>
            <a:r>
              <a:rPr lang="en-US" sz="2400" dirty="0" err="1"/>
              <a:t>dari</a:t>
            </a:r>
            <a:r>
              <a:rPr lang="en-US" sz="2400" dirty="0"/>
              <a:t> </a:t>
            </a:r>
            <a:r>
              <a:rPr lang="en-US" sz="2400" dirty="0" err="1"/>
              <a:t>pengaruh</a:t>
            </a:r>
            <a:r>
              <a:rPr lang="en-US" sz="2400" dirty="0"/>
              <a:t>:</a:t>
            </a:r>
            <a:endParaRPr lang="en-US" dirty="0"/>
          </a:p>
          <a:p>
            <a:pPr marL="466725" indent="-466725">
              <a:buNone/>
            </a:pPr>
            <a:r>
              <a:rPr lang="en-US" dirty="0"/>
              <a:t>(a) </a:t>
            </a:r>
            <a:r>
              <a:rPr lang="en-US" sz="2400" dirty="0"/>
              <a:t>	</a:t>
            </a:r>
            <a:r>
              <a:rPr lang="en-US" dirty="0" err="1"/>
              <a:t>perubahan</a:t>
            </a:r>
            <a:r>
              <a:rPr lang="en-US" dirty="0"/>
              <a:t> </a:t>
            </a:r>
            <a:r>
              <a:rPr lang="en-US" dirty="0" err="1"/>
              <a:t>persediaan</a:t>
            </a:r>
            <a:r>
              <a:rPr lang="en-US" dirty="0"/>
              <a:t> </a:t>
            </a:r>
            <a:r>
              <a:rPr lang="en-US" dirty="0" err="1"/>
              <a:t>dan</a:t>
            </a:r>
            <a:r>
              <a:rPr lang="en-US" dirty="0"/>
              <a:t> </a:t>
            </a:r>
            <a:r>
              <a:rPr lang="en-US" dirty="0" err="1"/>
              <a:t>piutang</a:t>
            </a:r>
            <a:r>
              <a:rPr lang="en-US" dirty="0"/>
              <a:t> </a:t>
            </a:r>
            <a:r>
              <a:rPr lang="en-US" dirty="0" err="1"/>
              <a:t>usaha</a:t>
            </a:r>
            <a:r>
              <a:rPr lang="en-US" dirty="0"/>
              <a:t> </a:t>
            </a:r>
            <a:r>
              <a:rPr lang="en-US" dirty="0" err="1"/>
              <a:t>serta</a:t>
            </a:r>
            <a:r>
              <a:rPr lang="en-US" dirty="0"/>
              <a:t> </a:t>
            </a:r>
            <a:r>
              <a:rPr lang="en-US" dirty="0" err="1"/>
              <a:t>utang</a:t>
            </a:r>
            <a:r>
              <a:rPr lang="en-US" dirty="0"/>
              <a:t> </a:t>
            </a:r>
            <a:r>
              <a:rPr lang="en-US" dirty="0" err="1"/>
              <a:t>usaha</a:t>
            </a:r>
            <a:r>
              <a:rPr lang="en-US" dirty="0"/>
              <a:t> </a:t>
            </a:r>
            <a:r>
              <a:rPr lang="en-US" dirty="0" err="1"/>
              <a:t>selama</a:t>
            </a:r>
            <a:r>
              <a:rPr lang="en-US" dirty="0"/>
              <a:t> </a:t>
            </a:r>
            <a:r>
              <a:rPr lang="en-US" dirty="0" err="1"/>
              <a:t>periode</a:t>
            </a:r>
            <a:r>
              <a:rPr lang="en-US" dirty="0"/>
              <a:t> </a:t>
            </a:r>
            <a:r>
              <a:rPr lang="en-US" dirty="0" err="1"/>
              <a:t>berjalan</a:t>
            </a:r>
            <a:r>
              <a:rPr lang="en-US" dirty="0"/>
              <a:t>;</a:t>
            </a:r>
          </a:p>
          <a:p>
            <a:pPr marL="466725" indent="-466725">
              <a:buNone/>
            </a:pPr>
            <a:r>
              <a:rPr lang="fi-FI" dirty="0"/>
              <a:t>(b) 	pos bukan kas seperti penyusutan, penyisihan, pajak </a:t>
            </a:r>
            <a:r>
              <a:rPr lang="en-US" dirty="0" err="1"/>
              <a:t>ditangguhkan</a:t>
            </a:r>
            <a:r>
              <a:rPr lang="en-US" dirty="0"/>
              <a:t>, </a:t>
            </a:r>
            <a:r>
              <a:rPr lang="en-US" dirty="0" err="1"/>
              <a:t>keuntungan</a:t>
            </a:r>
            <a:r>
              <a:rPr lang="en-US" dirty="0"/>
              <a:t> </a:t>
            </a:r>
            <a:r>
              <a:rPr lang="en-US" dirty="0" err="1"/>
              <a:t>dan</a:t>
            </a:r>
            <a:r>
              <a:rPr lang="en-US" dirty="0"/>
              <a:t> </a:t>
            </a:r>
            <a:r>
              <a:rPr lang="en-US" dirty="0" err="1"/>
              <a:t>kerugian</a:t>
            </a:r>
            <a:r>
              <a:rPr lang="en-US" dirty="0"/>
              <a:t> </a:t>
            </a:r>
            <a:r>
              <a:rPr lang="en-US" dirty="0" err="1"/>
              <a:t>valuta</a:t>
            </a:r>
            <a:r>
              <a:rPr lang="en-US" dirty="0"/>
              <a:t> </a:t>
            </a:r>
            <a:r>
              <a:rPr lang="en-US" dirty="0" err="1"/>
              <a:t>asing</a:t>
            </a:r>
            <a:r>
              <a:rPr lang="en-US" dirty="0"/>
              <a:t> yang </a:t>
            </a:r>
            <a:r>
              <a:rPr lang="en-US" dirty="0" err="1"/>
              <a:t>belum</a:t>
            </a:r>
            <a:r>
              <a:rPr lang="en-US" dirty="0"/>
              <a:t> </a:t>
            </a:r>
            <a:r>
              <a:rPr lang="en-US" dirty="0" err="1"/>
              <a:t>direalisasi</a:t>
            </a:r>
            <a:r>
              <a:rPr lang="en-US" dirty="0"/>
              <a:t>, </a:t>
            </a:r>
            <a:r>
              <a:rPr lang="en-US" dirty="0" err="1"/>
              <a:t>serta</a:t>
            </a:r>
            <a:r>
              <a:rPr lang="en-US" dirty="0"/>
              <a:t> </a:t>
            </a:r>
            <a:r>
              <a:rPr lang="en-US" dirty="0" err="1"/>
              <a:t>laba</a:t>
            </a:r>
            <a:r>
              <a:rPr lang="en-US" dirty="0"/>
              <a:t> </a:t>
            </a:r>
            <a:r>
              <a:rPr lang="en-US" dirty="0" err="1"/>
              <a:t>entitas</a:t>
            </a:r>
            <a:r>
              <a:rPr lang="en-US" dirty="0"/>
              <a:t> </a:t>
            </a:r>
            <a:r>
              <a:rPr lang="en-US" dirty="0" err="1"/>
              <a:t>asosiasi</a:t>
            </a:r>
            <a:r>
              <a:rPr lang="en-US" dirty="0"/>
              <a:t> yang </a:t>
            </a:r>
            <a:r>
              <a:rPr lang="en-US" dirty="0" err="1"/>
              <a:t>belum</a:t>
            </a:r>
            <a:r>
              <a:rPr lang="en-US" dirty="0"/>
              <a:t> </a:t>
            </a:r>
            <a:r>
              <a:rPr lang="en-US" dirty="0" err="1"/>
              <a:t>dibagikan</a:t>
            </a:r>
            <a:r>
              <a:rPr lang="en-US" dirty="0"/>
              <a:t>; </a:t>
            </a:r>
            <a:r>
              <a:rPr lang="en-US" dirty="0" err="1"/>
              <a:t>dan</a:t>
            </a:r>
            <a:endParaRPr lang="en-US" dirty="0"/>
          </a:p>
          <a:p>
            <a:pPr marL="466725" indent="-466725">
              <a:buNone/>
            </a:pPr>
            <a:r>
              <a:rPr lang="en-US" dirty="0"/>
              <a:t>(c) 	</a:t>
            </a:r>
            <a:r>
              <a:rPr lang="en-US" dirty="0" err="1"/>
              <a:t>semua</a:t>
            </a:r>
            <a:r>
              <a:rPr lang="en-US" dirty="0"/>
              <a:t> </a:t>
            </a:r>
            <a:r>
              <a:rPr lang="en-US" dirty="0" err="1"/>
              <a:t>pos</a:t>
            </a:r>
            <a:r>
              <a:rPr lang="en-US" dirty="0"/>
              <a:t> lain yang </a:t>
            </a:r>
            <a:r>
              <a:rPr lang="en-US" dirty="0" err="1"/>
              <a:t>berkaitan</a:t>
            </a:r>
            <a:r>
              <a:rPr lang="en-US" dirty="0"/>
              <a:t> dengan </a:t>
            </a:r>
            <a:r>
              <a:rPr lang="en-US" dirty="0" err="1"/>
              <a:t>arus</a:t>
            </a:r>
            <a:r>
              <a:rPr lang="en-US" dirty="0"/>
              <a:t> </a:t>
            </a:r>
            <a:r>
              <a:rPr lang="en-US" dirty="0" err="1"/>
              <a:t>kas</a:t>
            </a:r>
            <a:r>
              <a:rPr lang="en-US" dirty="0"/>
              <a:t> </a:t>
            </a:r>
            <a:r>
              <a:rPr lang="en-US" dirty="0" err="1"/>
              <a:t>investasi</a:t>
            </a:r>
            <a:r>
              <a:rPr lang="en-US" dirty="0"/>
              <a:t> </a:t>
            </a:r>
            <a:r>
              <a:rPr lang="en-US" dirty="0" err="1"/>
              <a:t>atau</a:t>
            </a:r>
            <a:r>
              <a:rPr lang="en-US" dirty="0"/>
              <a:t> </a:t>
            </a:r>
            <a:r>
              <a:rPr lang="en-US" dirty="0" err="1"/>
              <a:t>pendanaan</a:t>
            </a:r>
            <a:r>
              <a:rPr lang="en-US" dirty="0"/>
              <a:t>.</a:t>
            </a:r>
          </a:p>
        </p:txBody>
      </p:sp>
      <p:pic>
        <p:nvPicPr>
          <p:cNvPr id="3074" name="Picture 2" descr="C:\Program Files\Microsoft Office\MEDIA\CAGCAT10\j0205466.wmf"/>
          <p:cNvPicPr>
            <a:picLocks noChangeAspect="1" noChangeArrowheads="1"/>
          </p:cNvPicPr>
          <p:nvPr/>
        </p:nvPicPr>
        <p:blipFill>
          <a:blip r:embed="rId2" cstate="print"/>
          <a:srcRect/>
          <a:stretch>
            <a:fillRect/>
          </a:stretch>
        </p:blipFill>
        <p:spPr bwMode="auto">
          <a:xfrm>
            <a:off x="7311278" y="4729162"/>
            <a:ext cx="1819275" cy="1809750"/>
          </a:xfrm>
          <a:prstGeom prst="rect">
            <a:avLst/>
          </a:prstGeom>
          <a:noFill/>
        </p:spPr>
      </p:pic>
    </p:spTree>
    <p:extLst>
      <p:ext uri="{BB962C8B-B14F-4D97-AF65-F5344CB8AC3E}">
        <p14:creationId xmlns:p14="http://schemas.microsoft.com/office/powerpoint/2010/main" xmlns="" val="19706467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4994" name="Rectangle 2"/>
          <p:cNvSpPr>
            <a:spLocks noGrp="1" noChangeArrowheads="1"/>
          </p:cNvSpPr>
          <p:nvPr>
            <p:ph type="title"/>
          </p:nvPr>
        </p:nvSpPr>
        <p:spPr bwMode="auto">
          <a:xfrm>
            <a:off x="457200" y="152400"/>
            <a:ext cx="8229600" cy="566390"/>
          </a:xfrm>
          <a:noFill/>
          <a:ln>
            <a:miter lim="800000"/>
            <a:headEnd/>
            <a:tailEnd/>
          </a:ln>
        </p:spPr>
        <p:txBody>
          <a:bodyPr vert="horz" wrap="square" lIns="90488" tIns="44450" rIns="90488" bIns="44450" numCol="1" anchor="ctr" anchorCtr="0" compatLnSpc="1">
            <a:prstTxWarp prst="textNoShape">
              <a:avLst/>
            </a:prstTxWarp>
            <a:noAutofit/>
          </a:bodyPr>
          <a:lstStyle/>
          <a:p>
            <a:r>
              <a:rPr lang="en-US" sz="2800" b="1" dirty="0" err="1">
                <a:latin typeface="+mn-lt"/>
              </a:rPr>
              <a:t>Aktivitas</a:t>
            </a:r>
            <a:r>
              <a:rPr lang="en-US" sz="2800" b="1" dirty="0">
                <a:latin typeface="+mn-lt"/>
              </a:rPr>
              <a:t> </a:t>
            </a:r>
            <a:r>
              <a:rPr lang="en-US" sz="2800" b="1" dirty="0" err="1">
                <a:latin typeface="+mn-lt"/>
              </a:rPr>
              <a:t>Operasi</a:t>
            </a:r>
            <a:r>
              <a:rPr lang="en-US" sz="2800" b="1" dirty="0">
                <a:latin typeface="+mn-lt"/>
              </a:rPr>
              <a:t> – </a:t>
            </a:r>
            <a:r>
              <a:rPr lang="en-US" sz="2800" b="1" dirty="0" err="1">
                <a:latin typeface="+mn-lt"/>
              </a:rPr>
              <a:t>Metode</a:t>
            </a:r>
            <a:r>
              <a:rPr lang="en-US" sz="2800" b="1" dirty="0">
                <a:latin typeface="+mn-lt"/>
              </a:rPr>
              <a:t> </a:t>
            </a:r>
            <a:r>
              <a:rPr lang="en-US" sz="2800" b="1" dirty="0" err="1">
                <a:latin typeface="+mn-lt"/>
              </a:rPr>
              <a:t>tidak</a:t>
            </a:r>
            <a:r>
              <a:rPr lang="en-US" sz="2800" b="1" dirty="0">
                <a:latin typeface="+mn-lt"/>
              </a:rPr>
              <a:t> </a:t>
            </a:r>
            <a:r>
              <a:rPr lang="en-US" sz="2800" b="1" dirty="0" err="1">
                <a:latin typeface="+mn-lt"/>
              </a:rPr>
              <a:t>langsung</a:t>
            </a:r>
            <a:endParaRPr lang="en-US" sz="2800" b="1" dirty="0">
              <a:latin typeface="+mn-lt"/>
            </a:endParaRPr>
          </a:p>
        </p:txBody>
      </p:sp>
      <p:grpSp>
        <p:nvGrpSpPr>
          <p:cNvPr id="2" name="Group 3"/>
          <p:cNvGrpSpPr>
            <a:grpSpLocks/>
          </p:cNvGrpSpPr>
          <p:nvPr/>
        </p:nvGrpSpPr>
        <p:grpSpPr bwMode="auto">
          <a:xfrm>
            <a:off x="152400" y="2738439"/>
            <a:ext cx="8615363" cy="1195388"/>
            <a:chOff x="237" y="1725"/>
            <a:chExt cx="5286" cy="753"/>
          </a:xfrm>
        </p:grpSpPr>
        <p:sp>
          <p:nvSpPr>
            <p:cNvPr id="1364996" name="Line 4"/>
            <p:cNvSpPr>
              <a:spLocks noChangeShapeType="1"/>
            </p:cNvSpPr>
            <p:nvPr/>
          </p:nvSpPr>
          <p:spPr bwMode="auto">
            <a:xfrm flipV="1">
              <a:off x="1224" y="2093"/>
              <a:ext cx="3034" cy="9"/>
            </a:xfrm>
            <a:prstGeom prst="line">
              <a:avLst/>
            </a:prstGeom>
            <a:noFill/>
            <a:ln w="76200">
              <a:solidFill>
                <a:srgbClr val="C8FEC8"/>
              </a:solidFill>
              <a:round/>
              <a:headEnd type="none" w="sm" len="sm"/>
              <a:tailEnd type="stealth" w="med" len="med"/>
            </a:ln>
            <a:effectLst/>
          </p:spPr>
          <p:txBody>
            <a:bodyPr/>
            <a:lstStyle/>
            <a:p>
              <a:endParaRPr lang="id-ID"/>
            </a:p>
          </p:txBody>
        </p:sp>
        <p:sp>
          <p:nvSpPr>
            <p:cNvPr id="1364997" name="Rectangle 5"/>
            <p:cNvSpPr>
              <a:spLocks noChangeArrowheads="1"/>
            </p:cNvSpPr>
            <p:nvPr/>
          </p:nvSpPr>
          <p:spPr bwMode="auto">
            <a:xfrm>
              <a:off x="237" y="1840"/>
              <a:ext cx="1169" cy="638"/>
            </a:xfrm>
            <a:prstGeom prst="rect">
              <a:avLst/>
            </a:prstGeom>
            <a:solidFill>
              <a:srgbClr val="C8FEC8"/>
            </a:solidFill>
            <a:ln w="12700">
              <a:solidFill>
                <a:schemeClr val="folHlink"/>
              </a:solidFill>
              <a:miter lim="800000"/>
              <a:headEnd/>
              <a:tailEnd/>
            </a:ln>
            <a:effectLst>
              <a:outerShdw dist="107763" dir="2700000" algn="ctr" rotWithShape="0">
                <a:schemeClr val="bg2">
                  <a:alpha val="50000"/>
                </a:schemeClr>
              </a:outerShdw>
            </a:effectLst>
          </p:spPr>
          <p:txBody>
            <a:bodyPr wrap="square" lIns="90488" tIns="44450" rIns="90488" bIns="44450">
              <a:spAutoFit/>
            </a:bodyPr>
            <a:lstStyle/>
            <a:p>
              <a:pPr algn="ctr" eaLnBrk="0" hangingPunct="0">
                <a:spcBef>
                  <a:spcPct val="50000"/>
                </a:spcBef>
              </a:pPr>
              <a:r>
                <a:rPr lang="en-US" dirty="0" err="1">
                  <a:solidFill>
                    <a:srgbClr val="0033CC"/>
                  </a:solidFill>
                </a:rPr>
                <a:t>Laba</a:t>
              </a:r>
              <a:r>
                <a:rPr lang="en-US" dirty="0">
                  <a:solidFill>
                    <a:srgbClr val="0033CC"/>
                  </a:solidFill>
                </a:rPr>
                <a:t> </a:t>
              </a:r>
              <a:r>
                <a:rPr lang="en-US" dirty="0" err="1">
                  <a:solidFill>
                    <a:srgbClr val="0033CC"/>
                  </a:solidFill>
                </a:rPr>
                <a:t>sebelum</a:t>
              </a:r>
              <a:r>
                <a:rPr lang="en-US" dirty="0">
                  <a:solidFill>
                    <a:srgbClr val="0033CC"/>
                  </a:solidFill>
                </a:rPr>
                <a:t> </a:t>
              </a:r>
              <a:r>
                <a:rPr lang="en-US" dirty="0" err="1">
                  <a:solidFill>
                    <a:srgbClr val="0033CC"/>
                  </a:solidFill>
                </a:rPr>
                <a:t>pajak</a:t>
              </a:r>
              <a:r>
                <a:rPr lang="en-US" dirty="0">
                  <a:solidFill>
                    <a:srgbClr val="0033CC"/>
                  </a:solidFill>
                </a:rPr>
                <a:t> </a:t>
              </a:r>
              <a:r>
                <a:rPr lang="en-US" dirty="0" err="1">
                  <a:solidFill>
                    <a:srgbClr val="0033CC"/>
                  </a:solidFill>
                </a:rPr>
                <a:t>dan</a:t>
              </a:r>
              <a:r>
                <a:rPr lang="en-US" dirty="0">
                  <a:solidFill>
                    <a:srgbClr val="0033CC"/>
                  </a:solidFill>
                </a:rPr>
                <a:t> </a:t>
              </a:r>
              <a:r>
                <a:rPr lang="en-US" dirty="0" err="1">
                  <a:solidFill>
                    <a:srgbClr val="0033CC"/>
                  </a:solidFill>
                </a:rPr>
                <a:t>bunga</a:t>
              </a:r>
              <a:endParaRPr lang="en-US" dirty="0">
                <a:solidFill>
                  <a:srgbClr val="0033CC"/>
                </a:solidFill>
              </a:endParaRPr>
            </a:p>
          </p:txBody>
        </p:sp>
        <p:sp>
          <p:nvSpPr>
            <p:cNvPr id="1364998" name="Rectangle 6"/>
            <p:cNvSpPr>
              <a:spLocks noChangeArrowheads="1"/>
            </p:cNvSpPr>
            <p:nvPr/>
          </p:nvSpPr>
          <p:spPr bwMode="auto">
            <a:xfrm>
              <a:off x="4306" y="1725"/>
              <a:ext cx="1217" cy="638"/>
            </a:xfrm>
            <a:prstGeom prst="rect">
              <a:avLst/>
            </a:prstGeom>
            <a:solidFill>
              <a:srgbClr val="C8FEC8"/>
            </a:solidFill>
            <a:ln w="12700">
              <a:solidFill>
                <a:schemeClr val="folHlink"/>
              </a:solidFill>
              <a:miter lim="800000"/>
              <a:headEnd/>
              <a:tailEnd/>
            </a:ln>
            <a:effectLst>
              <a:outerShdw dist="107763" dir="2700000" algn="ctr" rotWithShape="0">
                <a:schemeClr val="bg2">
                  <a:alpha val="50000"/>
                </a:schemeClr>
              </a:outerShdw>
            </a:effectLst>
          </p:spPr>
          <p:txBody>
            <a:bodyPr wrap="square" lIns="90488" tIns="44450" rIns="90488" bIns="44450">
              <a:spAutoFit/>
            </a:bodyPr>
            <a:lstStyle/>
            <a:p>
              <a:pPr algn="ctr" eaLnBrk="0" hangingPunct="0">
                <a:spcBef>
                  <a:spcPct val="50000"/>
                </a:spcBef>
              </a:pPr>
              <a:r>
                <a:rPr lang="en-US">
                  <a:solidFill>
                    <a:srgbClr val="0033CC"/>
                  </a:solidFill>
                </a:rPr>
                <a:t>Arus kas dari kegiatan operasi</a:t>
              </a:r>
            </a:p>
          </p:txBody>
        </p:sp>
      </p:grpSp>
      <p:grpSp>
        <p:nvGrpSpPr>
          <p:cNvPr id="3" name="Group 8"/>
          <p:cNvGrpSpPr>
            <a:grpSpLocks/>
          </p:cNvGrpSpPr>
          <p:nvPr/>
        </p:nvGrpSpPr>
        <p:grpSpPr bwMode="auto">
          <a:xfrm>
            <a:off x="2247900" y="1628800"/>
            <a:ext cx="3581400" cy="1427162"/>
            <a:chOff x="1416" y="1149"/>
            <a:chExt cx="2256" cy="899"/>
          </a:xfrm>
        </p:grpSpPr>
        <p:sp>
          <p:nvSpPr>
            <p:cNvPr id="1365001" name="Line 9"/>
            <p:cNvSpPr>
              <a:spLocks noChangeShapeType="1"/>
            </p:cNvSpPr>
            <p:nvPr/>
          </p:nvSpPr>
          <p:spPr bwMode="auto">
            <a:xfrm>
              <a:off x="2544" y="1552"/>
              <a:ext cx="0" cy="496"/>
            </a:xfrm>
            <a:prstGeom prst="line">
              <a:avLst/>
            </a:prstGeom>
            <a:noFill/>
            <a:ln w="50800">
              <a:solidFill>
                <a:schemeClr val="tx1"/>
              </a:solidFill>
              <a:round/>
              <a:headEnd type="none" w="sm" len="sm"/>
              <a:tailEnd type="stealth" w="med" len="med"/>
            </a:ln>
            <a:effectLst/>
          </p:spPr>
          <p:txBody>
            <a:bodyPr/>
            <a:lstStyle/>
            <a:p>
              <a:endParaRPr lang="id-ID"/>
            </a:p>
          </p:txBody>
        </p:sp>
        <p:sp>
          <p:nvSpPr>
            <p:cNvPr id="1365002" name="Rectangle 10"/>
            <p:cNvSpPr>
              <a:spLocks noChangeArrowheads="1"/>
            </p:cNvSpPr>
            <p:nvPr/>
          </p:nvSpPr>
          <p:spPr bwMode="auto">
            <a:xfrm>
              <a:off x="1416" y="1149"/>
              <a:ext cx="2256" cy="638"/>
            </a:xfrm>
            <a:prstGeom prst="rect">
              <a:avLst/>
            </a:prstGeom>
            <a:solidFill>
              <a:srgbClr val="6600CC"/>
            </a:solidFill>
            <a:ln w="12700">
              <a:solidFill>
                <a:schemeClr val="bg2"/>
              </a:solidFill>
              <a:miter lim="800000"/>
              <a:headEnd/>
              <a:tailEnd/>
            </a:ln>
            <a:effectLst>
              <a:outerShdw dist="107763" dir="2700000" algn="ctr" rotWithShape="0">
                <a:schemeClr val="bg2">
                  <a:alpha val="50000"/>
                </a:schemeClr>
              </a:outerShdw>
            </a:effectLst>
          </p:spPr>
          <p:txBody>
            <a:bodyPr lIns="90488" tIns="44450" rIns="90488" bIns="44450">
              <a:spAutoFit/>
            </a:bodyPr>
            <a:lstStyle/>
            <a:p>
              <a:pPr algn="ctr" eaLnBrk="0" hangingPunct="0">
                <a:spcBef>
                  <a:spcPct val="50000"/>
                </a:spcBef>
              </a:pPr>
              <a:r>
                <a:rPr lang="en-US" sz="2000" b="1" dirty="0" err="1">
                  <a:solidFill>
                    <a:schemeClr val="bg1"/>
                  </a:solidFill>
                </a:rPr>
                <a:t>Perubahan</a:t>
              </a:r>
              <a:r>
                <a:rPr lang="en-US" sz="2000" b="1" dirty="0">
                  <a:solidFill>
                    <a:schemeClr val="bg1"/>
                  </a:solidFill>
                </a:rPr>
                <a:t> </a:t>
              </a:r>
              <a:r>
                <a:rPr lang="en-US" sz="2000" b="1" dirty="0" err="1">
                  <a:solidFill>
                    <a:schemeClr val="bg1"/>
                  </a:solidFill>
                </a:rPr>
                <a:t>aset</a:t>
              </a:r>
              <a:r>
                <a:rPr lang="en-US" sz="2000" b="1" dirty="0">
                  <a:solidFill>
                    <a:schemeClr val="bg1"/>
                  </a:solidFill>
                </a:rPr>
                <a:t> </a:t>
              </a:r>
              <a:r>
                <a:rPr lang="en-US" sz="2000" b="1" dirty="0" err="1">
                  <a:solidFill>
                    <a:schemeClr val="bg1"/>
                  </a:solidFill>
                </a:rPr>
                <a:t>dan</a:t>
              </a:r>
              <a:r>
                <a:rPr lang="en-US" sz="2000" b="1" dirty="0">
                  <a:solidFill>
                    <a:schemeClr val="bg1"/>
                  </a:solidFill>
                </a:rPr>
                <a:t> </a:t>
              </a:r>
              <a:r>
                <a:rPr lang="en-US" sz="2000" b="1" dirty="0" err="1">
                  <a:solidFill>
                    <a:schemeClr val="bg1"/>
                  </a:solidFill>
                </a:rPr>
                <a:t>liabilitas</a:t>
              </a:r>
              <a:r>
                <a:rPr lang="en-US" sz="2000" b="1" dirty="0">
                  <a:solidFill>
                    <a:schemeClr val="bg1"/>
                  </a:solidFill>
                </a:rPr>
                <a:t> </a:t>
              </a:r>
              <a:r>
                <a:rPr lang="en-US" sz="2000" b="1" dirty="0" err="1">
                  <a:solidFill>
                    <a:schemeClr val="bg1"/>
                  </a:solidFill>
                </a:rPr>
                <a:t>untuk</a:t>
              </a:r>
              <a:r>
                <a:rPr lang="en-US" sz="2000" b="1" dirty="0">
                  <a:solidFill>
                    <a:schemeClr val="bg1"/>
                  </a:solidFill>
                </a:rPr>
                <a:t> </a:t>
              </a:r>
              <a:r>
                <a:rPr lang="en-US" sz="2000" b="1" dirty="0" err="1">
                  <a:solidFill>
                    <a:schemeClr val="bg1"/>
                  </a:solidFill>
                </a:rPr>
                <a:t>aktivitas</a:t>
              </a:r>
              <a:r>
                <a:rPr lang="en-US" sz="2000" b="1" dirty="0">
                  <a:solidFill>
                    <a:schemeClr val="bg1"/>
                  </a:solidFill>
                </a:rPr>
                <a:t> </a:t>
              </a:r>
              <a:r>
                <a:rPr lang="en-US" sz="2000" b="1" dirty="0" err="1">
                  <a:solidFill>
                    <a:schemeClr val="bg1"/>
                  </a:solidFill>
                </a:rPr>
                <a:t>operasional</a:t>
              </a:r>
              <a:endParaRPr lang="en-US" sz="2000" b="1" dirty="0">
                <a:solidFill>
                  <a:schemeClr val="bg1"/>
                </a:solidFill>
              </a:endParaRPr>
            </a:p>
          </p:txBody>
        </p:sp>
      </p:grpSp>
      <p:grpSp>
        <p:nvGrpSpPr>
          <p:cNvPr id="4" name="Group 11"/>
          <p:cNvGrpSpPr>
            <a:grpSpLocks/>
          </p:cNvGrpSpPr>
          <p:nvPr/>
        </p:nvGrpSpPr>
        <p:grpSpPr bwMode="auto">
          <a:xfrm>
            <a:off x="1524000" y="3322638"/>
            <a:ext cx="2057400" cy="2568575"/>
            <a:chOff x="960" y="2093"/>
            <a:chExt cx="1296" cy="1618"/>
          </a:xfrm>
        </p:grpSpPr>
        <p:sp>
          <p:nvSpPr>
            <p:cNvPr id="1365004" name="Line 12"/>
            <p:cNvSpPr>
              <a:spLocks noChangeShapeType="1"/>
            </p:cNvSpPr>
            <p:nvPr/>
          </p:nvSpPr>
          <p:spPr bwMode="auto">
            <a:xfrm flipV="1">
              <a:off x="1608" y="2093"/>
              <a:ext cx="0" cy="651"/>
            </a:xfrm>
            <a:prstGeom prst="line">
              <a:avLst/>
            </a:prstGeom>
            <a:noFill/>
            <a:ln w="50800">
              <a:solidFill>
                <a:schemeClr val="tx1"/>
              </a:solidFill>
              <a:round/>
              <a:headEnd type="none" w="sm" len="sm"/>
              <a:tailEnd type="stealth" w="med" len="med"/>
            </a:ln>
            <a:effectLst/>
          </p:spPr>
          <p:txBody>
            <a:bodyPr/>
            <a:lstStyle/>
            <a:p>
              <a:endParaRPr lang="id-ID"/>
            </a:p>
          </p:txBody>
        </p:sp>
        <p:sp>
          <p:nvSpPr>
            <p:cNvPr id="1365005" name="Rectangle 13"/>
            <p:cNvSpPr>
              <a:spLocks noChangeArrowheads="1"/>
            </p:cNvSpPr>
            <p:nvPr/>
          </p:nvSpPr>
          <p:spPr bwMode="auto">
            <a:xfrm>
              <a:off x="960" y="2685"/>
              <a:ext cx="1296" cy="1026"/>
            </a:xfrm>
            <a:prstGeom prst="rect">
              <a:avLst/>
            </a:prstGeom>
            <a:solidFill>
              <a:srgbClr val="6600CC"/>
            </a:solidFill>
            <a:ln w="12700">
              <a:solidFill>
                <a:schemeClr val="bg2"/>
              </a:solidFill>
              <a:miter lim="800000"/>
              <a:headEnd/>
              <a:tailEnd/>
            </a:ln>
            <a:effectLst>
              <a:outerShdw dist="107763" dir="2700000" algn="ctr" rotWithShape="0">
                <a:schemeClr val="bg2">
                  <a:alpha val="50000"/>
                </a:schemeClr>
              </a:outerShdw>
            </a:effectLst>
          </p:spPr>
          <p:txBody>
            <a:bodyPr lIns="90488" tIns="44450" rIns="90488" bIns="44450">
              <a:spAutoFit/>
            </a:bodyPr>
            <a:lstStyle/>
            <a:p>
              <a:pPr algn="ctr" eaLnBrk="0" hangingPunct="0">
                <a:spcBef>
                  <a:spcPct val="50000"/>
                </a:spcBef>
              </a:pPr>
              <a:r>
                <a:rPr lang="en-US" sz="2000" b="1" dirty="0">
                  <a:solidFill>
                    <a:schemeClr val="bg1"/>
                  </a:solidFill>
                </a:rPr>
                <a:t>+ </a:t>
              </a:r>
              <a:r>
                <a:rPr lang="en-US" sz="2000" b="1" dirty="0" err="1">
                  <a:solidFill>
                    <a:schemeClr val="bg1"/>
                  </a:solidFill>
                </a:rPr>
                <a:t>Kerugian</a:t>
              </a:r>
              <a:r>
                <a:rPr lang="en-US" sz="2000" b="1" dirty="0">
                  <a:solidFill>
                    <a:schemeClr val="bg1"/>
                  </a:solidFill>
                </a:rPr>
                <a:t> </a:t>
              </a:r>
              <a:r>
                <a:rPr lang="en-US" sz="2000" b="1" dirty="0" err="1">
                  <a:solidFill>
                    <a:schemeClr val="bg1"/>
                  </a:solidFill>
                </a:rPr>
                <a:t>dan</a:t>
              </a:r>
              <a:r>
                <a:rPr lang="en-US" sz="2000" b="1" dirty="0">
                  <a:solidFill>
                    <a:schemeClr val="bg1"/>
                  </a:solidFill>
                </a:rPr>
                <a:t> – </a:t>
              </a:r>
              <a:r>
                <a:rPr lang="en-US" sz="2000" b="1" dirty="0" err="1">
                  <a:solidFill>
                    <a:schemeClr val="bg1"/>
                  </a:solidFill>
                </a:rPr>
                <a:t>Keuntungan</a:t>
              </a:r>
              <a:r>
                <a:rPr lang="en-US" sz="2000" b="1" dirty="0">
                  <a:solidFill>
                    <a:schemeClr val="bg1"/>
                  </a:solidFill>
                </a:rPr>
                <a:t> </a:t>
              </a:r>
              <a:r>
                <a:rPr lang="en-US" sz="2000" b="1" dirty="0" err="1">
                  <a:solidFill>
                    <a:schemeClr val="bg1"/>
                  </a:solidFill>
                </a:rPr>
                <a:t>aktivitas</a:t>
              </a:r>
              <a:r>
                <a:rPr lang="en-US" sz="2000" b="1" dirty="0">
                  <a:solidFill>
                    <a:schemeClr val="bg1"/>
                  </a:solidFill>
                </a:rPr>
                <a:t> </a:t>
              </a:r>
              <a:r>
                <a:rPr lang="en-US" sz="2000" b="1" dirty="0" err="1">
                  <a:solidFill>
                    <a:schemeClr val="bg1"/>
                  </a:solidFill>
                </a:rPr>
                <a:t>investasi</a:t>
              </a:r>
              <a:r>
                <a:rPr lang="en-US" sz="2000" b="1" dirty="0">
                  <a:solidFill>
                    <a:schemeClr val="bg1"/>
                  </a:solidFill>
                </a:rPr>
                <a:t> </a:t>
              </a:r>
              <a:r>
                <a:rPr lang="en-US" sz="2000" b="1" dirty="0" err="1">
                  <a:solidFill>
                    <a:schemeClr val="bg1"/>
                  </a:solidFill>
                </a:rPr>
                <a:t>dan</a:t>
              </a:r>
              <a:r>
                <a:rPr lang="en-US" sz="2000" b="1" dirty="0">
                  <a:solidFill>
                    <a:schemeClr val="bg1"/>
                  </a:solidFill>
                </a:rPr>
                <a:t> </a:t>
              </a:r>
              <a:r>
                <a:rPr lang="en-US" sz="2000" b="1" dirty="0" err="1">
                  <a:solidFill>
                    <a:schemeClr val="bg1"/>
                  </a:solidFill>
                </a:rPr>
                <a:t>pendanaan</a:t>
              </a:r>
              <a:endParaRPr lang="en-US" sz="2000" b="1" dirty="0">
                <a:solidFill>
                  <a:schemeClr val="bg1"/>
                </a:solidFill>
              </a:endParaRPr>
            </a:p>
          </p:txBody>
        </p:sp>
      </p:grpSp>
      <p:grpSp>
        <p:nvGrpSpPr>
          <p:cNvPr id="5" name="Group 14"/>
          <p:cNvGrpSpPr>
            <a:grpSpLocks/>
          </p:cNvGrpSpPr>
          <p:nvPr/>
        </p:nvGrpSpPr>
        <p:grpSpPr bwMode="auto">
          <a:xfrm>
            <a:off x="3995738" y="3327400"/>
            <a:ext cx="2524125" cy="2027238"/>
            <a:chOff x="2517" y="2096"/>
            <a:chExt cx="1590" cy="1277"/>
          </a:xfrm>
        </p:grpSpPr>
        <p:sp>
          <p:nvSpPr>
            <p:cNvPr id="1365007" name="Line 15"/>
            <p:cNvSpPr>
              <a:spLocks noChangeShapeType="1"/>
            </p:cNvSpPr>
            <p:nvPr/>
          </p:nvSpPr>
          <p:spPr bwMode="auto">
            <a:xfrm flipV="1">
              <a:off x="3312" y="2096"/>
              <a:ext cx="0" cy="704"/>
            </a:xfrm>
            <a:prstGeom prst="line">
              <a:avLst/>
            </a:prstGeom>
            <a:noFill/>
            <a:ln w="50800">
              <a:solidFill>
                <a:schemeClr val="tx1"/>
              </a:solidFill>
              <a:round/>
              <a:headEnd type="none" w="sm" len="sm"/>
              <a:tailEnd type="stealth" w="med" len="med"/>
            </a:ln>
            <a:effectLst/>
          </p:spPr>
          <p:txBody>
            <a:bodyPr/>
            <a:lstStyle/>
            <a:p>
              <a:endParaRPr lang="id-ID"/>
            </a:p>
          </p:txBody>
        </p:sp>
        <p:sp>
          <p:nvSpPr>
            <p:cNvPr id="1365008" name="Rectangle 16"/>
            <p:cNvSpPr>
              <a:spLocks noChangeArrowheads="1"/>
            </p:cNvSpPr>
            <p:nvPr/>
          </p:nvSpPr>
          <p:spPr bwMode="auto">
            <a:xfrm>
              <a:off x="2517" y="2733"/>
              <a:ext cx="1590" cy="640"/>
            </a:xfrm>
            <a:prstGeom prst="rect">
              <a:avLst/>
            </a:prstGeom>
            <a:solidFill>
              <a:schemeClr val="tx1"/>
            </a:solidFill>
            <a:ln w="12700">
              <a:solidFill>
                <a:schemeClr val="bg2"/>
              </a:solidFill>
              <a:miter lim="800000"/>
              <a:headEnd/>
              <a:tailEnd/>
            </a:ln>
            <a:effectLst>
              <a:outerShdw dist="107763" dir="2700000" algn="ctr" rotWithShape="0">
                <a:schemeClr val="bg2">
                  <a:alpha val="50000"/>
                </a:schemeClr>
              </a:outerShdw>
            </a:effectLst>
          </p:spPr>
          <p:txBody>
            <a:bodyPr lIns="90488" tIns="44450" rIns="90488" bIns="44450">
              <a:spAutoFit/>
            </a:bodyPr>
            <a:lstStyle/>
            <a:p>
              <a:pPr algn="ctr" eaLnBrk="0" hangingPunct="0">
                <a:spcBef>
                  <a:spcPct val="50000"/>
                </a:spcBef>
              </a:pPr>
              <a:r>
                <a:rPr lang="en-US" sz="2000" b="1">
                  <a:solidFill>
                    <a:schemeClr val="bg1"/>
                  </a:solidFill>
                </a:rPr>
                <a:t>+ Beban bukan kas seperti depresiasi dan amortisasi</a:t>
              </a:r>
            </a:p>
          </p:txBody>
        </p:sp>
      </p:grpSp>
      <p:pic>
        <p:nvPicPr>
          <p:cNvPr id="4098" name="Picture 2" descr="C:\Program Files\Microsoft Office\MEDIA\CAGCAT10\j0205582.wmf"/>
          <p:cNvPicPr>
            <a:picLocks noChangeAspect="1" noChangeArrowheads="1"/>
          </p:cNvPicPr>
          <p:nvPr/>
        </p:nvPicPr>
        <p:blipFill>
          <a:blip r:embed="rId3" cstate="print"/>
          <a:srcRect/>
          <a:stretch>
            <a:fillRect/>
          </a:stretch>
        </p:blipFill>
        <p:spPr bwMode="auto">
          <a:xfrm>
            <a:off x="6784975" y="4645025"/>
            <a:ext cx="1776413" cy="1630363"/>
          </a:xfrm>
          <a:prstGeom prst="rect">
            <a:avLst/>
          </a:prstGeom>
          <a:noFill/>
        </p:spPr>
      </p:pic>
    </p:spTree>
    <p:extLst>
      <p:ext uri="{BB962C8B-B14F-4D97-AF65-F5344CB8AC3E}">
        <p14:creationId xmlns:p14="http://schemas.microsoft.com/office/powerpoint/2010/main" xmlns="" val="34062334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793" y="304800"/>
            <a:ext cx="8229600" cy="533400"/>
          </a:xfrm>
        </p:spPr>
        <p:txBody>
          <a:bodyPr>
            <a:noAutofit/>
          </a:bodyPr>
          <a:lstStyle/>
          <a:p>
            <a:pPr algn="ctr"/>
            <a:r>
              <a:rPr lang="en-US" b="1" dirty="0" err="1"/>
              <a:t>Pengaturan</a:t>
            </a:r>
            <a:r>
              <a:rPr lang="en-US" b="1" dirty="0"/>
              <a:t> PSAK</a:t>
            </a:r>
            <a:endParaRPr lang="id-ID" b="1" dirty="0"/>
          </a:p>
        </p:txBody>
      </p:sp>
      <p:sp>
        <p:nvSpPr>
          <p:cNvPr id="5" name="Slide Number Placeholder 3">
            <a:extLst>
              <a:ext uri="{FF2B5EF4-FFF2-40B4-BE49-F238E27FC236}">
                <a16:creationId xmlns:a16="http://schemas.microsoft.com/office/drawing/2014/main" xmlns="" id="{35D4FA58-157D-42B8-A95C-CEDC73072569}"/>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8</a:t>
            </a:fld>
            <a:endParaRPr lang="en-US" sz="1800" dirty="0"/>
          </a:p>
        </p:txBody>
      </p:sp>
      <p:graphicFrame>
        <p:nvGraphicFramePr>
          <p:cNvPr id="3" name="Diagram 2">
            <a:extLst>
              <a:ext uri="{FF2B5EF4-FFF2-40B4-BE49-F238E27FC236}">
                <a16:creationId xmlns:a16="http://schemas.microsoft.com/office/drawing/2014/main" xmlns="" id="{96F8DBD4-9A0D-4557-BFDA-37216A621059}"/>
              </a:ext>
            </a:extLst>
          </p:cNvPr>
          <p:cNvGraphicFramePr/>
          <p:nvPr>
            <p:extLst/>
          </p:nvPr>
        </p:nvGraphicFramePr>
        <p:xfrm>
          <a:off x="609600" y="1447800"/>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13170644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8" name="Rectangle 2"/>
          <p:cNvSpPr>
            <a:spLocks noGrp="1" noChangeArrowheads="1"/>
          </p:cNvSpPr>
          <p:nvPr>
            <p:ph type="title"/>
          </p:nvPr>
        </p:nvSpPr>
        <p:spPr bwMode="auto">
          <a:xfrm>
            <a:off x="555367" y="304800"/>
            <a:ext cx="8229600" cy="836712"/>
          </a:xfrm>
          <a:noFill/>
          <a:ln>
            <a:miter lim="800000"/>
            <a:headEnd/>
            <a:tailEnd/>
          </a:ln>
        </p:spPr>
        <p:txBody>
          <a:bodyPr vert="horz" wrap="square" lIns="92075" tIns="46038" rIns="92075" bIns="46038" numCol="1" anchor="ctr" anchorCtr="0" compatLnSpc="1">
            <a:prstTxWarp prst="textNoShape">
              <a:avLst/>
            </a:prstTxWarp>
            <a:normAutofit/>
          </a:bodyPr>
          <a:lstStyle/>
          <a:p>
            <a:r>
              <a:rPr lang="en-US" sz="3600" b="1" dirty="0" err="1">
                <a:latin typeface="+mn-lt"/>
              </a:rPr>
              <a:t>Arus</a:t>
            </a:r>
            <a:r>
              <a:rPr lang="en-US" sz="3600" b="1" dirty="0">
                <a:latin typeface="+mn-lt"/>
              </a:rPr>
              <a:t> </a:t>
            </a:r>
            <a:r>
              <a:rPr lang="en-US" sz="3600" b="1" dirty="0" err="1">
                <a:latin typeface="+mn-lt"/>
              </a:rPr>
              <a:t>Kas</a:t>
            </a:r>
            <a:r>
              <a:rPr lang="en-US" sz="3600" b="1" dirty="0">
                <a:latin typeface="+mn-lt"/>
              </a:rPr>
              <a:t> </a:t>
            </a:r>
            <a:r>
              <a:rPr lang="en-US" sz="3600" b="1" dirty="0" err="1">
                <a:latin typeface="+mn-lt"/>
              </a:rPr>
              <a:t>Investasi</a:t>
            </a:r>
            <a:endParaRPr lang="en-US" sz="3600" b="1" dirty="0">
              <a:latin typeface="+mn-lt"/>
            </a:endParaRPr>
          </a:p>
        </p:txBody>
      </p:sp>
      <p:sp>
        <p:nvSpPr>
          <p:cNvPr id="1360899" name="Rectangle 3"/>
          <p:cNvSpPr>
            <a:spLocks noGrp="1" noChangeArrowheads="1"/>
          </p:cNvSpPr>
          <p:nvPr>
            <p:ph idx="1"/>
          </p:nvPr>
        </p:nvSpPr>
        <p:spPr>
          <a:xfrm>
            <a:off x="762000" y="1340768"/>
            <a:ext cx="7696200" cy="2376264"/>
          </a:xfrm>
          <a:noFill/>
          <a:ln/>
        </p:spPr>
        <p:txBody>
          <a:bodyPr lIns="92075" tIns="46038" rIns="92075" bIns="46038"/>
          <a:lstStyle/>
          <a:p>
            <a:pPr marL="609600" indent="-609600"/>
            <a:r>
              <a:rPr lang="en-US" sz="2000" dirty="0" err="1"/>
              <a:t>Aktivitas</a:t>
            </a:r>
            <a:r>
              <a:rPr lang="en-US" sz="2000" dirty="0"/>
              <a:t> </a:t>
            </a:r>
            <a:r>
              <a:rPr lang="en-US" sz="2000" dirty="0" err="1"/>
              <a:t>investasi</a:t>
            </a:r>
            <a:r>
              <a:rPr lang="en-US" sz="2000" dirty="0"/>
              <a:t> </a:t>
            </a:r>
            <a:r>
              <a:rPr lang="en-US" sz="2000" dirty="0" err="1"/>
              <a:t>adalah</a:t>
            </a:r>
            <a:r>
              <a:rPr lang="en-US" sz="2000" dirty="0"/>
              <a:t> </a:t>
            </a:r>
            <a:r>
              <a:rPr lang="en-US" sz="2000" dirty="0" err="1"/>
              <a:t>perolehan</a:t>
            </a:r>
            <a:r>
              <a:rPr lang="en-US" sz="2000" dirty="0"/>
              <a:t> </a:t>
            </a:r>
            <a:r>
              <a:rPr lang="en-US" sz="2000" dirty="0" err="1"/>
              <a:t>dan</a:t>
            </a:r>
            <a:r>
              <a:rPr lang="en-US" sz="2000" dirty="0"/>
              <a:t> </a:t>
            </a:r>
            <a:r>
              <a:rPr lang="en-US" sz="2000" dirty="0" err="1"/>
              <a:t>pelepasan</a:t>
            </a:r>
            <a:r>
              <a:rPr lang="en-US" sz="2000" dirty="0"/>
              <a:t> </a:t>
            </a:r>
            <a:r>
              <a:rPr lang="en-US" sz="2000" dirty="0" err="1"/>
              <a:t>aset</a:t>
            </a:r>
            <a:r>
              <a:rPr lang="en-US" sz="2000" dirty="0"/>
              <a:t> </a:t>
            </a:r>
            <a:r>
              <a:rPr lang="en-US" sz="2000" dirty="0" err="1"/>
              <a:t>jangka</a:t>
            </a:r>
            <a:r>
              <a:rPr lang="en-US" sz="2000" dirty="0"/>
              <a:t> </a:t>
            </a:r>
            <a:r>
              <a:rPr lang="en-US" sz="2000" dirty="0" err="1"/>
              <a:t>panjang</a:t>
            </a:r>
            <a:r>
              <a:rPr lang="en-US" sz="2000" dirty="0"/>
              <a:t> </a:t>
            </a:r>
            <a:r>
              <a:rPr lang="en-US" sz="2000" dirty="0" err="1"/>
              <a:t>serta</a:t>
            </a:r>
            <a:r>
              <a:rPr lang="en-US" sz="2000" dirty="0"/>
              <a:t> </a:t>
            </a:r>
            <a:r>
              <a:rPr lang="en-US" sz="2000" dirty="0" err="1"/>
              <a:t>investasi</a:t>
            </a:r>
            <a:r>
              <a:rPr lang="en-US" sz="2000" dirty="0"/>
              <a:t> lain yang </a:t>
            </a:r>
            <a:r>
              <a:rPr lang="en-US" sz="2000" dirty="0" err="1"/>
              <a:t>tidak</a:t>
            </a:r>
            <a:r>
              <a:rPr lang="en-US" sz="2000" dirty="0"/>
              <a:t> </a:t>
            </a:r>
            <a:r>
              <a:rPr lang="en-US" sz="2000" dirty="0" err="1"/>
              <a:t>termasuk</a:t>
            </a:r>
            <a:r>
              <a:rPr lang="en-US" sz="2000" dirty="0"/>
              <a:t> </a:t>
            </a:r>
            <a:r>
              <a:rPr lang="en-US" sz="2000" dirty="0" err="1"/>
              <a:t>setara</a:t>
            </a:r>
            <a:r>
              <a:rPr lang="en-US" sz="2000" dirty="0"/>
              <a:t> </a:t>
            </a:r>
            <a:r>
              <a:rPr lang="en-US" sz="2000" dirty="0" err="1"/>
              <a:t>kas</a:t>
            </a:r>
            <a:r>
              <a:rPr lang="en-US" sz="2000" dirty="0"/>
              <a:t>.</a:t>
            </a:r>
          </a:p>
          <a:p>
            <a:pPr marL="609600" indent="-609600"/>
            <a:r>
              <a:rPr lang="en-US" sz="2000" dirty="0" err="1"/>
              <a:t>Mencerminkan</a:t>
            </a:r>
            <a:r>
              <a:rPr lang="en-US" sz="2000" dirty="0"/>
              <a:t> </a:t>
            </a:r>
            <a:r>
              <a:rPr lang="en-US" sz="2000" dirty="0" err="1"/>
              <a:t>pengeluaran</a:t>
            </a:r>
            <a:r>
              <a:rPr lang="en-US" sz="2000" dirty="0"/>
              <a:t> </a:t>
            </a:r>
            <a:r>
              <a:rPr lang="en-US" sz="2000" dirty="0" err="1"/>
              <a:t>untuk</a:t>
            </a:r>
            <a:r>
              <a:rPr lang="en-US" sz="2000" dirty="0"/>
              <a:t> </a:t>
            </a:r>
            <a:r>
              <a:rPr lang="en-US" sz="2000" dirty="0" err="1"/>
              <a:t>sumber</a:t>
            </a:r>
            <a:r>
              <a:rPr lang="en-US" sz="2000" dirty="0"/>
              <a:t> </a:t>
            </a:r>
            <a:r>
              <a:rPr lang="en-US" sz="2000" dirty="0" err="1"/>
              <a:t>daya</a:t>
            </a:r>
            <a:r>
              <a:rPr lang="en-US" sz="2000" dirty="0"/>
              <a:t> yang </a:t>
            </a:r>
            <a:r>
              <a:rPr lang="en-US" sz="2000" dirty="0" err="1"/>
              <a:t>dimaksudkan</a:t>
            </a:r>
            <a:r>
              <a:rPr lang="en-US" sz="2000" dirty="0"/>
              <a:t> </a:t>
            </a:r>
            <a:r>
              <a:rPr lang="en-US" sz="2000" dirty="0" err="1"/>
              <a:t>menghasilkan</a:t>
            </a:r>
            <a:r>
              <a:rPr lang="en-US" sz="2000" dirty="0"/>
              <a:t> </a:t>
            </a:r>
            <a:r>
              <a:rPr lang="en-US" sz="2000" dirty="0" err="1"/>
              <a:t>kas</a:t>
            </a:r>
            <a:r>
              <a:rPr lang="en-US" sz="2000" dirty="0"/>
              <a:t> </a:t>
            </a:r>
            <a:r>
              <a:rPr lang="en-US" sz="2000" dirty="0" err="1"/>
              <a:t>di</a:t>
            </a:r>
            <a:r>
              <a:rPr lang="en-US" sz="2000" dirty="0"/>
              <a:t> </a:t>
            </a:r>
            <a:r>
              <a:rPr lang="en-US" sz="2000" dirty="0" err="1"/>
              <a:t>masa</a:t>
            </a:r>
            <a:r>
              <a:rPr lang="en-US" sz="2000" dirty="0"/>
              <a:t> </a:t>
            </a:r>
            <a:r>
              <a:rPr lang="en-US" sz="2000" dirty="0" err="1"/>
              <a:t>depan</a:t>
            </a:r>
            <a:endParaRPr lang="en-US" sz="2000" dirty="0"/>
          </a:p>
          <a:p>
            <a:pPr marL="609600" indent="-609600"/>
            <a:endParaRPr lang="en-US" sz="1800" dirty="0"/>
          </a:p>
        </p:txBody>
      </p:sp>
      <p:sp>
        <p:nvSpPr>
          <p:cNvPr id="4" name="Rectangle 3"/>
          <p:cNvSpPr>
            <a:spLocks noChangeArrowheads="1"/>
          </p:cNvSpPr>
          <p:nvPr/>
        </p:nvSpPr>
        <p:spPr bwMode="auto">
          <a:xfrm>
            <a:off x="4856262" y="3276600"/>
            <a:ext cx="3960440" cy="2952328"/>
          </a:xfrm>
          <a:prstGeom prst="rect">
            <a:avLst/>
          </a:prstGeom>
          <a:solidFill>
            <a:schemeClr val="bg2">
              <a:lumMod val="25000"/>
            </a:schemeClr>
          </a:solidFill>
          <a:ln w="12700">
            <a:solidFill>
              <a:schemeClr val="accent1"/>
            </a:solidFill>
            <a:miter lim="800000"/>
            <a:headEnd/>
            <a:tailEnd/>
          </a:ln>
          <a:effectLst>
            <a:outerShdw dist="107763" dir="2700000" algn="ctr" rotWithShape="0">
              <a:schemeClr val="bg2">
                <a:alpha val="50000"/>
              </a:schemeClr>
            </a:outerShdw>
          </a:effectLst>
        </p:spPr>
        <p:txBody>
          <a:bodyPr lIns="90488" tIns="44450" rIns="90488" bIns="44450"/>
          <a:lstStyle/>
          <a:p>
            <a:pPr marL="396875" indent="-396875" algn="ctr" eaLnBrk="0" hangingPunct="0">
              <a:lnSpc>
                <a:spcPct val="85000"/>
              </a:lnSpc>
              <a:spcBef>
                <a:spcPct val="20000"/>
              </a:spcBef>
            </a:pPr>
            <a:r>
              <a:rPr lang="en-US" sz="1800" b="1" dirty="0">
                <a:solidFill>
                  <a:schemeClr val="bg1"/>
                </a:solidFill>
                <a:effectLst>
                  <a:outerShdw blurRad="38100" dist="38100" dir="2700000" algn="tl">
                    <a:srgbClr val="000000"/>
                  </a:outerShdw>
                </a:effectLst>
              </a:rPr>
              <a:t>Outflows</a:t>
            </a:r>
            <a:r>
              <a:rPr lang="en-US" sz="1800" b="1" dirty="0">
                <a:solidFill>
                  <a:schemeClr val="bg1"/>
                </a:solidFill>
              </a:rPr>
              <a:t> </a:t>
            </a:r>
            <a:r>
              <a:rPr lang="en-US" sz="1800" b="1" dirty="0" err="1">
                <a:solidFill>
                  <a:schemeClr val="bg1"/>
                </a:solidFill>
              </a:rPr>
              <a:t>terdiri</a:t>
            </a:r>
            <a:r>
              <a:rPr lang="en-US" sz="1800" b="1" dirty="0">
                <a:solidFill>
                  <a:schemeClr val="bg1"/>
                </a:solidFill>
              </a:rPr>
              <a:t> </a:t>
            </a:r>
            <a:r>
              <a:rPr lang="en-US" sz="1800" b="1" dirty="0" err="1">
                <a:solidFill>
                  <a:schemeClr val="bg1"/>
                </a:solidFill>
              </a:rPr>
              <a:t>dari</a:t>
            </a:r>
            <a:r>
              <a:rPr lang="en-US" sz="1800" b="1" dirty="0">
                <a:solidFill>
                  <a:schemeClr val="bg1"/>
                </a:solidFill>
              </a:rPr>
              <a:t>:</a:t>
            </a:r>
          </a:p>
          <a:p>
            <a:pPr marL="396875" lvl="1" indent="-396875" eaLnBrk="0" hangingPunct="0">
              <a:lnSpc>
                <a:spcPct val="85000"/>
              </a:lnSpc>
              <a:spcBef>
                <a:spcPct val="20000"/>
              </a:spcBef>
              <a:buClr>
                <a:schemeClr val="folHlink"/>
              </a:buClr>
              <a:buFont typeface="Monotype Sorts" charset="2"/>
              <a:buChar char="v"/>
            </a:pPr>
            <a:r>
              <a:rPr lang="en-US" sz="1800" dirty="0" err="1">
                <a:solidFill>
                  <a:schemeClr val="bg1"/>
                </a:solidFill>
              </a:rPr>
              <a:t>Pembayaran</a:t>
            </a:r>
            <a:r>
              <a:rPr lang="en-US" sz="1800" dirty="0">
                <a:solidFill>
                  <a:schemeClr val="bg1"/>
                </a:solidFill>
              </a:rPr>
              <a:t> </a:t>
            </a:r>
            <a:r>
              <a:rPr lang="en-US" sz="1800" dirty="0" err="1">
                <a:solidFill>
                  <a:schemeClr val="bg1"/>
                </a:solidFill>
              </a:rPr>
              <a:t>kas</a:t>
            </a:r>
            <a:r>
              <a:rPr lang="en-US" sz="1800" dirty="0">
                <a:solidFill>
                  <a:schemeClr val="bg1"/>
                </a:solidFill>
              </a:rPr>
              <a:t> </a:t>
            </a:r>
            <a:r>
              <a:rPr lang="en-US" sz="1800" dirty="0" err="1">
                <a:solidFill>
                  <a:schemeClr val="bg1"/>
                </a:solidFill>
              </a:rPr>
              <a:t>untuk</a:t>
            </a:r>
            <a:r>
              <a:rPr lang="en-US" sz="1800" dirty="0">
                <a:solidFill>
                  <a:schemeClr val="bg1"/>
                </a:solidFill>
              </a:rPr>
              <a:t> </a:t>
            </a:r>
            <a:r>
              <a:rPr lang="en-US" sz="1800" dirty="0" err="1">
                <a:solidFill>
                  <a:schemeClr val="bg1"/>
                </a:solidFill>
              </a:rPr>
              <a:t>membeli</a:t>
            </a:r>
            <a:r>
              <a:rPr lang="en-US" sz="1800" dirty="0">
                <a:solidFill>
                  <a:schemeClr val="bg1"/>
                </a:solidFill>
              </a:rPr>
              <a:t> </a:t>
            </a:r>
            <a:r>
              <a:rPr lang="en-US" sz="1800" dirty="0" err="1">
                <a:solidFill>
                  <a:schemeClr val="bg1"/>
                </a:solidFill>
              </a:rPr>
              <a:t>aset</a:t>
            </a:r>
            <a:r>
              <a:rPr lang="en-US" sz="1800" dirty="0">
                <a:solidFill>
                  <a:schemeClr val="bg1"/>
                </a:solidFill>
              </a:rPr>
              <a:t> </a:t>
            </a:r>
            <a:r>
              <a:rPr lang="en-US" sz="1800" dirty="0" err="1">
                <a:solidFill>
                  <a:schemeClr val="bg1"/>
                </a:solidFill>
              </a:rPr>
              <a:t>tidak</a:t>
            </a:r>
            <a:r>
              <a:rPr lang="en-US" sz="1800" dirty="0">
                <a:solidFill>
                  <a:schemeClr val="bg1"/>
                </a:solidFill>
              </a:rPr>
              <a:t> </a:t>
            </a:r>
            <a:r>
              <a:rPr lang="en-US" sz="1800" dirty="0" err="1">
                <a:solidFill>
                  <a:schemeClr val="bg1"/>
                </a:solidFill>
              </a:rPr>
              <a:t>tetap</a:t>
            </a:r>
            <a:r>
              <a:rPr lang="en-US" sz="1800" dirty="0">
                <a:solidFill>
                  <a:schemeClr val="bg1"/>
                </a:solidFill>
              </a:rPr>
              <a:t>, </a:t>
            </a:r>
            <a:r>
              <a:rPr lang="en-US" sz="1800" dirty="0" err="1">
                <a:solidFill>
                  <a:schemeClr val="bg1"/>
                </a:solidFill>
              </a:rPr>
              <a:t>aset</a:t>
            </a:r>
            <a:r>
              <a:rPr lang="en-US" sz="1800" dirty="0">
                <a:solidFill>
                  <a:schemeClr val="bg1"/>
                </a:solidFill>
              </a:rPr>
              <a:t> </a:t>
            </a:r>
            <a:r>
              <a:rPr lang="en-US" sz="1800" dirty="0" err="1">
                <a:solidFill>
                  <a:schemeClr val="bg1"/>
                </a:solidFill>
              </a:rPr>
              <a:t>tidak</a:t>
            </a:r>
            <a:r>
              <a:rPr lang="en-US" sz="1800" dirty="0">
                <a:solidFill>
                  <a:schemeClr val="bg1"/>
                </a:solidFill>
              </a:rPr>
              <a:t> </a:t>
            </a:r>
            <a:r>
              <a:rPr lang="en-US" sz="1800" dirty="0" err="1">
                <a:solidFill>
                  <a:schemeClr val="bg1"/>
                </a:solidFill>
              </a:rPr>
              <a:t>berwujud</a:t>
            </a:r>
            <a:r>
              <a:rPr lang="en-US" sz="1800" dirty="0">
                <a:solidFill>
                  <a:schemeClr val="bg1"/>
                </a:solidFill>
              </a:rPr>
              <a:t>, </a:t>
            </a:r>
            <a:r>
              <a:rPr lang="en-US" sz="1800" dirty="0" err="1">
                <a:solidFill>
                  <a:schemeClr val="bg1"/>
                </a:solidFill>
              </a:rPr>
              <a:t>biaya</a:t>
            </a:r>
            <a:r>
              <a:rPr lang="en-US" sz="1800" dirty="0">
                <a:solidFill>
                  <a:schemeClr val="bg1"/>
                </a:solidFill>
              </a:rPr>
              <a:t> </a:t>
            </a:r>
            <a:r>
              <a:rPr lang="en-US" sz="1800" dirty="0" err="1">
                <a:solidFill>
                  <a:schemeClr val="bg1"/>
                </a:solidFill>
              </a:rPr>
              <a:t>pengembangan</a:t>
            </a:r>
            <a:r>
              <a:rPr lang="en-US" sz="1800" dirty="0">
                <a:solidFill>
                  <a:schemeClr val="bg1"/>
                </a:solidFill>
              </a:rPr>
              <a:t> </a:t>
            </a:r>
            <a:r>
              <a:rPr lang="en-US" sz="1800" dirty="0" err="1">
                <a:solidFill>
                  <a:schemeClr val="bg1"/>
                </a:solidFill>
              </a:rPr>
              <a:t>dikapiralisasi</a:t>
            </a:r>
            <a:endParaRPr lang="en-US" sz="1800" dirty="0">
              <a:solidFill>
                <a:schemeClr val="bg1"/>
              </a:solidFill>
            </a:endParaRPr>
          </a:p>
          <a:p>
            <a:pPr marL="396875" lvl="1" indent="-396875" eaLnBrk="0" hangingPunct="0">
              <a:lnSpc>
                <a:spcPct val="85000"/>
              </a:lnSpc>
              <a:spcBef>
                <a:spcPct val="20000"/>
              </a:spcBef>
              <a:buClr>
                <a:schemeClr val="folHlink"/>
              </a:buClr>
              <a:buFont typeface="Monotype Sorts" charset="2"/>
              <a:buChar char="v"/>
            </a:pPr>
            <a:r>
              <a:rPr lang="en-US" sz="1800" dirty="0" err="1">
                <a:solidFill>
                  <a:schemeClr val="bg1"/>
                </a:solidFill>
              </a:rPr>
              <a:t>Pembayaran</a:t>
            </a:r>
            <a:r>
              <a:rPr lang="en-US" sz="1800" dirty="0">
                <a:solidFill>
                  <a:schemeClr val="bg1"/>
                </a:solidFill>
              </a:rPr>
              <a:t> </a:t>
            </a:r>
            <a:r>
              <a:rPr lang="en-US" sz="1800" dirty="0" err="1">
                <a:solidFill>
                  <a:schemeClr val="bg1"/>
                </a:solidFill>
              </a:rPr>
              <a:t>kas</a:t>
            </a:r>
            <a:r>
              <a:rPr lang="en-US" sz="1800" dirty="0">
                <a:solidFill>
                  <a:schemeClr val="bg1"/>
                </a:solidFill>
              </a:rPr>
              <a:t> </a:t>
            </a:r>
            <a:r>
              <a:rPr lang="en-US" sz="1800" dirty="0" err="1">
                <a:solidFill>
                  <a:schemeClr val="bg1"/>
                </a:solidFill>
              </a:rPr>
              <a:t>dari</a:t>
            </a:r>
            <a:r>
              <a:rPr lang="en-US" sz="1800" dirty="0">
                <a:solidFill>
                  <a:schemeClr val="bg1"/>
                </a:solidFill>
              </a:rPr>
              <a:t> </a:t>
            </a:r>
            <a:r>
              <a:rPr lang="en-US" sz="1800" dirty="0" err="1">
                <a:solidFill>
                  <a:schemeClr val="bg1"/>
                </a:solidFill>
              </a:rPr>
              <a:t>kontrak</a:t>
            </a:r>
            <a:r>
              <a:rPr lang="en-US" sz="1800" dirty="0">
                <a:solidFill>
                  <a:schemeClr val="bg1"/>
                </a:solidFill>
              </a:rPr>
              <a:t> future, forward, swap </a:t>
            </a:r>
            <a:r>
              <a:rPr lang="en-US" sz="1800" dirty="0" err="1">
                <a:solidFill>
                  <a:schemeClr val="bg1"/>
                </a:solidFill>
              </a:rPr>
              <a:t>untuk</a:t>
            </a:r>
            <a:r>
              <a:rPr lang="en-US" sz="1800" dirty="0">
                <a:solidFill>
                  <a:schemeClr val="bg1"/>
                </a:solidFill>
              </a:rPr>
              <a:t> </a:t>
            </a:r>
            <a:r>
              <a:rPr lang="en-US" sz="1800" dirty="0" err="1">
                <a:solidFill>
                  <a:schemeClr val="bg1"/>
                </a:solidFill>
              </a:rPr>
              <a:t>aktivitas</a:t>
            </a:r>
            <a:r>
              <a:rPr lang="en-US" sz="1800" dirty="0">
                <a:solidFill>
                  <a:schemeClr val="bg1"/>
                </a:solidFill>
              </a:rPr>
              <a:t> </a:t>
            </a:r>
            <a:r>
              <a:rPr lang="en-US" sz="1800" dirty="0" err="1">
                <a:solidFill>
                  <a:schemeClr val="bg1"/>
                </a:solidFill>
              </a:rPr>
              <a:t>pendanaan</a:t>
            </a:r>
            <a:r>
              <a:rPr lang="en-US" sz="1800" dirty="0">
                <a:solidFill>
                  <a:schemeClr val="bg1"/>
                </a:solidFill>
              </a:rPr>
              <a:t>.</a:t>
            </a:r>
          </a:p>
          <a:p>
            <a:pPr marL="396875" lvl="1" indent="-396875" eaLnBrk="0" hangingPunct="0">
              <a:lnSpc>
                <a:spcPct val="85000"/>
              </a:lnSpc>
              <a:spcBef>
                <a:spcPct val="20000"/>
              </a:spcBef>
              <a:buClr>
                <a:schemeClr val="folHlink"/>
              </a:buClr>
              <a:buFont typeface="Monotype Sorts" charset="2"/>
              <a:buChar char="v"/>
            </a:pPr>
            <a:r>
              <a:rPr lang="en-US" sz="1800" dirty="0" err="1">
                <a:solidFill>
                  <a:schemeClr val="bg1"/>
                </a:solidFill>
              </a:rPr>
              <a:t>Pembayaran</a:t>
            </a:r>
            <a:r>
              <a:rPr lang="en-US" sz="1800" dirty="0">
                <a:solidFill>
                  <a:schemeClr val="bg1"/>
                </a:solidFill>
              </a:rPr>
              <a:t> </a:t>
            </a:r>
            <a:r>
              <a:rPr lang="en-US" sz="1800" dirty="0" err="1">
                <a:solidFill>
                  <a:schemeClr val="bg1"/>
                </a:solidFill>
              </a:rPr>
              <a:t>untuk</a:t>
            </a:r>
            <a:r>
              <a:rPr lang="en-US" sz="1800" dirty="0">
                <a:solidFill>
                  <a:schemeClr val="bg1"/>
                </a:solidFill>
              </a:rPr>
              <a:t> </a:t>
            </a:r>
            <a:r>
              <a:rPr lang="en-US" sz="1800" dirty="0" err="1">
                <a:solidFill>
                  <a:schemeClr val="bg1"/>
                </a:solidFill>
              </a:rPr>
              <a:t>membeli</a:t>
            </a:r>
            <a:r>
              <a:rPr lang="en-US" sz="1800" dirty="0">
                <a:solidFill>
                  <a:schemeClr val="bg1"/>
                </a:solidFill>
              </a:rPr>
              <a:t> </a:t>
            </a:r>
            <a:r>
              <a:rPr lang="en-US" sz="1800" dirty="0" err="1">
                <a:solidFill>
                  <a:schemeClr val="bg1"/>
                </a:solidFill>
              </a:rPr>
              <a:t>instrumen</a:t>
            </a:r>
            <a:r>
              <a:rPr lang="en-US" sz="1800" dirty="0">
                <a:solidFill>
                  <a:schemeClr val="bg1"/>
                </a:solidFill>
              </a:rPr>
              <a:t> </a:t>
            </a:r>
            <a:r>
              <a:rPr lang="en-US" sz="1800" dirty="0" err="1">
                <a:solidFill>
                  <a:schemeClr val="bg1"/>
                </a:solidFill>
              </a:rPr>
              <a:t>utang</a:t>
            </a:r>
            <a:r>
              <a:rPr lang="en-US" sz="1800" dirty="0">
                <a:solidFill>
                  <a:schemeClr val="bg1"/>
                </a:solidFill>
              </a:rPr>
              <a:t>/</a:t>
            </a:r>
            <a:r>
              <a:rPr lang="en-US" sz="1800" dirty="0" err="1">
                <a:solidFill>
                  <a:schemeClr val="bg1"/>
                </a:solidFill>
              </a:rPr>
              <a:t>ekuitas</a:t>
            </a:r>
            <a:r>
              <a:rPr lang="en-US" sz="1800" dirty="0">
                <a:solidFill>
                  <a:schemeClr val="bg1"/>
                </a:solidFill>
              </a:rPr>
              <a:t>/ </a:t>
            </a:r>
            <a:r>
              <a:rPr lang="en-US" sz="1800" dirty="0" err="1">
                <a:solidFill>
                  <a:schemeClr val="bg1"/>
                </a:solidFill>
              </a:rPr>
              <a:t>ventura</a:t>
            </a:r>
            <a:r>
              <a:rPr lang="en-US" sz="1800" dirty="0">
                <a:solidFill>
                  <a:schemeClr val="bg1"/>
                </a:solidFill>
              </a:rPr>
              <a:t> </a:t>
            </a:r>
            <a:r>
              <a:rPr lang="en-US" sz="1800" dirty="0" err="1">
                <a:solidFill>
                  <a:schemeClr val="bg1"/>
                </a:solidFill>
              </a:rPr>
              <a:t>selain</a:t>
            </a:r>
            <a:r>
              <a:rPr lang="en-US" sz="1800" dirty="0">
                <a:solidFill>
                  <a:schemeClr val="bg1"/>
                </a:solidFill>
              </a:rPr>
              <a:t> </a:t>
            </a:r>
            <a:r>
              <a:rPr lang="en-US" sz="1800" dirty="0" err="1">
                <a:solidFill>
                  <a:schemeClr val="bg1"/>
                </a:solidFill>
              </a:rPr>
              <a:t>untuk</a:t>
            </a:r>
            <a:r>
              <a:rPr lang="en-US" sz="1800" dirty="0">
                <a:solidFill>
                  <a:schemeClr val="bg1"/>
                </a:solidFill>
              </a:rPr>
              <a:t> </a:t>
            </a:r>
            <a:r>
              <a:rPr lang="en-US" sz="1800" dirty="0" err="1">
                <a:solidFill>
                  <a:schemeClr val="bg1"/>
                </a:solidFill>
              </a:rPr>
              <a:t>diperdagangkan</a:t>
            </a:r>
            <a:endParaRPr lang="en-US" sz="1800" dirty="0">
              <a:solidFill>
                <a:schemeClr val="bg1"/>
              </a:solidFill>
            </a:endParaRPr>
          </a:p>
        </p:txBody>
      </p:sp>
      <p:sp>
        <p:nvSpPr>
          <p:cNvPr id="5" name="Rectangle 5"/>
          <p:cNvSpPr>
            <a:spLocks noChangeArrowheads="1"/>
          </p:cNvSpPr>
          <p:nvPr/>
        </p:nvSpPr>
        <p:spPr bwMode="auto">
          <a:xfrm>
            <a:off x="419420" y="3276600"/>
            <a:ext cx="4248472" cy="3024336"/>
          </a:xfrm>
          <a:prstGeom prst="rect">
            <a:avLst/>
          </a:prstGeom>
          <a:solidFill>
            <a:schemeClr val="bg2"/>
          </a:solidFill>
          <a:ln w="12700">
            <a:solidFill>
              <a:srgbClr val="00AE00"/>
            </a:solidFill>
            <a:miter lim="800000"/>
            <a:headEnd/>
            <a:tailEnd/>
          </a:ln>
          <a:effectLst>
            <a:outerShdw dist="107763" dir="2700000" algn="ctr" rotWithShape="0">
              <a:schemeClr val="bg2">
                <a:alpha val="50000"/>
              </a:schemeClr>
            </a:outerShdw>
          </a:effectLst>
        </p:spPr>
        <p:txBody>
          <a:bodyPr lIns="90488" tIns="44450" rIns="90488" bIns="44450"/>
          <a:lstStyle/>
          <a:p>
            <a:pPr marL="342900" indent="-342900" algn="ctr" eaLnBrk="0" hangingPunct="0">
              <a:lnSpc>
                <a:spcPct val="85000"/>
              </a:lnSpc>
              <a:spcBef>
                <a:spcPct val="20000"/>
              </a:spcBef>
            </a:pPr>
            <a:r>
              <a:rPr lang="en-US" sz="1800" b="1" dirty="0">
                <a:solidFill>
                  <a:schemeClr val="bg1"/>
                </a:solidFill>
                <a:effectLst>
                  <a:outerShdw blurRad="38100" dist="38100" dir="2700000" algn="tl">
                    <a:srgbClr val="000000"/>
                  </a:outerShdw>
                </a:effectLst>
              </a:rPr>
              <a:t>Inflows</a:t>
            </a:r>
            <a:r>
              <a:rPr lang="en-US" sz="1800" b="1" dirty="0">
                <a:solidFill>
                  <a:schemeClr val="bg1"/>
                </a:solidFill>
              </a:rPr>
              <a:t> </a:t>
            </a:r>
            <a:r>
              <a:rPr lang="en-US" sz="1800" b="1" dirty="0" err="1">
                <a:solidFill>
                  <a:schemeClr val="bg1"/>
                </a:solidFill>
              </a:rPr>
              <a:t>terdiri</a:t>
            </a:r>
            <a:r>
              <a:rPr lang="en-US" sz="1800" b="1" dirty="0">
                <a:solidFill>
                  <a:schemeClr val="bg1"/>
                </a:solidFill>
              </a:rPr>
              <a:t> </a:t>
            </a:r>
            <a:r>
              <a:rPr lang="en-US" sz="1800" b="1" dirty="0" err="1">
                <a:solidFill>
                  <a:schemeClr val="bg1"/>
                </a:solidFill>
              </a:rPr>
              <a:t>dari</a:t>
            </a:r>
            <a:r>
              <a:rPr lang="en-US" sz="1800" b="1" dirty="0">
                <a:solidFill>
                  <a:schemeClr val="bg1"/>
                </a:solidFill>
              </a:rPr>
              <a:t> :</a:t>
            </a:r>
          </a:p>
          <a:p>
            <a:pPr marL="285750" indent="-285750" eaLnBrk="0" hangingPunct="0">
              <a:lnSpc>
                <a:spcPct val="85000"/>
              </a:lnSpc>
              <a:spcBef>
                <a:spcPct val="20000"/>
              </a:spcBef>
              <a:buClr>
                <a:schemeClr val="folHlink"/>
              </a:buClr>
              <a:buFont typeface="Monotype Sorts" charset="2"/>
              <a:buChar char="v"/>
            </a:pPr>
            <a:r>
              <a:rPr lang="en-US" sz="1800" dirty="0" err="1">
                <a:solidFill>
                  <a:schemeClr val="bg1"/>
                </a:solidFill>
              </a:rPr>
              <a:t>Penerimaan</a:t>
            </a:r>
            <a:r>
              <a:rPr lang="en-US" sz="1800" dirty="0">
                <a:solidFill>
                  <a:schemeClr val="bg1"/>
                </a:solidFill>
              </a:rPr>
              <a:t> </a:t>
            </a:r>
            <a:r>
              <a:rPr lang="en-US" sz="1800" dirty="0" err="1">
                <a:solidFill>
                  <a:schemeClr val="bg1"/>
                </a:solidFill>
              </a:rPr>
              <a:t>penjualan</a:t>
            </a:r>
            <a:r>
              <a:rPr lang="en-US" sz="1800" dirty="0">
                <a:solidFill>
                  <a:schemeClr val="bg1"/>
                </a:solidFill>
              </a:rPr>
              <a:t> </a:t>
            </a:r>
            <a:r>
              <a:rPr lang="en-US" sz="1800" dirty="0" err="1">
                <a:solidFill>
                  <a:schemeClr val="bg1"/>
                </a:solidFill>
              </a:rPr>
              <a:t>aset</a:t>
            </a:r>
            <a:r>
              <a:rPr lang="en-US" sz="1800" dirty="0">
                <a:solidFill>
                  <a:schemeClr val="bg1"/>
                </a:solidFill>
              </a:rPr>
              <a:t> </a:t>
            </a:r>
            <a:r>
              <a:rPr lang="en-US" sz="1800" dirty="0" err="1">
                <a:solidFill>
                  <a:schemeClr val="bg1"/>
                </a:solidFill>
              </a:rPr>
              <a:t>tetap</a:t>
            </a:r>
            <a:r>
              <a:rPr lang="en-US" sz="1800" dirty="0">
                <a:solidFill>
                  <a:schemeClr val="bg1"/>
                </a:solidFill>
              </a:rPr>
              <a:t>, </a:t>
            </a:r>
            <a:r>
              <a:rPr lang="en-US" sz="1800" dirty="0" err="1">
                <a:solidFill>
                  <a:schemeClr val="bg1"/>
                </a:solidFill>
              </a:rPr>
              <a:t>aset</a:t>
            </a:r>
            <a:r>
              <a:rPr lang="en-US" sz="1800" dirty="0">
                <a:solidFill>
                  <a:schemeClr val="bg1"/>
                </a:solidFill>
              </a:rPr>
              <a:t> </a:t>
            </a:r>
            <a:r>
              <a:rPr lang="en-US" sz="1800" dirty="0" err="1">
                <a:solidFill>
                  <a:schemeClr val="bg1"/>
                </a:solidFill>
              </a:rPr>
              <a:t>tidak</a:t>
            </a:r>
            <a:r>
              <a:rPr lang="en-US" sz="1800" dirty="0">
                <a:solidFill>
                  <a:schemeClr val="bg1"/>
                </a:solidFill>
              </a:rPr>
              <a:t> </a:t>
            </a:r>
            <a:r>
              <a:rPr lang="en-US" sz="1800" dirty="0" err="1">
                <a:solidFill>
                  <a:schemeClr val="bg1"/>
                </a:solidFill>
              </a:rPr>
              <a:t>berwujud</a:t>
            </a:r>
            <a:r>
              <a:rPr lang="en-US" sz="1800" dirty="0">
                <a:solidFill>
                  <a:schemeClr val="bg1"/>
                </a:solidFill>
              </a:rPr>
              <a:t> </a:t>
            </a:r>
            <a:r>
              <a:rPr lang="en-US" sz="1800" dirty="0" err="1">
                <a:solidFill>
                  <a:schemeClr val="bg1"/>
                </a:solidFill>
              </a:rPr>
              <a:t>dan</a:t>
            </a:r>
            <a:r>
              <a:rPr lang="en-US" sz="1800" dirty="0">
                <a:solidFill>
                  <a:schemeClr val="bg1"/>
                </a:solidFill>
              </a:rPr>
              <a:t> </a:t>
            </a:r>
            <a:r>
              <a:rPr lang="en-US" sz="1800" dirty="0" err="1">
                <a:solidFill>
                  <a:schemeClr val="bg1"/>
                </a:solidFill>
              </a:rPr>
              <a:t>aset</a:t>
            </a:r>
            <a:r>
              <a:rPr lang="en-US" sz="1800" dirty="0">
                <a:solidFill>
                  <a:schemeClr val="bg1"/>
                </a:solidFill>
              </a:rPr>
              <a:t> </a:t>
            </a:r>
            <a:r>
              <a:rPr lang="en-US" sz="1800" dirty="0" err="1">
                <a:solidFill>
                  <a:schemeClr val="bg1"/>
                </a:solidFill>
              </a:rPr>
              <a:t>jangka</a:t>
            </a:r>
            <a:r>
              <a:rPr lang="en-US" sz="1800" dirty="0">
                <a:solidFill>
                  <a:schemeClr val="bg1"/>
                </a:solidFill>
              </a:rPr>
              <a:t> </a:t>
            </a:r>
            <a:r>
              <a:rPr lang="en-US" sz="1800" dirty="0" err="1">
                <a:solidFill>
                  <a:schemeClr val="bg1"/>
                </a:solidFill>
              </a:rPr>
              <a:t>panjang</a:t>
            </a:r>
            <a:r>
              <a:rPr lang="en-US" sz="1800" dirty="0">
                <a:solidFill>
                  <a:schemeClr val="bg1"/>
                </a:solidFill>
              </a:rPr>
              <a:t> lain.</a:t>
            </a:r>
          </a:p>
          <a:p>
            <a:pPr marL="285750" indent="-285750" eaLnBrk="0" hangingPunct="0">
              <a:lnSpc>
                <a:spcPct val="85000"/>
              </a:lnSpc>
              <a:spcBef>
                <a:spcPct val="20000"/>
              </a:spcBef>
              <a:buClr>
                <a:schemeClr val="folHlink"/>
              </a:buClr>
              <a:buFont typeface="Monotype Sorts" charset="2"/>
              <a:buChar char="v"/>
            </a:pPr>
            <a:r>
              <a:rPr lang="en-US" sz="1800" dirty="0" err="1">
                <a:solidFill>
                  <a:schemeClr val="bg1"/>
                </a:solidFill>
              </a:rPr>
              <a:t>Penerimaan</a:t>
            </a:r>
            <a:r>
              <a:rPr lang="en-US" sz="1800" dirty="0">
                <a:solidFill>
                  <a:schemeClr val="bg1"/>
                </a:solidFill>
              </a:rPr>
              <a:t> </a:t>
            </a:r>
            <a:r>
              <a:rPr lang="en-US" sz="1800" dirty="0" err="1">
                <a:solidFill>
                  <a:schemeClr val="bg1"/>
                </a:solidFill>
              </a:rPr>
              <a:t>kas</a:t>
            </a:r>
            <a:r>
              <a:rPr lang="en-US" sz="1800" dirty="0">
                <a:solidFill>
                  <a:schemeClr val="bg1"/>
                </a:solidFill>
              </a:rPr>
              <a:t> </a:t>
            </a:r>
            <a:r>
              <a:rPr lang="en-US" sz="1800" dirty="0" err="1">
                <a:solidFill>
                  <a:schemeClr val="bg1"/>
                </a:solidFill>
              </a:rPr>
              <a:t>dari</a:t>
            </a:r>
            <a:r>
              <a:rPr lang="en-US" sz="1800" dirty="0">
                <a:solidFill>
                  <a:schemeClr val="bg1"/>
                </a:solidFill>
              </a:rPr>
              <a:t> </a:t>
            </a:r>
            <a:r>
              <a:rPr lang="en-US" sz="1800" dirty="0" err="1">
                <a:solidFill>
                  <a:schemeClr val="bg1"/>
                </a:solidFill>
              </a:rPr>
              <a:t>kontrak</a:t>
            </a:r>
            <a:r>
              <a:rPr lang="en-US" sz="1800" dirty="0">
                <a:solidFill>
                  <a:schemeClr val="bg1"/>
                </a:solidFill>
              </a:rPr>
              <a:t> future/ forward, future </a:t>
            </a:r>
            <a:r>
              <a:rPr lang="en-US" sz="1800" dirty="0" err="1">
                <a:solidFill>
                  <a:schemeClr val="bg1"/>
                </a:solidFill>
              </a:rPr>
              <a:t>untuk</a:t>
            </a:r>
            <a:r>
              <a:rPr lang="en-US" sz="1800" dirty="0">
                <a:solidFill>
                  <a:schemeClr val="bg1"/>
                </a:solidFill>
              </a:rPr>
              <a:t> </a:t>
            </a:r>
            <a:r>
              <a:rPr lang="en-US" sz="1800" dirty="0" err="1">
                <a:solidFill>
                  <a:schemeClr val="bg1"/>
                </a:solidFill>
              </a:rPr>
              <a:t>pendanaan</a:t>
            </a:r>
            <a:endParaRPr lang="en-US" sz="1800" dirty="0">
              <a:solidFill>
                <a:schemeClr val="bg1"/>
              </a:solidFill>
            </a:endParaRPr>
          </a:p>
          <a:p>
            <a:pPr marL="285750" indent="-285750" eaLnBrk="0" hangingPunct="0">
              <a:lnSpc>
                <a:spcPct val="85000"/>
              </a:lnSpc>
              <a:spcBef>
                <a:spcPct val="20000"/>
              </a:spcBef>
              <a:buClr>
                <a:schemeClr val="folHlink"/>
              </a:buClr>
              <a:buFont typeface="Monotype Sorts" charset="2"/>
              <a:buChar char="v"/>
            </a:pPr>
            <a:r>
              <a:rPr lang="en-US" sz="1800" dirty="0" err="1">
                <a:solidFill>
                  <a:schemeClr val="bg1"/>
                </a:solidFill>
              </a:rPr>
              <a:t>Penerimaan</a:t>
            </a:r>
            <a:r>
              <a:rPr lang="en-US" sz="1800" dirty="0">
                <a:solidFill>
                  <a:schemeClr val="bg1"/>
                </a:solidFill>
              </a:rPr>
              <a:t> </a:t>
            </a:r>
            <a:r>
              <a:rPr lang="en-US" sz="1800" dirty="0" err="1">
                <a:solidFill>
                  <a:schemeClr val="bg1"/>
                </a:solidFill>
              </a:rPr>
              <a:t>penjualan</a:t>
            </a:r>
            <a:r>
              <a:rPr lang="en-US" sz="1800" dirty="0">
                <a:solidFill>
                  <a:schemeClr val="bg1"/>
                </a:solidFill>
              </a:rPr>
              <a:t> </a:t>
            </a:r>
            <a:r>
              <a:rPr lang="en-US" sz="1800" dirty="0" err="1">
                <a:solidFill>
                  <a:schemeClr val="bg1"/>
                </a:solidFill>
              </a:rPr>
              <a:t>instrumen</a:t>
            </a:r>
            <a:r>
              <a:rPr lang="en-US" sz="1800" dirty="0">
                <a:solidFill>
                  <a:schemeClr val="bg1"/>
                </a:solidFill>
              </a:rPr>
              <a:t> </a:t>
            </a:r>
            <a:r>
              <a:rPr lang="en-US" sz="1800" dirty="0" err="1">
                <a:solidFill>
                  <a:schemeClr val="bg1"/>
                </a:solidFill>
              </a:rPr>
              <a:t>utang</a:t>
            </a:r>
            <a:r>
              <a:rPr lang="en-US" sz="1800" dirty="0">
                <a:solidFill>
                  <a:schemeClr val="bg1"/>
                </a:solidFill>
              </a:rPr>
              <a:t> </a:t>
            </a:r>
            <a:r>
              <a:rPr lang="en-US" sz="1800" dirty="0" err="1">
                <a:solidFill>
                  <a:schemeClr val="bg1"/>
                </a:solidFill>
              </a:rPr>
              <a:t>atau</a:t>
            </a:r>
            <a:r>
              <a:rPr lang="en-US" sz="1800" dirty="0">
                <a:solidFill>
                  <a:schemeClr val="bg1"/>
                </a:solidFill>
              </a:rPr>
              <a:t> </a:t>
            </a:r>
            <a:r>
              <a:rPr lang="en-US" sz="1800" dirty="0" err="1">
                <a:solidFill>
                  <a:schemeClr val="bg1"/>
                </a:solidFill>
              </a:rPr>
              <a:t>kas</a:t>
            </a:r>
            <a:r>
              <a:rPr lang="en-US" sz="1800" dirty="0">
                <a:solidFill>
                  <a:schemeClr val="bg1"/>
                </a:solidFill>
              </a:rPr>
              <a:t> (</a:t>
            </a:r>
            <a:r>
              <a:rPr lang="en-US" sz="1800" dirty="0" err="1">
                <a:solidFill>
                  <a:schemeClr val="bg1"/>
                </a:solidFill>
              </a:rPr>
              <a:t>selain</a:t>
            </a:r>
            <a:r>
              <a:rPr lang="en-US" sz="1800" dirty="0">
                <a:solidFill>
                  <a:schemeClr val="bg1"/>
                </a:solidFill>
              </a:rPr>
              <a:t> </a:t>
            </a:r>
            <a:r>
              <a:rPr lang="en-US" sz="1800" dirty="0" err="1">
                <a:solidFill>
                  <a:schemeClr val="bg1"/>
                </a:solidFill>
              </a:rPr>
              <a:t>diperdagangkan</a:t>
            </a:r>
            <a:r>
              <a:rPr lang="en-US" sz="1800" dirty="0">
                <a:solidFill>
                  <a:schemeClr val="bg1"/>
                </a:solidFill>
              </a:rPr>
              <a:t>)</a:t>
            </a:r>
          </a:p>
          <a:p>
            <a:pPr marL="285750" indent="-285750" eaLnBrk="0" hangingPunct="0">
              <a:lnSpc>
                <a:spcPct val="85000"/>
              </a:lnSpc>
              <a:spcBef>
                <a:spcPct val="20000"/>
              </a:spcBef>
              <a:buClr>
                <a:schemeClr val="folHlink"/>
              </a:buClr>
              <a:buFont typeface="Monotype Sorts" charset="2"/>
              <a:buChar char="v"/>
            </a:pPr>
            <a:r>
              <a:rPr lang="en-US" sz="1800" dirty="0" err="1">
                <a:solidFill>
                  <a:schemeClr val="bg1"/>
                </a:solidFill>
              </a:rPr>
              <a:t>Penerimaan</a:t>
            </a:r>
            <a:r>
              <a:rPr lang="en-US" sz="1800" dirty="0">
                <a:solidFill>
                  <a:schemeClr val="bg1"/>
                </a:solidFill>
              </a:rPr>
              <a:t> </a:t>
            </a:r>
            <a:r>
              <a:rPr lang="en-US" sz="1800" dirty="0" err="1">
                <a:solidFill>
                  <a:schemeClr val="bg1"/>
                </a:solidFill>
              </a:rPr>
              <a:t>kas</a:t>
            </a:r>
            <a:r>
              <a:rPr lang="en-US" sz="1800" dirty="0">
                <a:solidFill>
                  <a:schemeClr val="bg1"/>
                </a:solidFill>
              </a:rPr>
              <a:t> </a:t>
            </a:r>
            <a:r>
              <a:rPr lang="en-US" sz="1800" dirty="0" err="1">
                <a:solidFill>
                  <a:schemeClr val="bg1"/>
                </a:solidFill>
              </a:rPr>
              <a:t>dari</a:t>
            </a:r>
            <a:r>
              <a:rPr lang="en-US" sz="1800" dirty="0">
                <a:solidFill>
                  <a:schemeClr val="bg1"/>
                </a:solidFill>
              </a:rPr>
              <a:t> </a:t>
            </a:r>
            <a:r>
              <a:rPr lang="en-US" sz="1800" dirty="0" err="1">
                <a:solidFill>
                  <a:schemeClr val="bg1"/>
                </a:solidFill>
              </a:rPr>
              <a:t>pelunasan</a:t>
            </a:r>
            <a:r>
              <a:rPr lang="en-US" sz="1800" dirty="0">
                <a:solidFill>
                  <a:schemeClr val="bg1"/>
                </a:solidFill>
              </a:rPr>
              <a:t> </a:t>
            </a:r>
            <a:r>
              <a:rPr lang="en-US" sz="1800" dirty="0" err="1">
                <a:solidFill>
                  <a:schemeClr val="bg1"/>
                </a:solidFill>
              </a:rPr>
              <a:t>uang</a:t>
            </a:r>
            <a:r>
              <a:rPr lang="en-US" sz="1800" dirty="0">
                <a:solidFill>
                  <a:schemeClr val="bg1"/>
                </a:solidFill>
              </a:rPr>
              <a:t> </a:t>
            </a:r>
            <a:r>
              <a:rPr lang="en-US" sz="1800" dirty="0" err="1">
                <a:solidFill>
                  <a:schemeClr val="bg1"/>
                </a:solidFill>
              </a:rPr>
              <a:t>muka</a:t>
            </a:r>
            <a:r>
              <a:rPr lang="en-US" sz="1800" dirty="0">
                <a:solidFill>
                  <a:schemeClr val="bg1"/>
                </a:solidFill>
              </a:rPr>
              <a:t> </a:t>
            </a:r>
            <a:r>
              <a:rPr lang="en-US" sz="1800" dirty="0" err="1">
                <a:solidFill>
                  <a:schemeClr val="bg1"/>
                </a:solidFill>
              </a:rPr>
              <a:t>dan</a:t>
            </a:r>
            <a:r>
              <a:rPr lang="en-US" sz="1800" dirty="0">
                <a:solidFill>
                  <a:schemeClr val="bg1"/>
                </a:solidFill>
              </a:rPr>
              <a:t> </a:t>
            </a:r>
            <a:r>
              <a:rPr lang="en-US" sz="1800" dirty="0" err="1">
                <a:solidFill>
                  <a:schemeClr val="bg1"/>
                </a:solidFill>
              </a:rPr>
              <a:t>pinjaman</a:t>
            </a:r>
            <a:r>
              <a:rPr lang="en-US" sz="1800" dirty="0">
                <a:solidFill>
                  <a:schemeClr val="bg1"/>
                </a:solidFill>
              </a:rPr>
              <a:t> </a:t>
            </a:r>
            <a:r>
              <a:rPr lang="en-US" sz="1800" dirty="0" err="1">
                <a:solidFill>
                  <a:schemeClr val="bg1"/>
                </a:solidFill>
              </a:rPr>
              <a:t>dari</a:t>
            </a:r>
            <a:r>
              <a:rPr lang="en-US" sz="1800" dirty="0">
                <a:solidFill>
                  <a:schemeClr val="bg1"/>
                </a:solidFill>
              </a:rPr>
              <a:t> </a:t>
            </a:r>
            <a:r>
              <a:rPr lang="en-US" sz="1800" dirty="0" err="1">
                <a:solidFill>
                  <a:schemeClr val="bg1"/>
                </a:solidFill>
              </a:rPr>
              <a:t>pihak</a:t>
            </a:r>
            <a:r>
              <a:rPr lang="en-US" sz="1800" dirty="0">
                <a:solidFill>
                  <a:schemeClr val="bg1"/>
                </a:solidFill>
              </a:rPr>
              <a:t> lain.</a:t>
            </a:r>
          </a:p>
        </p:txBody>
      </p:sp>
    </p:spTree>
    <p:extLst>
      <p:ext uri="{BB962C8B-B14F-4D97-AF65-F5344CB8AC3E}">
        <p14:creationId xmlns:p14="http://schemas.microsoft.com/office/powerpoint/2010/main" xmlns="" val="3939031817"/>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898" name="Rectangle 2"/>
          <p:cNvSpPr>
            <a:spLocks noGrp="1" noChangeArrowheads="1"/>
          </p:cNvSpPr>
          <p:nvPr>
            <p:ph type="title"/>
          </p:nvPr>
        </p:nvSpPr>
        <p:spPr bwMode="auto">
          <a:xfrm>
            <a:off x="457200" y="228600"/>
            <a:ext cx="8229600" cy="836712"/>
          </a:xfrm>
          <a:noFill/>
          <a:ln>
            <a:miter lim="800000"/>
            <a:headEnd/>
            <a:tailEnd/>
          </a:ln>
        </p:spPr>
        <p:txBody>
          <a:bodyPr vert="horz" wrap="square" lIns="92075" tIns="46038" rIns="92075" bIns="46038" numCol="1" anchor="ctr" anchorCtr="0" compatLnSpc="1">
            <a:prstTxWarp prst="textNoShape">
              <a:avLst/>
            </a:prstTxWarp>
            <a:normAutofit/>
          </a:bodyPr>
          <a:lstStyle/>
          <a:p>
            <a:r>
              <a:rPr lang="en-US" sz="3600" b="1" dirty="0" err="1">
                <a:latin typeface="+mn-lt"/>
              </a:rPr>
              <a:t>Arus</a:t>
            </a:r>
            <a:r>
              <a:rPr lang="en-US" sz="3600" b="1" dirty="0">
                <a:latin typeface="+mn-lt"/>
              </a:rPr>
              <a:t> </a:t>
            </a:r>
            <a:r>
              <a:rPr lang="en-US" sz="3600" b="1" dirty="0" err="1">
                <a:latin typeface="+mn-lt"/>
              </a:rPr>
              <a:t>Kas</a:t>
            </a:r>
            <a:r>
              <a:rPr lang="en-US" sz="3600" b="1" dirty="0">
                <a:latin typeface="+mn-lt"/>
              </a:rPr>
              <a:t> </a:t>
            </a:r>
            <a:r>
              <a:rPr lang="en-US" sz="3600" b="1" dirty="0" err="1">
                <a:latin typeface="+mn-lt"/>
              </a:rPr>
              <a:t>Pendanaan</a:t>
            </a:r>
            <a:endParaRPr lang="en-US" sz="3600" b="1" dirty="0">
              <a:latin typeface="+mn-lt"/>
            </a:endParaRPr>
          </a:p>
        </p:txBody>
      </p:sp>
      <p:sp>
        <p:nvSpPr>
          <p:cNvPr id="1360899" name="Rectangle 3"/>
          <p:cNvSpPr>
            <a:spLocks noGrp="1" noChangeArrowheads="1"/>
          </p:cNvSpPr>
          <p:nvPr>
            <p:ph idx="1"/>
          </p:nvPr>
        </p:nvSpPr>
        <p:spPr>
          <a:xfrm>
            <a:off x="762000" y="1340768"/>
            <a:ext cx="7696200" cy="2376264"/>
          </a:xfrm>
          <a:noFill/>
          <a:ln/>
        </p:spPr>
        <p:txBody>
          <a:bodyPr lIns="92075" tIns="46038" rIns="92075" bIns="46038"/>
          <a:lstStyle/>
          <a:p>
            <a:pPr marL="609600" indent="-609600"/>
            <a:r>
              <a:rPr lang="en-US" sz="2000" dirty="0" err="1"/>
              <a:t>Aktivitas</a:t>
            </a:r>
            <a:r>
              <a:rPr lang="en-US" sz="2000" dirty="0"/>
              <a:t> </a:t>
            </a:r>
            <a:r>
              <a:rPr lang="en-US" sz="2000" dirty="0" err="1"/>
              <a:t>pendanaan</a:t>
            </a:r>
            <a:r>
              <a:rPr lang="en-US" sz="2000" dirty="0"/>
              <a:t> </a:t>
            </a:r>
            <a:r>
              <a:rPr lang="en-US" sz="2000" dirty="0" err="1"/>
              <a:t>adalah</a:t>
            </a:r>
            <a:r>
              <a:rPr lang="en-US" sz="2000" dirty="0"/>
              <a:t> </a:t>
            </a:r>
            <a:r>
              <a:rPr lang="en-US" sz="2000" dirty="0" err="1"/>
              <a:t>aktivitas</a:t>
            </a:r>
            <a:r>
              <a:rPr lang="en-US" sz="2000" dirty="0"/>
              <a:t> yang </a:t>
            </a:r>
            <a:r>
              <a:rPr lang="en-US" sz="2000" dirty="0" err="1"/>
              <a:t>mengakibatkan</a:t>
            </a:r>
            <a:r>
              <a:rPr lang="en-US" sz="2000" dirty="0"/>
              <a:t> </a:t>
            </a:r>
            <a:r>
              <a:rPr lang="en-US" sz="2000" dirty="0" err="1"/>
              <a:t>perubahan</a:t>
            </a:r>
            <a:r>
              <a:rPr lang="en-US" sz="2000" dirty="0"/>
              <a:t> </a:t>
            </a:r>
            <a:r>
              <a:rPr lang="en-US" sz="2000" dirty="0" err="1"/>
              <a:t>dalam</a:t>
            </a:r>
            <a:r>
              <a:rPr lang="en-US" sz="2000" dirty="0"/>
              <a:t> </a:t>
            </a:r>
            <a:r>
              <a:rPr lang="en-US" sz="2000" dirty="0" err="1"/>
              <a:t>jumlah</a:t>
            </a:r>
            <a:r>
              <a:rPr lang="en-US" sz="2000" dirty="0"/>
              <a:t> </a:t>
            </a:r>
            <a:r>
              <a:rPr lang="en-US" sz="2000" dirty="0" err="1"/>
              <a:t>serta</a:t>
            </a:r>
            <a:r>
              <a:rPr lang="en-US" sz="2000" dirty="0"/>
              <a:t> </a:t>
            </a:r>
            <a:r>
              <a:rPr lang="en-US" sz="2000" dirty="0" err="1"/>
              <a:t>komposisi</a:t>
            </a:r>
            <a:r>
              <a:rPr lang="en-US" sz="2000" dirty="0"/>
              <a:t> </a:t>
            </a:r>
            <a:r>
              <a:rPr lang="en-US" sz="2000" dirty="0" err="1"/>
              <a:t>kontribusi</a:t>
            </a:r>
            <a:r>
              <a:rPr lang="en-US" sz="2000" dirty="0"/>
              <a:t> modal </a:t>
            </a:r>
            <a:r>
              <a:rPr lang="en-US" sz="2000" dirty="0" err="1"/>
              <a:t>dan</a:t>
            </a:r>
            <a:r>
              <a:rPr lang="en-US" sz="2000" dirty="0"/>
              <a:t> </a:t>
            </a:r>
            <a:r>
              <a:rPr lang="en-US" sz="2000" dirty="0" err="1"/>
              <a:t>pinjaman</a:t>
            </a:r>
            <a:r>
              <a:rPr lang="en-US" sz="2000" dirty="0"/>
              <a:t> </a:t>
            </a:r>
            <a:r>
              <a:rPr lang="en-US" sz="2000" dirty="0" err="1"/>
              <a:t>entitas</a:t>
            </a:r>
            <a:endParaRPr lang="en-US" sz="2000" dirty="0"/>
          </a:p>
          <a:p>
            <a:pPr marL="609600" indent="-609600"/>
            <a:r>
              <a:rPr lang="en-US" sz="2000" dirty="0" err="1"/>
              <a:t>Memprediksi</a:t>
            </a:r>
            <a:r>
              <a:rPr lang="en-US" sz="2000" dirty="0"/>
              <a:t> </a:t>
            </a:r>
            <a:r>
              <a:rPr lang="en-US" sz="2000" dirty="0" err="1"/>
              <a:t>klaim</a:t>
            </a:r>
            <a:r>
              <a:rPr lang="en-US" sz="2000" dirty="0"/>
              <a:t> </a:t>
            </a:r>
            <a:r>
              <a:rPr lang="en-US" sz="2000" dirty="0" err="1"/>
              <a:t>atas</a:t>
            </a:r>
            <a:r>
              <a:rPr lang="en-US" sz="2000" dirty="0"/>
              <a:t> </a:t>
            </a:r>
            <a:r>
              <a:rPr lang="en-US" sz="2000" dirty="0" err="1"/>
              <a:t>arus</a:t>
            </a:r>
            <a:r>
              <a:rPr lang="en-US" sz="2000" dirty="0"/>
              <a:t> </a:t>
            </a:r>
            <a:r>
              <a:rPr lang="en-US" sz="2000" dirty="0" err="1"/>
              <a:t>kas</a:t>
            </a:r>
            <a:r>
              <a:rPr lang="en-US" sz="2000" dirty="0"/>
              <a:t> </a:t>
            </a:r>
            <a:r>
              <a:rPr lang="en-US" sz="2000" dirty="0" err="1"/>
              <a:t>masa</a:t>
            </a:r>
            <a:r>
              <a:rPr lang="en-US" sz="2000" dirty="0"/>
              <a:t> </a:t>
            </a:r>
            <a:r>
              <a:rPr lang="en-US" sz="2000" dirty="0" err="1"/>
              <a:t>depan</a:t>
            </a:r>
            <a:r>
              <a:rPr lang="en-US" sz="2000" dirty="0"/>
              <a:t> </a:t>
            </a:r>
            <a:r>
              <a:rPr lang="en-US" sz="2000" dirty="0" err="1"/>
              <a:t>oleh</a:t>
            </a:r>
            <a:r>
              <a:rPr lang="en-US" sz="2000" dirty="0"/>
              <a:t> </a:t>
            </a:r>
            <a:r>
              <a:rPr lang="en-US" sz="2000" dirty="0" err="1"/>
              <a:t>para</a:t>
            </a:r>
            <a:r>
              <a:rPr lang="en-US" sz="2000" dirty="0"/>
              <a:t> </a:t>
            </a:r>
            <a:r>
              <a:rPr lang="en-US" sz="2000" dirty="0" err="1"/>
              <a:t>penyedia</a:t>
            </a:r>
            <a:r>
              <a:rPr lang="en-US" sz="2000" dirty="0"/>
              <a:t> modal </a:t>
            </a:r>
            <a:r>
              <a:rPr lang="en-US" sz="2000" dirty="0" err="1"/>
              <a:t>entitas</a:t>
            </a:r>
            <a:endParaRPr lang="en-US" sz="2000" dirty="0"/>
          </a:p>
          <a:p>
            <a:pPr marL="609600" indent="-609600"/>
            <a:endParaRPr lang="en-US" sz="1800" dirty="0"/>
          </a:p>
        </p:txBody>
      </p:sp>
      <p:sp>
        <p:nvSpPr>
          <p:cNvPr id="4" name="Rectangle 3"/>
          <p:cNvSpPr>
            <a:spLocks noChangeArrowheads="1"/>
          </p:cNvSpPr>
          <p:nvPr/>
        </p:nvSpPr>
        <p:spPr bwMode="auto">
          <a:xfrm>
            <a:off x="4572000" y="3200400"/>
            <a:ext cx="4320480" cy="2952328"/>
          </a:xfrm>
          <a:prstGeom prst="rect">
            <a:avLst/>
          </a:prstGeom>
          <a:solidFill>
            <a:schemeClr val="bg2">
              <a:lumMod val="25000"/>
            </a:schemeClr>
          </a:solidFill>
          <a:ln w="12700">
            <a:solidFill>
              <a:schemeClr val="accent1"/>
            </a:solidFill>
            <a:miter lim="800000"/>
            <a:headEnd/>
            <a:tailEnd/>
          </a:ln>
          <a:effectLst>
            <a:outerShdw dist="107763" dir="2700000" algn="ctr" rotWithShape="0">
              <a:schemeClr val="bg2">
                <a:alpha val="50000"/>
              </a:schemeClr>
            </a:outerShdw>
          </a:effectLst>
        </p:spPr>
        <p:txBody>
          <a:bodyPr lIns="90488" tIns="44450" rIns="90488" bIns="44450"/>
          <a:lstStyle/>
          <a:p>
            <a:pPr marL="396875" indent="-396875" algn="ctr" eaLnBrk="0" hangingPunct="0">
              <a:spcBef>
                <a:spcPts val="600"/>
              </a:spcBef>
            </a:pPr>
            <a:r>
              <a:rPr lang="en-US" sz="2000" b="1" dirty="0">
                <a:solidFill>
                  <a:schemeClr val="bg1"/>
                </a:solidFill>
                <a:effectLst>
                  <a:outerShdw blurRad="38100" dist="38100" dir="2700000" algn="tl">
                    <a:srgbClr val="000000"/>
                  </a:outerShdw>
                </a:effectLst>
              </a:rPr>
              <a:t>Outflows</a:t>
            </a:r>
            <a:r>
              <a:rPr lang="en-US" sz="2000" b="1" dirty="0">
                <a:solidFill>
                  <a:schemeClr val="bg1"/>
                </a:solidFill>
              </a:rPr>
              <a:t> </a:t>
            </a:r>
            <a:r>
              <a:rPr lang="en-US" sz="2000" b="1" dirty="0" err="1">
                <a:solidFill>
                  <a:schemeClr val="bg1"/>
                </a:solidFill>
              </a:rPr>
              <a:t>terdiri</a:t>
            </a:r>
            <a:r>
              <a:rPr lang="en-US" sz="2000" b="1" dirty="0">
                <a:solidFill>
                  <a:schemeClr val="bg1"/>
                </a:solidFill>
              </a:rPr>
              <a:t> </a:t>
            </a:r>
            <a:r>
              <a:rPr lang="en-US" sz="2000" b="1" dirty="0" err="1">
                <a:solidFill>
                  <a:schemeClr val="bg1"/>
                </a:solidFill>
              </a:rPr>
              <a:t>dari</a:t>
            </a:r>
            <a:r>
              <a:rPr lang="en-US" sz="2000" b="1" dirty="0">
                <a:solidFill>
                  <a:schemeClr val="bg1"/>
                </a:solidFill>
              </a:rPr>
              <a:t>:</a:t>
            </a:r>
          </a:p>
          <a:p>
            <a:pPr marL="396875" lvl="1" indent="-396875" eaLnBrk="0" hangingPunct="0">
              <a:spcBef>
                <a:spcPts val="600"/>
              </a:spcBef>
              <a:buClr>
                <a:schemeClr val="folHlink"/>
              </a:buClr>
              <a:buFont typeface="Monotype Sorts" charset="2"/>
              <a:buChar char="v"/>
            </a:pPr>
            <a:r>
              <a:rPr lang="en-US" sz="2000" dirty="0" err="1">
                <a:solidFill>
                  <a:schemeClr val="bg1"/>
                </a:solidFill>
              </a:rPr>
              <a:t>Pembayaran</a:t>
            </a:r>
            <a:r>
              <a:rPr lang="en-US" sz="2000" dirty="0">
                <a:solidFill>
                  <a:schemeClr val="bg1"/>
                </a:solidFill>
              </a:rPr>
              <a:t> </a:t>
            </a:r>
            <a:r>
              <a:rPr lang="en-US" sz="2000" dirty="0" err="1">
                <a:solidFill>
                  <a:schemeClr val="bg1"/>
                </a:solidFill>
              </a:rPr>
              <a:t>kas</a:t>
            </a:r>
            <a:r>
              <a:rPr lang="en-US" sz="2000" dirty="0">
                <a:solidFill>
                  <a:schemeClr val="bg1"/>
                </a:solidFill>
              </a:rPr>
              <a:t> </a:t>
            </a:r>
            <a:r>
              <a:rPr lang="en-US" sz="2000" dirty="0" err="1">
                <a:solidFill>
                  <a:schemeClr val="bg1"/>
                </a:solidFill>
              </a:rPr>
              <a:t>kepada</a:t>
            </a:r>
            <a:r>
              <a:rPr lang="en-US" sz="2000" dirty="0">
                <a:solidFill>
                  <a:schemeClr val="bg1"/>
                </a:solidFill>
              </a:rPr>
              <a:t> </a:t>
            </a:r>
            <a:r>
              <a:rPr lang="en-US" sz="2000" dirty="0" err="1">
                <a:solidFill>
                  <a:schemeClr val="bg1"/>
                </a:solidFill>
              </a:rPr>
              <a:t>pemiliki</a:t>
            </a:r>
            <a:r>
              <a:rPr lang="en-US" sz="2000" dirty="0">
                <a:solidFill>
                  <a:schemeClr val="bg1"/>
                </a:solidFill>
              </a:rPr>
              <a:t> </a:t>
            </a:r>
            <a:r>
              <a:rPr lang="en-US" sz="2000" dirty="0" err="1">
                <a:solidFill>
                  <a:schemeClr val="bg1"/>
                </a:solidFill>
              </a:rPr>
              <a:t>untuk</a:t>
            </a:r>
            <a:r>
              <a:rPr lang="en-US" sz="2000" dirty="0">
                <a:solidFill>
                  <a:schemeClr val="bg1"/>
                </a:solidFill>
              </a:rPr>
              <a:t> </a:t>
            </a:r>
            <a:r>
              <a:rPr lang="en-US" sz="2000" dirty="0" err="1">
                <a:solidFill>
                  <a:schemeClr val="bg1"/>
                </a:solidFill>
              </a:rPr>
              <a:t>menarik</a:t>
            </a:r>
            <a:r>
              <a:rPr lang="en-US" sz="2000" dirty="0">
                <a:solidFill>
                  <a:schemeClr val="bg1"/>
                </a:solidFill>
              </a:rPr>
              <a:t> </a:t>
            </a:r>
            <a:r>
              <a:rPr lang="en-US" sz="2000" dirty="0" err="1">
                <a:solidFill>
                  <a:schemeClr val="bg1"/>
                </a:solidFill>
              </a:rPr>
              <a:t>atau</a:t>
            </a:r>
            <a:r>
              <a:rPr lang="en-US" sz="2000" dirty="0">
                <a:solidFill>
                  <a:schemeClr val="bg1"/>
                </a:solidFill>
              </a:rPr>
              <a:t> </a:t>
            </a:r>
            <a:r>
              <a:rPr lang="en-US" sz="2000" dirty="0" err="1">
                <a:solidFill>
                  <a:schemeClr val="bg1"/>
                </a:solidFill>
              </a:rPr>
              <a:t>menebus</a:t>
            </a:r>
            <a:r>
              <a:rPr lang="en-US" sz="2000" dirty="0">
                <a:solidFill>
                  <a:schemeClr val="bg1"/>
                </a:solidFill>
              </a:rPr>
              <a:t> </a:t>
            </a:r>
            <a:r>
              <a:rPr lang="en-US" sz="2000" dirty="0" err="1">
                <a:solidFill>
                  <a:schemeClr val="bg1"/>
                </a:solidFill>
              </a:rPr>
              <a:t>saham</a:t>
            </a:r>
            <a:r>
              <a:rPr lang="en-US" sz="2000" dirty="0">
                <a:solidFill>
                  <a:schemeClr val="bg1"/>
                </a:solidFill>
              </a:rPr>
              <a:t>.</a:t>
            </a:r>
          </a:p>
          <a:p>
            <a:pPr marL="396875" lvl="1" indent="-396875" eaLnBrk="0" hangingPunct="0">
              <a:spcBef>
                <a:spcPts val="600"/>
              </a:spcBef>
              <a:buClr>
                <a:schemeClr val="folHlink"/>
              </a:buClr>
              <a:buFont typeface="Monotype Sorts" charset="2"/>
              <a:buChar char="v"/>
            </a:pPr>
            <a:r>
              <a:rPr lang="en-US" sz="2000" dirty="0" err="1">
                <a:solidFill>
                  <a:schemeClr val="bg1"/>
                </a:solidFill>
              </a:rPr>
              <a:t>Pelunasan</a:t>
            </a:r>
            <a:r>
              <a:rPr lang="en-US" sz="2000" dirty="0">
                <a:solidFill>
                  <a:schemeClr val="bg1"/>
                </a:solidFill>
              </a:rPr>
              <a:t> </a:t>
            </a:r>
            <a:r>
              <a:rPr lang="en-US" sz="2000" dirty="0" err="1">
                <a:solidFill>
                  <a:schemeClr val="bg1"/>
                </a:solidFill>
              </a:rPr>
              <a:t>pinjaman</a:t>
            </a:r>
            <a:endParaRPr lang="en-US" sz="2000" dirty="0">
              <a:solidFill>
                <a:schemeClr val="bg1"/>
              </a:solidFill>
            </a:endParaRPr>
          </a:p>
          <a:p>
            <a:pPr marL="396875" lvl="1" indent="-396875" eaLnBrk="0" hangingPunct="0">
              <a:spcBef>
                <a:spcPts val="600"/>
              </a:spcBef>
              <a:buClr>
                <a:schemeClr val="folHlink"/>
              </a:buClr>
              <a:buFont typeface="Monotype Sorts" charset="2"/>
              <a:buChar char="v"/>
            </a:pPr>
            <a:r>
              <a:rPr lang="en-US" sz="2000" dirty="0" err="1">
                <a:solidFill>
                  <a:schemeClr val="bg1"/>
                </a:solidFill>
              </a:rPr>
              <a:t>Pembayaran</a:t>
            </a:r>
            <a:r>
              <a:rPr lang="en-US" sz="2000" dirty="0">
                <a:solidFill>
                  <a:schemeClr val="bg1"/>
                </a:solidFill>
              </a:rPr>
              <a:t> </a:t>
            </a:r>
            <a:r>
              <a:rPr lang="en-US" sz="2000" dirty="0" err="1">
                <a:solidFill>
                  <a:schemeClr val="bg1"/>
                </a:solidFill>
              </a:rPr>
              <a:t>kas</a:t>
            </a:r>
            <a:r>
              <a:rPr lang="en-US" sz="2000" dirty="0">
                <a:solidFill>
                  <a:schemeClr val="bg1"/>
                </a:solidFill>
              </a:rPr>
              <a:t> </a:t>
            </a:r>
            <a:r>
              <a:rPr lang="en-US" sz="2000" dirty="0" err="1">
                <a:solidFill>
                  <a:schemeClr val="bg1"/>
                </a:solidFill>
              </a:rPr>
              <a:t>oleh</a:t>
            </a:r>
            <a:r>
              <a:rPr lang="en-US" sz="2000" dirty="0">
                <a:solidFill>
                  <a:schemeClr val="bg1"/>
                </a:solidFill>
              </a:rPr>
              <a:t> lessee </a:t>
            </a:r>
            <a:r>
              <a:rPr lang="en-US" sz="2000" dirty="0" err="1">
                <a:solidFill>
                  <a:schemeClr val="bg1"/>
                </a:solidFill>
              </a:rPr>
              <a:t>untuk</a:t>
            </a:r>
            <a:r>
              <a:rPr lang="en-US" sz="2000" dirty="0">
                <a:solidFill>
                  <a:schemeClr val="bg1"/>
                </a:solidFill>
              </a:rPr>
              <a:t> </a:t>
            </a:r>
            <a:r>
              <a:rPr lang="en-US" sz="2000" dirty="0" err="1">
                <a:solidFill>
                  <a:schemeClr val="bg1"/>
                </a:solidFill>
              </a:rPr>
              <a:t>mengurangi</a:t>
            </a:r>
            <a:r>
              <a:rPr lang="en-US" sz="2000" dirty="0">
                <a:solidFill>
                  <a:schemeClr val="bg1"/>
                </a:solidFill>
              </a:rPr>
              <a:t> </a:t>
            </a:r>
            <a:r>
              <a:rPr lang="en-US" sz="2000" dirty="0" err="1">
                <a:solidFill>
                  <a:schemeClr val="bg1"/>
                </a:solidFill>
              </a:rPr>
              <a:t>saldo</a:t>
            </a:r>
            <a:r>
              <a:rPr lang="en-US" sz="2000" dirty="0">
                <a:solidFill>
                  <a:schemeClr val="bg1"/>
                </a:solidFill>
              </a:rPr>
              <a:t> </a:t>
            </a:r>
            <a:r>
              <a:rPr lang="en-US" sz="2000" dirty="0" err="1">
                <a:solidFill>
                  <a:schemeClr val="bg1"/>
                </a:solidFill>
              </a:rPr>
              <a:t>liabilitas</a:t>
            </a:r>
            <a:r>
              <a:rPr lang="en-US" sz="2000" dirty="0">
                <a:solidFill>
                  <a:schemeClr val="bg1"/>
                </a:solidFill>
              </a:rPr>
              <a:t> </a:t>
            </a:r>
            <a:r>
              <a:rPr lang="en-US" sz="2000" dirty="0" err="1">
                <a:solidFill>
                  <a:schemeClr val="bg1"/>
                </a:solidFill>
              </a:rPr>
              <a:t>terkait</a:t>
            </a:r>
            <a:r>
              <a:rPr lang="en-US" sz="2000" dirty="0">
                <a:solidFill>
                  <a:schemeClr val="bg1"/>
                </a:solidFill>
              </a:rPr>
              <a:t> </a:t>
            </a:r>
            <a:r>
              <a:rPr lang="en-US" sz="2000" dirty="0" err="1">
                <a:solidFill>
                  <a:schemeClr val="bg1"/>
                </a:solidFill>
              </a:rPr>
              <a:t>sewa</a:t>
            </a:r>
            <a:r>
              <a:rPr lang="en-US" sz="2000" dirty="0">
                <a:solidFill>
                  <a:schemeClr val="bg1"/>
                </a:solidFill>
              </a:rPr>
              <a:t> </a:t>
            </a:r>
            <a:r>
              <a:rPr lang="en-US" sz="2000" dirty="0" err="1">
                <a:solidFill>
                  <a:schemeClr val="bg1"/>
                </a:solidFill>
              </a:rPr>
              <a:t>pembiayaan</a:t>
            </a:r>
            <a:endParaRPr lang="en-US" sz="2000" dirty="0">
              <a:solidFill>
                <a:schemeClr val="bg1"/>
              </a:solidFill>
            </a:endParaRPr>
          </a:p>
        </p:txBody>
      </p:sp>
      <p:sp>
        <p:nvSpPr>
          <p:cNvPr id="5" name="Rectangle 5"/>
          <p:cNvSpPr>
            <a:spLocks noChangeArrowheads="1"/>
          </p:cNvSpPr>
          <p:nvPr/>
        </p:nvSpPr>
        <p:spPr bwMode="auto">
          <a:xfrm>
            <a:off x="474260" y="3200400"/>
            <a:ext cx="3816424" cy="3024336"/>
          </a:xfrm>
          <a:prstGeom prst="rect">
            <a:avLst/>
          </a:prstGeom>
          <a:solidFill>
            <a:schemeClr val="bg2"/>
          </a:solidFill>
          <a:ln w="12700">
            <a:solidFill>
              <a:srgbClr val="00AE00"/>
            </a:solidFill>
            <a:miter lim="800000"/>
            <a:headEnd/>
            <a:tailEnd/>
          </a:ln>
          <a:effectLst>
            <a:outerShdw dist="107763" dir="2700000" algn="ctr" rotWithShape="0">
              <a:schemeClr val="bg2">
                <a:alpha val="50000"/>
              </a:schemeClr>
            </a:outerShdw>
          </a:effectLst>
        </p:spPr>
        <p:txBody>
          <a:bodyPr lIns="90488" tIns="44450" rIns="90488" bIns="44450"/>
          <a:lstStyle/>
          <a:p>
            <a:pPr marL="342900" indent="-342900" algn="ctr" eaLnBrk="0" hangingPunct="0">
              <a:spcBef>
                <a:spcPts val="600"/>
              </a:spcBef>
            </a:pPr>
            <a:r>
              <a:rPr lang="en-US" sz="2000" b="1" dirty="0">
                <a:solidFill>
                  <a:schemeClr val="bg1"/>
                </a:solidFill>
                <a:effectLst>
                  <a:outerShdw blurRad="38100" dist="38100" dir="2700000" algn="tl">
                    <a:srgbClr val="000000"/>
                  </a:outerShdw>
                </a:effectLst>
              </a:rPr>
              <a:t>Inflows</a:t>
            </a:r>
            <a:r>
              <a:rPr lang="en-US" sz="2000" b="1" dirty="0">
                <a:solidFill>
                  <a:schemeClr val="bg1"/>
                </a:solidFill>
              </a:rPr>
              <a:t> </a:t>
            </a:r>
            <a:r>
              <a:rPr lang="en-US" sz="2000" b="1" dirty="0" err="1">
                <a:solidFill>
                  <a:schemeClr val="bg1"/>
                </a:solidFill>
              </a:rPr>
              <a:t>terdiri</a:t>
            </a:r>
            <a:r>
              <a:rPr lang="en-US" sz="2000" b="1" dirty="0">
                <a:solidFill>
                  <a:schemeClr val="bg1"/>
                </a:solidFill>
              </a:rPr>
              <a:t> </a:t>
            </a:r>
            <a:r>
              <a:rPr lang="en-US" sz="2000" b="1" dirty="0" err="1">
                <a:solidFill>
                  <a:schemeClr val="bg1"/>
                </a:solidFill>
              </a:rPr>
              <a:t>dari</a:t>
            </a:r>
            <a:r>
              <a:rPr lang="en-US" sz="2000" b="1" dirty="0">
                <a:solidFill>
                  <a:schemeClr val="bg1"/>
                </a:solidFill>
              </a:rPr>
              <a:t> :</a:t>
            </a:r>
          </a:p>
          <a:p>
            <a:pPr marL="285750" indent="-285750" eaLnBrk="0" hangingPunct="0">
              <a:spcBef>
                <a:spcPts val="600"/>
              </a:spcBef>
              <a:buClr>
                <a:schemeClr val="folHlink"/>
              </a:buClr>
              <a:buFont typeface="Monotype Sorts" charset="2"/>
              <a:buChar char="v"/>
            </a:pPr>
            <a:r>
              <a:rPr lang="en-US" sz="2000" dirty="0" err="1">
                <a:solidFill>
                  <a:schemeClr val="bg1"/>
                </a:solidFill>
              </a:rPr>
              <a:t>Penerimaan</a:t>
            </a:r>
            <a:r>
              <a:rPr lang="en-US" sz="2000" dirty="0">
                <a:solidFill>
                  <a:schemeClr val="bg1"/>
                </a:solidFill>
              </a:rPr>
              <a:t> </a:t>
            </a:r>
            <a:r>
              <a:rPr lang="en-US" sz="2000" dirty="0" err="1">
                <a:solidFill>
                  <a:schemeClr val="bg1"/>
                </a:solidFill>
              </a:rPr>
              <a:t>kas</a:t>
            </a:r>
            <a:r>
              <a:rPr lang="en-US" sz="2000" dirty="0">
                <a:solidFill>
                  <a:schemeClr val="bg1"/>
                </a:solidFill>
              </a:rPr>
              <a:t> </a:t>
            </a:r>
            <a:r>
              <a:rPr lang="en-US" sz="2000" dirty="0" err="1">
                <a:solidFill>
                  <a:schemeClr val="bg1"/>
                </a:solidFill>
              </a:rPr>
              <a:t>dari</a:t>
            </a:r>
            <a:r>
              <a:rPr lang="en-US" sz="2000" dirty="0">
                <a:solidFill>
                  <a:schemeClr val="bg1"/>
                </a:solidFill>
              </a:rPr>
              <a:t> </a:t>
            </a:r>
            <a:r>
              <a:rPr lang="en-US" sz="2000" dirty="0" err="1">
                <a:solidFill>
                  <a:schemeClr val="bg1"/>
                </a:solidFill>
              </a:rPr>
              <a:t>penerbitan</a:t>
            </a:r>
            <a:r>
              <a:rPr lang="en-US" sz="2000" dirty="0">
                <a:solidFill>
                  <a:schemeClr val="bg1"/>
                </a:solidFill>
              </a:rPr>
              <a:t> </a:t>
            </a:r>
            <a:r>
              <a:rPr lang="en-US" sz="2000" dirty="0" err="1">
                <a:solidFill>
                  <a:schemeClr val="bg1"/>
                </a:solidFill>
              </a:rPr>
              <a:t>saham</a:t>
            </a:r>
            <a:r>
              <a:rPr lang="en-US" sz="2000" dirty="0">
                <a:solidFill>
                  <a:schemeClr val="bg1"/>
                </a:solidFill>
              </a:rPr>
              <a:t>.</a:t>
            </a:r>
          </a:p>
          <a:p>
            <a:pPr marL="285750" indent="-285750" eaLnBrk="0" hangingPunct="0">
              <a:spcBef>
                <a:spcPts val="600"/>
              </a:spcBef>
              <a:buClr>
                <a:schemeClr val="folHlink"/>
              </a:buClr>
              <a:buFont typeface="Monotype Sorts" charset="2"/>
              <a:buChar char="v"/>
            </a:pPr>
            <a:r>
              <a:rPr lang="en-US" sz="2000" dirty="0" err="1">
                <a:solidFill>
                  <a:schemeClr val="bg1"/>
                </a:solidFill>
              </a:rPr>
              <a:t>Penerimaan</a:t>
            </a:r>
            <a:r>
              <a:rPr lang="en-US" sz="2000" dirty="0">
                <a:solidFill>
                  <a:schemeClr val="bg1"/>
                </a:solidFill>
              </a:rPr>
              <a:t> </a:t>
            </a:r>
            <a:r>
              <a:rPr lang="en-US" sz="2000" dirty="0" err="1">
                <a:solidFill>
                  <a:schemeClr val="bg1"/>
                </a:solidFill>
              </a:rPr>
              <a:t>kas</a:t>
            </a:r>
            <a:r>
              <a:rPr lang="en-US" sz="2000" dirty="0">
                <a:solidFill>
                  <a:schemeClr val="bg1"/>
                </a:solidFill>
              </a:rPr>
              <a:t> </a:t>
            </a:r>
            <a:r>
              <a:rPr lang="en-US" sz="2000" dirty="0" err="1">
                <a:solidFill>
                  <a:schemeClr val="bg1"/>
                </a:solidFill>
              </a:rPr>
              <a:t>dari</a:t>
            </a:r>
            <a:r>
              <a:rPr lang="en-US" sz="2000" dirty="0">
                <a:solidFill>
                  <a:schemeClr val="bg1"/>
                </a:solidFill>
              </a:rPr>
              <a:t> </a:t>
            </a:r>
            <a:r>
              <a:rPr lang="en-US" sz="2000" dirty="0" err="1">
                <a:solidFill>
                  <a:schemeClr val="bg1"/>
                </a:solidFill>
              </a:rPr>
              <a:t>penerbitan</a:t>
            </a:r>
            <a:r>
              <a:rPr lang="en-US" sz="2000" dirty="0">
                <a:solidFill>
                  <a:schemeClr val="bg1"/>
                </a:solidFill>
              </a:rPr>
              <a:t> </a:t>
            </a:r>
            <a:r>
              <a:rPr lang="en-US" sz="2000" dirty="0" err="1">
                <a:solidFill>
                  <a:schemeClr val="bg1"/>
                </a:solidFill>
              </a:rPr>
              <a:t>obligasi</a:t>
            </a:r>
            <a:r>
              <a:rPr lang="en-US" sz="2000" dirty="0">
                <a:solidFill>
                  <a:schemeClr val="bg1"/>
                </a:solidFill>
              </a:rPr>
              <a:t>, </a:t>
            </a:r>
            <a:r>
              <a:rPr lang="en-US" sz="2000" dirty="0" err="1">
                <a:solidFill>
                  <a:schemeClr val="bg1"/>
                </a:solidFill>
              </a:rPr>
              <a:t>wesel</a:t>
            </a:r>
            <a:r>
              <a:rPr lang="en-US" sz="2000" dirty="0">
                <a:solidFill>
                  <a:schemeClr val="bg1"/>
                </a:solidFill>
              </a:rPr>
              <a:t>, </a:t>
            </a:r>
            <a:r>
              <a:rPr lang="en-US" sz="2000" dirty="0" err="1">
                <a:solidFill>
                  <a:schemeClr val="bg1"/>
                </a:solidFill>
              </a:rPr>
              <a:t>pinjaman</a:t>
            </a:r>
            <a:r>
              <a:rPr lang="en-US" sz="2000" dirty="0">
                <a:solidFill>
                  <a:schemeClr val="bg1"/>
                </a:solidFill>
              </a:rPr>
              <a:t> </a:t>
            </a:r>
            <a:r>
              <a:rPr lang="en-US" sz="2000" dirty="0" err="1">
                <a:solidFill>
                  <a:schemeClr val="bg1"/>
                </a:solidFill>
              </a:rPr>
              <a:t>jangka</a:t>
            </a:r>
            <a:r>
              <a:rPr lang="en-US" sz="2000" dirty="0">
                <a:solidFill>
                  <a:schemeClr val="bg1"/>
                </a:solidFill>
              </a:rPr>
              <a:t> </a:t>
            </a:r>
            <a:r>
              <a:rPr lang="en-US" sz="2000" dirty="0" err="1">
                <a:solidFill>
                  <a:schemeClr val="bg1"/>
                </a:solidFill>
              </a:rPr>
              <a:t>pendek</a:t>
            </a:r>
            <a:r>
              <a:rPr lang="en-US" sz="2000" dirty="0">
                <a:solidFill>
                  <a:schemeClr val="bg1"/>
                </a:solidFill>
              </a:rPr>
              <a:t> </a:t>
            </a:r>
            <a:r>
              <a:rPr lang="en-US" sz="2000" dirty="0" err="1">
                <a:solidFill>
                  <a:schemeClr val="bg1"/>
                </a:solidFill>
              </a:rPr>
              <a:t>dan</a:t>
            </a:r>
            <a:r>
              <a:rPr lang="en-US" sz="2000" dirty="0">
                <a:solidFill>
                  <a:schemeClr val="bg1"/>
                </a:solidFill>
              </a:rPr>
              <a:t> </a:t>
            </a:r>
            <a:r>
              <a:rPr lang="en-US" sz="2000" dirty="0" err="1">
                <a:solidFill>
                  <a:schemeClr val="bg1"/>
                </a:solidFill>
              </a:rPr>
              <a:t>jangka</a:t>
            </a:r>
            <a:r>
              <a:rPr lang="en-US" sz="2000" dirty="0">
                <a:solidFill>
                  <a:schemeClr val="bg1"/>
                </a:solidFill>
              </a:rPr>
              <a:t> </a:t>
            </a:r>
            <a:r>
              <a:rPr lang="en-US" sz="2000" dirty="0" err="1">
                <a:solidFill>
                  <a:schemeClr val="bg1"/>
                </a:solidFill>
              </a:rPr>
              <a:t>panjang</a:t>
            </a:r>
            <a:r>
              <a:rPr lang="en-US" sz="2000" dirty="0">
                <a:solidFill>
                  <a:schemeClr val="bg1"/>
                </a:solidFill>
              </a:rPr>
              <a:t>, </a:t>
            </a:r>
            <a:r>
              <a:rPr lang="en-US" sz="2000" dirty="0" err="1">
                <a:solidFill>
                  <a:schemeClr val="bg1"/>
                </a:solidFill>
              </a:rPr>
              <a:t>hipotek</a:t>
            </a:r>
            <a:r>
              <a:rPr lang="en-US" sz="2000" dirty="0">
                <a:solidFill>
                  <a:schemeClr val="bg1"/>
                </a:solidFill>
              </a:rPr>
              <a:t>,</a:t>
            </a:r>
          </a:p>
        </p:txBody>
      </p:sp>
    </p:spTree>
    <p:extLst>
      <p:ext uri="{BB962C8B-B14F-4D97-AF65-F5344CB8AC3E}">
        <p14:creationId xmlns:p14="http://schemas.microsoft.com/office/powerpoint/2010/main" xmlns="" val="2663967428"/>
      </p:ext>
    </p:extLst>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48378"/>
          </a:xfrm>
        </p:spPr>
        <p:txBody>
          <a:bodyPr>
            <a:normAutofit/>
          </a:bodyPr>
          <a:lstStyle/>
          <a:p>
            <a:r>
              <a:rPr lang="en-US" b="1" dirty="0" err="1"/>
              <a:t>Laporan</a:t>
            </a:r>
            <a:r>
              <a:rPr lang="en-US" b="1" dirty="0"/>
              <a:t> </a:t>
            </a:r>
            <a:r>
              <a:rPr lang="en-US" b="1" dirty="0" err="1"/>
              <a:t>Arus</a:t>
            </a:r>
            <a:r>
              <a:rPr lang="en-US" b="1" dirty="0"/>
              <a:t> </a:t>
            </a:r>
            <a:r>
              <a:rPr lang="en-US" b="1" dirty="0" err="1"/>
              <a:t>Kas</a:t>
            </a:r>
            <a:endParaRPr lang="en-US" b="1" dirty="0"/>
          </a:p>
        </p:txBody>
      </p:sp>
      <p:sp>
        <p:nvSpPr>
          <p:cNvPr id="3" name="Content Placeholder 2"/>
          <p:cNvSpPr>
            <a:spLocks noGrp="1"/>
          </p:cNvSpPr>
          <p:nvPr>
            <p:ph idx="1"/>
          </p:nvPr>
        </p:nvSpPr>
        <p:spPr>
          <a:xfrm>
            <a:off x="457200" y="1412776"/>
            <a:ext cx="8229600" cy="4943574"/>
          </a:xfrm>
        </p:spPr>
        <p:txBody>
          <a:bodyPr>
            <a:normAutofit fontScale="92500" lnSpcReduction="10000"/>
          </a:bodyPr>
          <a:lstStyle/>
          <a:p>
            <a:pPr>
              <a:spcBef>
                <a:spcPts val="600"/>
              </a:spcBef>
            </a:pPr>
            <a:r>
              <a:rPr lang="fr-FR" sz="1900" dirty="0" err="1"/>
              <a:t>Arus</a:t>
            </a:r>
            <a:r>
              <a:rPr lang="fr-FR" sz="1900" dirty="0"/>
              <a:t> kas </a:t>
            </a:r>
            <a:r>
              <a:rPr lang="fr-FR" sz="1900" dirty="0" err="1"/>
              <a:t>bunga</a:t>
            </a:r>
            <a:r>
              <a:rPr lang="fr-FR" sz="1900" dirty="0"/>
              <a:t> dan </a:t>
            </a:r>
            <a:r>
              <a:rPr lang="fr-FR" sz="1900" dirty="0" err="1"/>
              <a:t>dividen</a:t>
            </a:r>
            <a:r>
              <a:rPr lang="fr-FR" sz="1900" dirty="0"/>
              <a:t> </a:t>
            </a:r>
            <a:r>
              <a:rPr lang="fr-FR" sz="1900" dirty="0" err="1"/>
              <a:t>diungkapkan</a:t>
            </a:r>
            <a:r>
              <a:rPr lang="fr-FR" sz="1900" dirty="0"/>
              <a:t> </a:t>
            </a:r>
            <a:r>
              <a:rPr lang="fr-FR" sz="1900" dirty="0" err="1"/>
              <a:t>secara</a:t>
            </a:r>
            <a:r>
              <a:rPr lang="fr-FR" sz="1900" dirty="0"/>
              <a:t> </a:t>
            </a:r>
            <a:r>
              <a:rPr lang="fr-FR" sz="1900" dirty="0" err="1"/>
              <a:t>terpisah</a:t>
            </a:r>
            <a:r>
              <a:rPr lang="fr-FR" sz="1900" dirty="0"/>
              <a:t> dan </a:t>
            </a:r>
            <a:r>
              <a:rPr lang="fr-FR" sz="1900" dirty="0" err="1"/>
              <a:t>diklasifikasikan</a:t>
            </a:r>
            <a:r>
              <a:rPr lang="fr-FR" sz="1900" dirty="0"/>
              <a:t> </a:t>
            </a:r>
            <a:r>
              <a:rPr lang="fr-FR" sz="1900" dirty="0" err="1"/>
              <a:t>secara</a:t>
            </a:r>
            <a:r>
              <a:rPr lang="fr-FR" sz="1900" dirty="0"/>
              <a:t> </a:t>
            </a:r>
            <a:r>
              <a:rPr lang="fr-FR" sz="1900" dirty="0" err="1"/>
              <a:t>konsisten</a:t>
            </a:r>
            <a:r>
              <a:rPr lang="fr-FR" sz="1900" dirty="0"/>
              <a:t>.</a:t>
            </a:r>
          </a:p>
          <a:p>
            <a:pPr lvl="1">
              <a:spcBef>
                <a:spcPts val="600"/>
              </a:spcBef>
            </a:pPr>
            <a:r>
              <a:rPr lang="fr-FR" sz="1900" dirty="0" err="1"/>
              <a:t>Beban</a:t>
            </a:r>
            <a:r>
              <a:rPr lang="fr-FR" sz="1900" dirty="0"/>
              <a:t> </a:t>
            </a:r>
            <a:r>
              <a:rPr lang="fr-FR" sz="1900" dirty="0" err="1"/>
              <a:t>bunga</a:t>
            </a:r>
            <a:r>
              <a:rPr lang="fr-FR" sz="1900" dirty="0"/>
              <a:t> </a:t>
            </a:r>
            <a:r>
              <a:rPr lang="fr-FR" sz="1900" dirty="0" err="1"/>
              <a:t>dapat</a:t>
            </a:r>
            <a:r>
              <a:rPr lang="fr-FR" sz="1900" dirty="0"/>
              <a:t> </a:t>
            </a:r>
            <a:r>
              <a:rPr lang="fr-FR" sz="1900" dirty="0" err="1"/>
              <a:t>disajikan</a:t>
            </a:r>
            <a:r>
              <a:rPr lang="fr-FR" sz="1900" dirty="0"/>
              <a:t> </a:t>
            </a:r>
            <a:r>
              <a:rPr lang="fr-FR" sz="1900" dirty="0" err="1"/>
              <a:t>sebagai</a:t>
            </a:r>
            <a:r>
              <a:rPr lang="fr-FR" sz="1900" dirty="0"/>
              <a:t> </a:t>
            </a:r>
            <a:r>
              <a:rPr lang="fr-FR" sz="1900" dirty="0" err="1"/>
              <a:t>arus</a:t>
            </a:r>
            <a:r>
              <a:rPr lang="fr-FR" sz="1900" dirty="0"/>
              <a:t> kas </a:t>
            </a:r>
            <a:r>
              <a:rPr lang="fr-FR" sz="1900" dirty="0" err="1"/>
              <a:t>operasi</a:t>
            </a:r>
            <a:r>
              <a:rPr lang="fr-FR" sz="1900" dirty="0"/>
              <a:t> </a:t>
            </a:r>
            <a:r>
              <a:rPr lang="fr-FR" sz="1900" dirty="0" err="1"/>
              <a:t>atau</a:t>
            </a:r>
            <a:r>
              <a:rPr lang="fr-FR" sz="1900" dirty="0"/>
              <a:t> </a:t>
            </a:r>
            <a:r>
              <a:rPr lang="fr-FR" sz="1900" dirty="0" err="1"/>
              <a:t>pendanaan</a:t>
            </a:r>
            <a:r>
              <a:rPr lang="fr-FR" sz="1900" dirty="0"/>
              <a:t> (alternatif)</a:t>
            </a:r>
          </a:p>
          <a:p>
            <a:pPr lvl="1">
              <a:spcBef>
                <a:spcPts val="600"/>
              </a:spcBef>
            </a:pPr>
            <a:r>
              <a:rPr lang="fr-FR" sz="1900" dirty="0" err="1"/>
              <a:t>Pendapatan</a:t>
            </a:r>
            <a:r>
              <a:rPr lang="fr-FR" sz="1900" dirty="0"/>
              <a:t>  </a:t>
            </a:r>
            <a:r>
              <a:rPr lang="fr-FR" sz="1900" dirty="0" err="1"/>
              <a:t>bunga</a:t>
            </a:r>
            <a:r>
              <a:rPr lang="fr-FR" sz="1900" dirty="0"/>
              <a:t> </a:t>
            </a:r>
            <a:r>
              <a:rPr lang="fr-FR" sz="1900" dirty="0" err="1"/>
              <a:t>dapat</a:t>
            </a:r>
            <a:r>
              <a:rPr lang="fr-FR" sz="1900" dirty="0"/>
              <a:t> </a:t>
            </a:r>
            <a:r>
              <a:rPr lang="fr-FR" sz="1900" dirty="0" err="1"/>
              <a:t>disajikan</a:t>
            </a:r>
            <a:r>
              <a:rPr lang="fr-FR" sz="1900" dirty="0"/>
              <a:t> </a:t>
            </a:r>
            <a:r>
              <a:rPr lang="fr-FR" sz="1900" dirty="0" err="1"/>
              <a:t>sebagai</a:t>
            </a:r>
            <a:r>
              <a:rPr lang="fr-FR" sz="1900" dirty="0"/>
              <a:t> </a:t>
            </a:r>
            <a:r>
              <a:rPr lang="fr-FR" sz="1900" dirty="0" err="1"/>
              <a:t>arus</a:t>
            </a:r>
            <a:r>
              <a:rPr lang="fr-FR" sz="1900" dirty="0"/>
              <a:t> kas </a:t>
            </a:r>
            <a:r>
              <a:rPr lang="fr-FR" sz="1900" dirty="0" err="1"/>
              <a:t>operasi</a:t>
            </a:r>
            <a:r>
              <a:rPr lang="fr-FR" sz="1900" dirty="0"/>
              <a:t> </a:t>
            </a:r>
            <a:r>
              <a:rPr lang="fr-FR" sz="1900" dirty="0" err="1"/>
              <a:t>atau</a:t>
            </a:r>
            <a:r>
              <a:rPr lang="fr-FR" sz="1900" dirty="0"/>
              <a:t> </a:t>
            </a:r>
            <a:r>
              <a:rPr lang="fr-FR" sz="1900" dirty="0" err="1"/>
              <a:t>investasi</a:t>
            </a:r>
            <a:r>
              <a:rPr lang="fr-FR" sz="1900" dirty="0"/>
              <a:t> (alternatif)</a:t>
            </a:r>
          </a:p>
          <a:p>
            <a:pPr lvl="1">
              <a:spcBef>
                <a:spcPts val="600"/>
              </a:spcBef>
            </a:pPr>
            <a:r>
              <a:rPr lang="fr-FR" sz="1900" dirty="0" err="1"/>
              <a:t>Dividen</a:t>
            </a:r>
            <a:r>
              <a:rPr lang="fr-FR" sz="1900" dirty="0"/>
              <a:t> yang </a:t>
            </a:r>
            <a:r>
              <a:rPr lang="fr-FR" sz="1900" dirty="0" err="1"/>
              <a:t>dibayarkan</a:t>
            </a:r>
            <a:r>
              <a:rPr lang="fr-FR" sz="1900" dirty="0"/>
              <a:t> </a:t>
            </a:r>
            <a:r>
              <a:rPr lang="fr-FR" sz="1900" dirty="0" err="1"/>
              <a:t>dapat</a:t>
            </a:r>
            <a:r>
              <a:rPr lang="fr-FR" sz="1900" dirty="0"/>
              <a:t> </a:t>
            </a:r>
            <a:r>
              <a:rPr lang="fr-FR" sz="1900" dirty="0" err="1"/>
              <a:t>disajikan</a:t>
            </a:r>
            <a:r>
              <a:rPr lang="fr-FR" sz="1900" dirty="0"/>
              <a:t> </a:t>
            </a:r>
            <a:r>
              <a:rPr lang="fr-FR" sz="1900" dirty="0" err="1"/>
              <a:t>sebagai</a:t>
            </a:r>
            <a:r>
              <a:rPr lang="fr-FR" sz="1900" dirty="0"/>
              <a:t> </a:t>
            </a:r>
            <a:r>
              <a:rPr lang="fr-FR" sz="1900" dirty="0" err="1"/>
              <a:t>arus</a:t>
            </a:r>
            <a:r>
              <a:rPr lang="fr-FR" sz="1900" dirty="0"/>
              <a:t> kas </a:t>
            </a:r>
            <a:r>
              <a:rPr lang="fr-FR" sz="1900" dirty="0" err="1"/>
              <a:t>pendanaan</a:t>
            </a:r>
            <a:r>
              <a:rPr lang="fr-FR" sz="1900" dirty="0"/>
              <a:t> </a:t>
            </a:r>
            <a:r>
              <a:rPr lang="fr-FR" sz="1900" dirty="0" err="1"/>
              <a:t>atau</a:t>
            </a:r>
            <a:r>
              <a:rPr lang="fr-FR" sz="1900" dirty="0"/>
              <a:t> </a:t>
            </a:r>
            <a:r>
              <a:rPr lang="fr-FR" sz="1900" dirty="0" err="1"/>
              <a:t>operasi</a:t>
            </a:r>
            <a:r>
              <a:rPr lang="fr-FR" sz="1900" dirty="0"/>
              <a:t> (alternatif)</a:t>
            </a:r>
          </a:p>
          <a:p>
            <a:pPr lvl="1">
              <a:spcBef>
                <a:spcPts val="600"/>
              </a:spcBef>
            </a:pPr>
            <a:r>
              <a:rPr lang="fr-FR" sz="1900" dirty="0" err="1"/>
              <a:t>Pendapatan</a:t>
            </a:r>
            <a:r>
              <a:rPr lang="fr-FR" sz="1900" dirty="0"/>
              <a:t>  </a:t>
            </a:r>
            <a:r>
              <a:rPr lang="fr-FR" sz="1900" dirty="0" err="1"/>
              <a:t>dividen</a:t>
            </a:r>
            <a:r>
              <a:rPr lang="fr-FR" sz="1900" dirty="0"/>
              <a:t> </a:t>
            </a:r>
            <a:r>
              <a:rPr lang="fr-FR" sz="1900" dirty="0" err="1"/>
              <a:t>dapat</a:t>
            </a:r>
            <a:r>
              <a:rPr lang="fr-FR" sz="1900" dirty="0"/>
              <a:t> </a:t>
            </a:r>
            <a:r>
              <a:rPr lang="fr-FR" sz="1900" dirty="0" err="1"/>
              <a:t>disajikan</a:t>
            </a:r>
            <a:r>
              <a:rPr lang="fr-FR" sz="1900" dirty="0"/>
              <a:t> </a:t>
            </a:r>
            <a:r>
              <a:rPr lang="fr-FR" sz="1900" dirty="0" err="1"/>
              <a:t>sebagai</a:t>
            </a:r>
            <a:r>
              <a:rPr lang="fr-FR" sz="1900" dirty="0"/>
              <a:t> </a:t>
            </a:r>
            <a:r>
              <a:rPr lang="fr-FR" sz="1900" dirty="0" err="1"/>
              <a:t>arus</a:t>
            </a:r>
            <a:r>
              <a:rPr lang="fr-FR" sz="1900" dirty="0"/>
              <a:t> kas </a:t>
            </a:r>
            <a:r>
              <a:rPr lang="fr-FR" sz="1900" dirty="0" err="1"/>
              <a:t>operasi</a:t>
            </a:r>
            <a:r>
              <a:rPr lang="fr-FR" sz="1900" dirty="0"/>
              <a:t> </a:t>
            </a:r>
            <a:r>
              <a:rPr lang="fr-FR" sz="1900" dirty="0" err="1"/>
              <a:t>atau</a:t>
            </a:r>
            <a:r>
              <a:rPr lang="fr-FR" sz="1900" dirty="0"/>
              <a:t> </a:t>
            </a:r>
            <a:r>
              <a:rPr lang="fr-FR" sz="1900" dirty="0" err="1"/>
              <a:t>investasi</a:t>
            </a:r>
            <a:r>
              <a:rPr lang="fr-FR" sz="1900" dirty="0"/>
              <a:t> (alternatif)</a:t>
            </a:r>
          </a:p>
          <a:p>
            <a:pPr>
              <a:spcBef>
                <a:spcPts val="600"/>
              </a:spcBef>
            </a:pPr>
            <a:r>
              <a:rPr lang="fr-FR" sz="1900" dirty="0" err="1"/>
              <a:t>Arus</a:t>
            </a:r>
            <a:r>
              <a:rPr lang="fr-FR" sz="1900" dirty="0"/>
              <a:t> kas yang </a:t>
            </a:r>
            <a:r>
              <a:rPr lang="fr-FR" sz="1900" dirty="0" err="1"/>
              <a:t>berkaitan</a:t>
            </a:r>
            <a:r>
              <a:rPr lang="fr-FR" sz="1900" dirty="0"/>
              <a:t> </a:t>
            </a:r>
            <a:r>
              <a:rPr lang="fr-FR" sz="1900" dirty="0" err="1"/>
              <a:t>dengan</a:t>
            </a:r>
            <a:r>
              <a:rPr lang="fr-FR" sz="1900" dirty="0"/>
              <a:t> </a:t>
            </a:r>
            <a:r>
              <a:rPr lang="fr-FR" sz="1900" dirty="0" err="1"/>
              <a:t>pajak</a:t>
            </a:r>
            <a:r>
              <a:rPr lang="fr-FR" sz="1900" dirty="0"/>
              <a:t> </a:t>
            </a:r>
            <a:r>
              <a:rPr lang="fr-FR" sz="1900" dirty="0" err="1"/>
              <a:t>penghasilan</a:t>
            </a:r>
            <a:r>
              <a:rPr lang="fr-FR" sz="1900" dirty="0"/>
              <a:t> dan </a:t>
            </a:r>
            <a:r>
              <a:rPr lang="fr-FR" sz="1900" dirty="0" err="1"/>
              <a:t>bunga</a:t>
            </a:r>
            <a:r>
              <a:rPr lang="fr-FR" sz="1900" dirty="0"/>
              <a:t> </a:t>
            </a:r>
            <a:r>
              <a:rPr lang="fr-FR" sz="1900" dirty="0" err="1"/>
              <a:t>pinjaman</a:t>
            </a:r>
            <a:r>
              <a:rPr lang="fr-FR" sz="1900" dirty="0"/>
              <a:t> </a:t>
            </a:r>
            <a:r>
              <a:rPr lang="fr-FR" sz="1900" dirty="0" err="1"/>
              <a:t>diungkapkan</a:t>
            </a:r>
            <a:r>
              <a:rPr lang="fr-FR" sz="1900" dirty="0"/>
              <a:t> secara </a:t>
            </a:r>
            <a:r>
              <a:rPr lang="fr-FR" sz="1900" dirty="0" err="1"/>
              <a:t>terpisah</a:t>
            </a:r>
            <a:r>
              <a:rPr lang="fr-FR" sz="1900" dirty="0"/>
              <a:t>.</a:t>
            </a:r>
          </a:p>
          <a:p>
            <a:pPr>
              <a:spcBef>
                <a:spcPts val="600"/>
              </a:spcBef>
            </a:pPr>
            <a:r>
              <a:rPr lang="en-US" sz="1900" dirty="0" err="1"/>
              <a:t>Perubahan</a:t>
            </a:r>
            <a:r>
              <a:rPr lang="en-US" sz="1900" dirty="0"/>
              <a:t> </a:t>
            </a:r>
            <a:r>
              <a:rPr lang="en-US" sz="1900" dirty="0" err="1"/>
              <a:t>nilai</a:t>
            </a:r>
            <a:r>
              <a:rPr lang="en-US" sz="1900" dirty="0"/>
              <a:t> </a:t>
            </a:r>
            <a:r>
              <a:rPr lang="en-US" sz="1900" dirty="0" err="1"/>
              <a:t>tukar</a:t>
            </a:r>
            <a:r>
              <a:rPr lang="en-US" sz="1900" dirty="0"/>
              <a:t> </a:t>
            </a:r>
            <a:r>
              <a:rPr lang="en-US" sz="1900" dirty="0" err="1"/>
              <a:t>dilaporkan</a:t>
            </a:r>
            <a:r>
              <a:rPr lang="en-US" sz="1900" dirty="0"/>
              <a:t> </a:t>
            </a:r>
            <a:r>
              <a:rPr lang="en-US" sz="1900" dirty="0" err="1"/>
              <a:t>dalam</a:t>
            </a:r>
            <a:r>
              <a:rPr lang="en-US" sz="1900" dirty="0"/>
              <a:t> LAK </a:t>
            </a:r>
            <a:r>
              <a:rPr lang="en-US" sz="1900" dirty="0" err="1"/>
              <a:t>untuk</a:t>
            </a:r>
            <a:r>
              <a:rPr lang="en-US" sz="1900" dirty="0"/>
              <a:t> </a:t>
            </a:r>
            <a:r>
              <a:rPr lang="en-US" sz="1900" dirty="0" err="1"/>
              <a:t>merekonsiliasi</a:t>
            </a:r>
            <a:r>
              <a:rPr lang="en-US" sz="1900" dirty="0"/>
              <a:t> </a:t>
            </a:r>
            <a:r>
              <a:rPr lang="en-US" sz="1900" dirty="0" err="1"/>
              <a:t>saldo</a:t>
            </a:r>
            <a:r>
              <a:rPr lang="en-US" sz="1900" dirty="0"/>
              <a:t> </a:t>
            </a:r>
            <a:r>
              <a:rPr lang="en-US" sz="1900" dirty="0" err="1"/>
              <a:t>awal</a:t>
            </a:r>
            <a:r>
              <a:rPr lang="en-US" sz="1900" dirty="0"/>
              <a:t> </a:t>
            </a:r>
            <a:r>
              <a:rPr lang="en-US" sz="1900" dirty="0" err="1"/>
              <a:t>dan</a:t>
            </a:r>
            <a:r>
              <a:rPr lang="en-US" sz="1900" dirty="0"/>
              <a:t> </a:t>
            </a:r>
            <a:r>
              <a:rPr lang="en-US" sz="1900" dirty="0" err="1"/>
              <a:t>akhir</a:t>
            </a:r>
            <a:r>
              <a:rPr lang="en-US" sz="1900" dirty="0"/>
              <a:t> </a:t>
            </a:r>
            <a:r>
              <a:rPr lang="en-US" sz="1900" dirty="0" err="1"/>
              <a:t>kas</a:t>
            </a:r>
            <a:r>
              <a:rPr lang="en-US" sz="1900" dirty="0"/>
              <a:t> </a:t>
            </a:r>
            <a:r>
              <a:rPr lang="en-US" sz="1900" dirty="0" err="1"/>
              <a:t>dan</a:t>
            </a:r>
            <a:r>
              <a:rPr lang="en-US" sz="1900" dirty="0"/>
              <a:t> </a:t>
            </a:r>
            <a:r>
              <a:rPr lang="en-US" sz="1900" dirty="0" err="1"/>
              <a:t>setara</a:t>
            </a:r>
            <a:r>
              <a:rPr lang="en-US" sz="1900" dirty="0"/>
              <a:t> </a:t>
            </a:r>
            <a:r>
              <a:rPr lang="en-US" sz="1900" dirty="0" err="1"/>
              <a:t>kas</a:t>
            </a:r>
            <a:r>
              <a:rPr lang="en-US" sz="1900" dirty="0"/>
              <a:t>.</a:t>
            </a:r>
          </a:p>
          <a:p>
            <a:pPr>
              <a:spcBef>
                <a:spcPts val="600"/>
              </a:spcBef>
            </a:pPr>
            <a:endParaRPr lang="en-US" sz="1900" dirty="0"/>
          </a:p>
          <a:p>
            <a:pPr>
              <a:spcBef>
                <a:spcPts val="600"/>
              </a:spcBef>
            </a:pPr>
            <a:r>
              <a:rPr lang="en-US" sz="1900" dirty="0" err="1"/>
              <a:t>Pengungkapan</a:t>
            </a:r>
            <a:r>
              <a:rPr lang="en-US" sz="1900" dirty="0"/>
              <a:t> </a:t>
            </a:r>
            <a:r>
              <a:rPr lang="en-US" sz="1900" dirty="0" err="1"/>
              <a:t>transaksi</a:t>
            </a:r>
            <a:r>
              <a:rPr lang="en-US" sz="1900" dirty="0"/>
              <a:t> non </a:t>
            </a:r>
            <a:r>
              <a:rPr lang="en-US" sz="1900" dirty="0" err="1"/>
              <a:t>kas</a:t>
            </a:r>
            <a:r>
              <a:rPr lang="en-US" sz="1900" dirty="0"/>
              <a:t> – </a:t>
            </a:r>
            <a:r>
              <a:rPr lang="en-US" sz="1900" dirty="0" err="1"/>
              <a:t>investasi</a:t>
            </a:r>
            <a:r>
              <a:rPr lang="en-US" sz="1900" dirty="0"/>
              <a:t> </a:t>
            </a:r>
            <a:r>
              <a:rPr lang="en-US" sz="1900" dirty="0" err="1"/>
              <a:t>dan</a:t>
            </a:r>
            <a:r>
              <a:rPr lang="en-US" sz="1900" dirty="0"/>
              <a:t> </a:t>
            </a:r>
            <a:r>
              <a:rPr lang="en-US" sz="1900" dirty="0" err="1"/>
              <a:t>pendanaan</a:t>
            </a:r>
            <a:endParaRPr lang="fr-FR" sz="1900" dirty="0"/>
          </a:p>
          <a:p>
            <a:pPr lvl="1">
              <a:spcBef>
                <a:spcPts val="600"/>
              </a:spcBef>
            </a:pPr>
            <a:endParaRPr lang="en-US" sz="1800" i="1" dirty="0"/>
          </a:p>
          <a:p>
            <a:pPr>
              <a:spcBef>
                <a:spcPts val="600"/>
              </a:spcBef>
            </a:pPr>
            <a:endParaRPr lang="en-US" sz="2000" dirty="0"/>
          </a:p>
          <a:p>
            <a:pPr>
              <a:spcBef>
                <a:spcPts val="600"/>
              </a:spcBef>
            </a:pPr>
            <a:endParaRPr lang="en-US" sz="2000" dirty="0"/>
          </a:p>
        </p:txBody>
      </p:sp>
    </p:spTree>
    <p:extLst>
      <p:ext uri="{BB962C8B-B14F-4D97-AF65-F5344CB8AC3E}">
        <p14:creationId xmlns:p14="http://schemas.microsoft.com/office/powerpoint/2010/main" xmlns="" val="2171802194"/>
      </p:ext>
    </p:extLst>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8850" name="Rectangle 2"/>
          <p:cNvSpPr>
            <a:spLocks noGrp="1" noChangeArrowheads="1"/>
          </p:cNvSpPr>
          <p:nvPr>
            <p:ph type="title"/>
          </p:nvPr>
        </p:nvSpPr>
        <p:spPr bwMode="auto">
          <a:xfrm>
            <a:off x="899592" y="381000"/>
            <a:ext cx="7783796" cy="609600"/>
          </a:xfrm>
          <a:noFill/>
          <a:ln>
            <a:miter lim="800000"/>
            <a:headEnd/>
            <a:tailEnd/>
          </a:ln>
        </p:spPr>
        <p:txBody>
          <a:bodyPr vert="horz" wrap="square" lIns="91440" tIns="45720" rIns="91440" bIns="45720" numCol="1" anchor="t" anchorCtr="0" compatLnSpc="1">
            <a:prstTxWarp prst="textNoShape">
              <a:avLst/>
            </a:prstTxWarp>
            <a:normAutofit/>
          </a:bodyPr>
          <a:lstStyle/>
          <a:p>
            <a:r>
              <a:rPr lang="en-US" b="1" dirty="0">
                <a:solidFill>
                  <a:srgbClr val="FF0000"/>
                </a:solidFill>
                <a:latin typeface="+mn-lt"/>
              </a:rPr>
              <a:t>AMANDEMEN PSAK 2 – 44A-44E</a:t>
            </a:r>
          </a:p>
        </p:txBody>
      </p:sp>
      <p:sp>
        <p:nvSpPr>
          <p:cNvPr id="1358851" name="Rectangle 3"/>
          <p:cNvSpPr>
            <a:spLocks noGrp="1" noChangeArrowheads="1"/>
          </p:cNvSpPr>
          <p:nvPr>
            <p:ph type="body" idx="1"/>
          </p:nvPr>
        </p:nvSpPr>
        <p:spPr>
          <a:xfrm>
            <a:off x="381000" y="1556792"/>
            <a:ext cx="7405710" cy="4691608"/>
          </a:xfrm>
        </p:spPr>
        <p:txBody>
          <a:bodyPr>
            <a:normAutofit fontScale="92500" lnSpcReduction="10000"/>
          </a:bodyPr>
          <a:lstStyle/>
          <a:p>
            <a:r>
              <a:rPr lang="en-US" sz="2400" dirty="0" err="1"/>
              <a:t>Pengungkapan</a:t>
            </a:r>
            <a:r>
              <a:rPr lang="en-US" sz="2400" dirty="0"/>
              <a:t> </a:t>
            </a:r>
            <a:r>
              <a:rPr lang="en-US" sz="2400" dirty="0" err="1"/>
              <a:t>untuk</a:t>
            </a:r>
            <a:r>
              <a:rPr lang="en-US" sz="2400" dirty="0"/>
              <a:t> </a:t>
            </a:r>
            <a:r>
              <a:rPr lang="en-US" sz="2400" dirty="0" err="1"/>
              <a:t>mengevaluasi</a:t>
            </a:r>
            <a:r>
              <a:rPr lang="en-US" sz="2400" dirty="0"/>
              <a:t> </a:t>
            </a:r>
            <a:r>
              <a:rPr lang="en-US" sz="2400" dirty="0" err="1"/>
              <a:t>perubahan</a:t>
            </a:r>
            <a:r>
              <a:rPr lang="en-US" sz="2400" dirty="0"/>
              <a:t> </a:t>
            </a:r>
            <a:r>
              <a:rPr lang="en-US" sz="2400" dirty="0" err="1"/>
              <a:t>pada</a:t>
            </a:r>
            <a:r>
              <a:rPr lang="en-US" sz="2400" dirty="0"/>
              <a:t> </a:t>
            </a:r>
            <a:r>
              <a:rPr lang="en-US" sz="2400" dirty="0" err="1"/>
              <a:t>liabilitas</a:t>
            </a:r>
            <a:r>
              <a:rPr lang="en-US" sz="2400" dirty="0"/>
              <a:t> </a:t>
            </a:r>
            <a:r>
              <a:rPr lang="en-US" sz="2400" dirty="0" err="1"/>
              <a:t>dari</a:t>
            </a:r>
            <a:r>
              <a:rPr lang="en-US" sz="2400" dirty="0"/>
              <a:t> </a:t>
            </a:r>
            <a:r>
              <a:rPr lang="en-US" sz="2200" dirty="0" err="1"/>
              <a:t>aktivitas</a:t>
            </a:r>
            <a:r>
              <a:rPr lang="en-US" sz="2200" dirty="0"/>
              <a:t> </a:t>
            </a:r>
            <a:r>
              <a:rPr lang="en-US" sz="2200" dirty="0" err="1"/>
              <a:t>pendanaan</a:t>
            </a:r>
            <a:endParaRPr lang="en-US" sz="2200" dirty="0"/>
          </a:p>
          <a:p>
            <a:pPr lvl="1"/>
            <a:r>
              <a:rPr lang="en-US" sz="2000" dirty="0" err="1"/>
              <a:t>perubahan</a:t>
            </a:r>
            <a:r>
              <a:rPr lang="en-US" sz="2000" dirty="0"/>
              <a:t> yang </a:t>
            </a:r>
            <a:r>
              <a:rPr lang="en-US" sz="2000" dirty="0" err="1"/>
              <a:t>timbul</a:t>
            </a:r>
            <a:r>
              <a:rPr lang="en-US" sz="2000" dirty="0"/>
              <a:t> </a:t>
            </a:r>
            <a:r>
              <a:rPr lang="en-US" sz="2000" dirty="0" err="1"/>
              <a:t>dari</a:t>
            </a:r>
            <a:r>
              <a:rPr lang="en-US" sz="2000" dirty="0"/>
              <a:t> </a:t>
            </a:r>
            <a:r>
              <a:rPr lang="en-US" sz="2000" dirty="0" err="1"/>
              <a:t>arus</a:t>
            </a:r>
            <a:r>
              <a:rPr lang="en-US" sz="2000" dirty="0"/>
              <a:t> </a:t>
            </a:r>
            <a:r>
              <a:rPr lang="en-US" sz="2000" dirty="0" err="1"/>
              <a:t>kas</a:t>
            </a:r>
            <a:r>
              <a:rPr lang="en-US" sz="2000" dirty="0"/>
              <a:t> </a:t>
            </a:r>
          </a:p>
          <a:p>
            <a:pPr lvl="1"/>
            <a:r>
              <a:rPr lang="en-US" sz="2000" dirty="0" err="1"/>
              <a:t>perubahan</a:t>
            </a:r>
            <a:r>
              <a:rPr lang="en-US" sz="2000" dirty="0"/>
              <a:t> </a:t>
            </a:r>
            <a:r>
              <a:rPr lang="en-US" sz="2000" dirty="0" err="1"/>
              <a:t>nonkas</a:t>
            </a:r>
            <a:r>
              <a:rPr lang="en-US" sz="2000" dirty="0"/>
              <a:t>. (44A)</a:t>
            </a:r>
          </a:p>
          <a:p>
            <a:r>
              <a:rPr lang="en-US" sz="2400" dirty="0" err="1"/>
              <a:t>Entitas</a:t>
            </a:r>
            <a:r>
              <a:rPr lang="en-US" sz="2400" dirty="0"/>
              <a:t> </a:t>
            </a:r>
            <a:r>
              <a:rPr lang="en-US" sz="2400" dirty="0" err="1"/>
              <a:t>mengungkapkan</a:t>
            </a:r>
            <a:r>
              <a:rPr lang="en-US" sz="2400" dirty="0"/>
              <a:t> </a:t>
            </a:r>
            <a:r>
              <a:rPr lang="en-US" sz="2400" dirty="0" err="1"/>
              <a:t>perubahan</a:t>
            </a:r>
            <a:r>
              <a:rPr lang="en-US" sz="2400" dirty="0"/>
              <a:t> </a:t>
            </a:r>
            <a:r>
              <a:rPr lang="en-US" sz="2400" dirty="0" err="1"/>
              <a:t>pada</a:t>
            </a:r>
            <a:r>
              <a:rPr lang="en-US" sz="2400" dirty="0"/>
              <a:t> </a:t>
            </a:r>
            <a:r>
              <a:rPr lang="en-US" sz="2400" dirty="0" err="1"/>
              <a:t>liabilitas</a:t>
            </a:r>
            <a:r>
              <a:rPr lang="en-US" sz="2400" dirty="0"/>
              <a:t> yang </a:t>
            </a:r>
            <a:r>
              <a:rPr lang="en-US" sz="2400" dirty="0" err="1"/>
              <a:t>timbul</a:t>
            </a:r>
            <a:r>
              <a:rPr lang="en-US" sz="2400" dirty="0"/>
              <a:t> </a:t>
            </a:r>
            <a:r>
              <a:rPr lang="en-US" sz="2400" dirty="0" err="1"/>
              <a:t>dari</a:t>
            </a:r>
            <a:r>
              <a:rPr lang="en-US" sz="2400" dirty="0"/>
              <a:t> </a:t>
            </a:r>
            <a:r>
              <a:rPr lang="en-US" sz="2400" dirty="0" err="1"/>
              <a:t>aktivitas</a:t>
            </a:r>
            <a:r>
              <a:rPr lang="en-US" sz="2400" dirty="0"/>
              <a:t> </a:t>
            </a:r>
            <a:r>
              <a:rPr lang="en-US" sz="2400" dirty="0" err="1"/>
              <a:t>pendanaan</a:t>
            </a:r>
            <a:r>
              <a:rPr lang="en-US" sz="2400" dirty="0"/>
              <a:t> </a:t>
            </a:r>
            <a:r>
              <a:rPr lang="en-US" sz="2400" dirty="0" err="1"/>
              <a:t>sebagai</a:t>
            </a:r>
            <a:r>
              <a:rPr lang="en-US" sz="2400" dirty="0"/>
              <a:t> </a:t>
            </a:r>
            <a:r>
              <a:rPr lang="en-US" sz="2400" dirty="0" err="1"/>
              <a:t>berikut</a:t>
            </a:r>
            <a:r>
              <a:rPr lang="en-US" sz="2400" dirty="0"/>
              <a:t>: </a:t>
            </a:r>
          </a:p>
          <a:p>
            <a:pPr marL="914400" lvl="1" indent="-457200">
              <a:buFont typeface="+mj-lt"/>
              <a:buAutoNum type="alphaLcParenR"/>
            </a:pPr>
            <a:r>
              <a:rPr lang="en-US" sz="2000" dirty="0" err="1"/>
              <a:t>perubahan</a:t>
            </a:r>
            <a:r>
              <a:rPr lang="en-US" sz="2000" dirty="0"/>
              <a:t> </a:t>
            </a:r>
            <a:r>
              <a:rPr lang="en-US" sz="2000" dirty="0" err="1"/>
              <a:t>dari</a:t>
            </a:r>
            <a:r>
              <a:rPr lang="en-US" sz="2000" dirty="0"/>
              <a:t> </a:t>
            </a:r>
            <a:r>
              <a:rPr lang="en-US" sz="2000" dirty="0" err="1"/>
              <a:t>arus</a:t>
            </a:r>
            <a:r>
              <a:rPr lang="en-US" sz="2000" dirty="0"/>
              <a:t> </a:t>
            </a:r>
            <a:r>
              <a:rPr lang="en-US" sz="2000" dirty="0" err="1"/>
              <a:t>kas</a:t>
            </a:r>
            <a:r>
              <a:rPr lang="en-US" sz="2000" dirty="0"/>
              <a:t> </a:t>
            </a:r>
            <a:r>
              <a:rPr lang="en-US" sz="2000" dirty="0" err="1"/>
              <a:t>pendanaan</a:t>
            </a:r>
            <a:r>
              <a:rPr lang="en-US" sz="2000" dirty="0"/>
              <a:t>; </a:t>
            </a:r>
          </a:p>
          <a:p>
            <a:pPr marL="914400" lvl="1" indent="-457200">
              <a:buFont typeface="+mj-lt"/>
              <a:buAutoNum type="alphaLcParenR"/>
            </a:pPr>
            <a:r>
              <a:rPr lang="en-US" sz="2000" dirty="0" err="1"/>
              <a:t>perubahan</a:t>
            </a:r>
            <a:r>
              <a:rPr lang="en-US" sz="2000" dirty="0"/>
              <a:t> yang </a:t>
            </a:r>
            <a:r>
              <a:rPr lang="en-US" sz="2000" dirty="0" err="1"/>
              <a:t>timbul</a:t>
            </a:r>
            <a:r>
              <a:rPr lang="en-US" sz="2000" dirty="0"/>
              <a:t> </a:t>
            </a:r>
            <a:r>
              <a:rPr lang="en-US" sz="2000" dirty="0" err="1"/>
              <a:t>dari</a:t>
            </a:r>
            <a:r>
              <a:rPr lang="en-US" sz="2000" dirty="0"/>
              <a:t> </a:t>
            </a:r>
            <a:r>
              <a:rPr lang="en-US" sz="2000" dirty="0" err="1"/>
              <a:t>perolehan</a:t>
            </a:r>
            <a:r>
              <a:rPr lang="en-US" sz="2000" dirty="0"/>
              <a:t> </a:t>
            </a:r>
            <a:r>
              <a:rPr lang="en-US" sz="2000" dirty="0" err="1"/>
              <a:t>atau</a:t>
            </a:r>
            <a:r>
              <a:rPr lang="en-US" sz="2000" dirty="0"/>
              <a:t> </a:t>
            </a:r>
            <a:r>
              <a:rPr lang="en-US" sz="2000" dirty="0" err="1"/>
              <a:t>kehilangan</a:t>
            </a:r>
            <a:r>
              <a:rPr lang="en-US" sz="2000" dirty="0"/>
              <a:t> </a:t>
            </a:r>
            <a:r>
              <a:rPr lang="en-US" sz="2000" dirty="0" err="1"/>
              <a:t>pengendalian</a:t>
            </a:r>
            <a:r>
              <a:rPr lang="en-US" sz="2000" dirty="0"/>
              <a:t> </a:t>
            </a:r>
            <a:r>
              <a:rPr lang="en-US" sz="2000" dirty="0" err="1"/>
              <a:t>entitas</a:t>
            </a:r>
            <a:r>
              <a:rPr lang="en-US" sz="2000" dirty="0"/>
              <a:t> </a:t>
            </a:r>
            <a:r>
              <a:rPr lang="en-US" sz="2000" dirty="0" err="1"/>
              <a:t>anak</a:t>
            </a:r>
            <a:r>
              <a:rPr lang="en-US" sz="2000" dirty="0"/>
              <a:t> </a:t>
            </a:r>
            <a:r>
              <a:rPr lang="en-US" sz="2000" dirty="0" err="1"/>
              <a:t>atau</a:t>
            </a:r>
            <a:r>
              <a:rPr lang="en-US" sz="2000" dirty="0"/>
              <a:t> </a:t>
            </a:r>
            <a:r>
              <a:rPr lang="en-US" sz="2000" dirty="0" err="1"/>
              <a:t>bisnis</a:t>
            </a:r>
            <a:r>
              <a:rPr lang="en-US" sz="2000" dirty="0"/>
              <a:t> lain; </a:t>
            </a:r>
          </a:p>
          <a:p>
            <a:pPr marL="914400" lvl="1" indent="-457200">
              <a:buFont typeface="+mj-lt"/>
              <a:buAutoNum type="alphaLcParenR"/>
            </a:pPr>
            <a:r>
              <a:rPr lang="en-US" sz="2000" dirty="0" err="1"/>
              <a:t>dampak</a:t>
            </a:r>
            <a:r>
              <a:rPr lang="en-US" sz="2000" dirty="0"/>
              <a:t> </a:t>
            </a:r>
            <a:r>
              <a:rPr lang="en-US" sz="2000" dirty="0" err="1"/>
              <a:t>perubahan</a:t>
            </a:r>
            <a:r>
              <a:rPr lang="en-US" sz="2000" dirty="0"/>
              <a:t> </a:t>
            </a:r>
            <a:r>
              <a:rPr lang="en-US" sz="2000" dirty="0" err="1"/>
              <a:t>tingkat</a:t>
            </a:r>
            <a:r>
              <a:rPr lang="en-US" sz="2000" dirty="0"/>
              <a:t> </a:t>
            </a:r>
            <a:r>
              <a:rPr lang="en-US" sz="2000" dirty="0" err="1"/>
              <a:t>kurs</a:t>
            </a:r>
            <a:r>
              <a:rPr lang="en-US" sz="2000" dirty="0"/>
              <a:t> </a:t>
            </a:r>
            <a:r>
              <a:rPr lang="en-US" sz="2000" dirty="0" err="1"/>
              <a:t>valuta</a:t>
            </a:r>
            <a:r>
              <a:rPr lang="en-US" sz="2000" dirty="0"/>
              <a:t> </a:t>
            </a:r>
            <a:r>
              <a:rPr lang="en-US" sz="2000" dirty="0" err="1"/>
              <a:t>asing</a:t>
            </a:r>
            <a:r>
              <a:rPr lang="en-US" sz="2000" dirty="0"/>
              <a:t>; </a:t>
            </a:r>
          </a:p>
          <a:p>
            <a:pPr marL="914400" lvl="1" indent="-457200">
              <a:buFont typeface="+mj-lt"/>
              <a:buAutoNum type="alphaLcParenR"/>
            </a:pPr>
            <a:r>
              <a:rPr lang="en-US" sz="2000" dirty="0" err="1"/>
              <a:t>perubahan</a:t>
            </a:r>
            <a:r>
              <a:rPr lang="en-US" sz="2000" dirty="0"/>
              <a:t> </a:t>
            </a:r>
            <a:r>
              <a:rPr lang="en-US" sz="2000" dirty="0" err="1"/>
              <a:t>pada</a:t>
            </a:r>
            <a:r>
              <a:rPr lang="en-US" sz="2000" dirty="0"/>
              <a:t> </a:t>
            </a:r>
            <a:r>
              <a:rPr lang="en-US" sz="2000" dirty="0" err="1"/>
              <a:t>nilai</a:t>
            </a:r>
            <a:r>
              <a:rPr lang="en-US" sz="2000" dirty="0"/>
              <a:t> </a:t>
            </a:r>
            <a:r>
              <a:rPr lang="en-US" sz="2000" dirty="0" err="1"/>
              <a:t>wajar</a:t>
            </a:r>
            <a:r>
              <a:rPr lang="en-US" sz="2000" dirty="0"/>
              <a:t>; </a:t>
            </a:r>
            <a:r>
              <a:rPr lang="en-US" sz="2000" dirty="0" err="1"/>
              <a:t>dan</a:t>
            </a:r>
            <a:r>
              <a:rPr lang="en-US" sz="2000" dirty="0"/>
              <a:t> </a:t>
            </a:r>
          </a:p>
          <a:p>
            <a:pPr marL="914400" lvl="1" indent="-457200">
              <a:buFont typeface="+mj-lt"/>
              <a:buAutoNum type="alphaLcParenR"/>
            </a:pPr>
            <a:r>
              <a:rPr lang="en-US" sz="2000" dirty="0" err="1"/>
              <a:t>perubahan</a:t>
            </a:r>
            <a:r>
              <a:rPr lang="en-US" sz="2000" dirty="0"/>
              <a:t> </a:t>
            </a:r>
            <a:r>
              <a:rPr lang="en-US" sz="2000" dirty="0" err="1"/>
              <a:t>lainnya</a:t>
            </a:r>
            <a:r>
              <a:rPr lang="en-US" sz="2000" dirty="0"/>
              <a:t>. </a:t>
            </a:r>
          </a:p>
          <a:p>
            <a:r>
              <a:rPr lang="en-US" sz="2400" dirty="0"/>
              <a:t> </a:t>
            </a:r>
          </a:p>
        </p:txBody>
      </p:sp>
      <p:pic>
        <p:nvPicPr>
          <p:cNvPr id="6" name="Picture 5" descr="edu.GIF"/>
          <p:cNvPicPr>
            <a:picLocks noChangeAspect="1"/>
          </p:cNvPicPr>
          <p:nvPr/>
        </p:nvPicPr>
        <p:blipFill>
          <a:blip r:embed="rId3" cstate="print"/>
          <a:stretch>
            <a:fillRect/>
          </a:stretch>
        </p:blipFill>
        <p:spPr>
          <a:xfrm>
            <a:off x="7215206" y="4500570"/>
            <a:ext cx="1657350" cy="1819275"/>
          </a:xfrm>
          <a:prstGeom prst="rect">
            <a:avLst/>
          </a:prstGeom>
        </p:spPr>
      </p:pic>
    </p:spTree>
    <p:extLst>
      <p:ext uri="{BB962C8B-B14F-4D97-AF65-F5344CB8AC3E}">
        <p14:creationId xmlns:p14="http://schemas.microsoft.com/office/powerpoint/2010/main" xmlns="" val="4239858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3588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35885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358851">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3588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358851">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358851">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358851">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1358851">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499"/>
                                          </p:stCondLst>
                                        </p:cTn>
                                        <p:tgtEl>
                                          <p:spTgt spid="1358851">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1358851">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135885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8850" grpId="0" animBg="1"/>
      <p:bldP spid="1358851" grpId="0" build="p"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48378"/>
          </a:xfrm>
        </p:spPr>
        <p:txBody>
          <a:bodyPr>
            <a:noAutofit/>
          </a:bodyPr>
          <a:lstStyle/>
          <a:p>
            <a:r>
              <a:rPr lang="en-US" sz="2800" b="1" dirty="0" err="1">
                <a:latin typeface="+mn-lt"/>
              </a:rPr>
              <a:t>Pelaporan</a:t>
            </a:r>
            <a:r>
              <a:rPr lang="en-US" sz="2800" b="1" dirty="0">
                <a:latin typeface="+mn-lt"/>
              </a:rPr>
              <a:t> </a:t>
            </a:r>
            <a:r>
              <a:rPr lang="en-US" sz="2800" b="1" dirty="0" err="1">
                <a:latin typeface="+mn-lt"/>
              </a:rPr>
              <a:t>Arus</a:t>
            </a:r>
            <a:r>
              <a:rPr lang="en-US" sz="2800" b="1" dirty="0">
                <a:latin typeface="+mn-lt"/>
              </a:rPr>
              <a:t> </a:t>
            </a:r>
            <a:r>
              <a:rPr lang="en-US" sz="2800" b="1" dirty="0" err="1">
                <a:latin typeface="+mn-lt"/>
              </a:rPr>
              <a:t>kas</a:t>
            </a:r>
            <a:r>
              <a:rPr lang="en-US" sz="2800" b="1" dirty="0">
                <a:latin typeface="+mn-lt"/>
              </a:rPr>
              <a:t> </a:t>
            </a:r>
            <a:r>
              <a:rPr lang="en-US" sz="2800" b="1" dirty="0" err="1">
                <a:latin typeface="+mn-lt"/>
              </a:rPr>
              <a:t>dari</a:t>
            </a:r>
            <a:r>
              <a:rPr lang="en-US" sz="2800" b="1" dirty="0">
                <a:latin typeface="+mn-lt"/>
              </a:rPr>
              <a:t> </a:t>
            </a:r>
            <a:br>
              <a:rPr lang="en-US" sz="2800" b="1" dirty="0">
                <a:latin typeface="+mn-lt"/>
              </a:rPr>
            </a:br>
            <a:r>
              <a:rPr lang="en-US" sz="2800" b="1" dirty="0" err="1">
                <a:latin typeface="+mn-lt"/>
              </a:rPr>
              <a:t>Aktivitas</a:t>
            </a:r>
            <a:r>
              <a:rPr lang="en-US" sz="2800" b="1" dirty="0">
                <a:latin typeface="+mn-lt"/>
              </a:rPr>
              <a:t> </a:t>
            </a:r>
            <a:r>
              <a:rPr lang="en-US" sz="2800" b="1" dirty="0" err="1">
                <a:latin typeface="+mn-lt"/>
              </a:rPr>
              <a:t>Investasi</a:t>
            </a:r>
            <a:r>
              <a:rPr lang="en-US" sz="2800" b="1" dirty="0">
                <a:latin typeface="+mn-lt"/>
              </a:rPr>
              <a:t> </a:t>
            </a:r>
            <a:r>
              <a:rPr lang="en-US" sz="2800" b="1" dirty="0" err="1">
                <a:latin typeface="+mn-lt"/>
              </a:rPr>
              <a:t>dan</a:t>
            </a:r>
            <a:r>
              <a:rPr lang="en-US" sz="2800" b="1" dirty="0">
                <a:latin typeface="+mn-lt"/>
              </a:rPr>
              <a:t> </a:t>
            </a:r>
            <a:r>
              <a:rPr lang="en-US" sz="2800" b="1" dirty="0" err="1">
                <a:latin typeface="+mn-lt"/>
              </a:rPr>
              <a:t>Pendanaan</a:t>
            </a:r>
            <a:endParaRPr lang="en-US" sz="2800" b="1" dirty="0">
              <a:latin typeface="+mn-lt"/>
            </a:endParaRPr>
          </a:p>
        </p:txBody>
      </p:sp>
      <p:sp>
        <p:nvSpPr>
          <p:cNvPr id="3" name="Content Placeholder 2"/>
          <p:cNvSpPr>
            <a:spLocks noGrp="1"/>
          </p:cNvSpPr>
          <p:nvPr>
            <p:ph idx="1"/>
          </p:nvPr>
        </p:nvSpPr>
        <p:spPr>
          <a:xfrm>
            <a:off x="457200" y="1905000"/>
            <a:ext cx="8229600" cy="4221163"/>
          </a:xfrm>
        </p:spPr>
        <p:txBody>
          <a:bodyPr>
            <a:normAutofit/>
          </a:bodyPr>
          <a:lstStyle/>
          <a:p>
            <a:pPr>
              <a:spcBef>
                <a:spcPts val="1200"/>
              </a:spcBef>
            </a:pPr>
            <a:r>
              <a:rPr lang="en-US" sz="2800" dirty="0" err="1"/>
              <a:t>Dilaporkan</a:t>
            </a:r>
            <a:r>
              <a:rPr lang="en-US" sz="2800" dirty="0"/>
              <a:t> </a:t>
            </a:r>
            <a:r>
              <a:rPr lang="en-US" sz="2800" dirty="0" err="1"/>
              <a:t>secara</a:t>
            </a:r>
            <a:r>
              <a:rPr lang="en-US" sz="2800" dirty="0"/>
              <a:t> </a:t>
            </a:r>
            <a:r>
              <a:rPr lang="en-US" sz="2800" dirty="0" err="1"/>
              <a:t>terpisah</a:t>
            </a:r>
            <a:r>
              <a:rPr lang="en-US" sz="2800" dirty="0"/>
              <a:t> </a:t>
            </a:r>
            <a:r>
              <a:rPr lang="en-US" sz="2800" dirty="0" err="1"/>
              <a:t>kelompok</a:t>
            </a:r>
            <a:r>
              <a:rPr lang="en-US" sz="2800" dirty="0"/>
              <a:t> </a:t>
            </a:r>
            <a:r>
              <a:rPr lang="en-US" sz="2800" dirty="0" err="1"/>
              <a:t>utama</a:t>
            </a:r>
            <a:r>
              <a:rPr lang="en-US" sz="2800" dirty="0"/>
              <a:t> </a:t>
            </a:r>
            <a:r>
              <a:rPr lang="en-US" sz="2800" dirty="0" err="1"/>
              <a:t>penerimaan</a:t>
            </a:r>
            <a:r>
              <a:rPr lang="en-US" sz="2800" dirty="0"/>
              <a:t> </a:t>
            </a:r>
            <a:r>
              <a:rPr lang="en-US" sz="2800" dirty="0" err="1"/>
              <a:t>kas</a:t>
            </a:r>
            <a:r>
              <a:rPr lang="en-US" sz="2800" dirty="0"/>
              <a:t> </a:t>
            </a:r>
            <a:r>
              <a:rPr lang="en-US" sz="2800" dirty="0" err="1"/>
              <a:t>bruto</a:t>
            </a:r>
            <a:r>
              <a:rPr lang="en-US" sz="2800" dirty="0"/>
              <a:t> </a:t>
            </a:r>
            <a:r>
              <a:rPr lang="en-US" sz="2800" dirty="0" err="1"/>
              <a:t>dan</a:t>
            </a:r>
            <a:r>
              <a:rPr lang="en-US" sz="2800" dirty="0"/>
              <a:t> </a:t>
            </a:r>
            <a:r>
              <a:rPr lang="en-US" sz="2800" dirty="0" err="1"/>
              <a:t>pengeluaran</a:t>
            </a:r>
            <a:r>
              <a:rPr lang="en-US" sz="2800" dirty="0"/>
              <a:t> </a:t>
            </a:r>
            <a:r>
              <a:rPr lang="en-US" sz="2800" dirty="0" err="1"/>
              <a:t>kas</a:t>
            </a:r>
            <a:r>
              <a:rPr lang="en-US" sz="2800" dirty="0"/>
              <a:t> </a:t>
            </a:r>
            <a:r>
              <a:rPr lang="en-US" sz="2800" dirty="0" err="1"/>
              <a:t>bruto</a:t>
            </a:r>
            <a:r>
              <a:rPr lang="en-US" sz="2800" dirty="0"/>
              <a:t> yang </a:t>
            </a:r>
            <a:r>
              <a:rPr lang="en-US" sz="2800" dirty="0" err="1"/>
              <a:t>berasal</a:t>
            </a:r>
            <a:r>
              <a:rPr lang="en-US" sz="2800" dirty="0"/>
              <a:t> </a:t>
            </a:r>
            <a:r>
              <a:rPr lang="en-US" sz="2800" dirty="0" err="1"/>
              <a:t>dari</a:t>
            </a:r>
            <a:r>
              <a:rPr lang="en-US" sz="2800" dirty="0"/>
              <a:t> </a:t>
            </a:r>
            <a:r>
              <a:rPr lang="en-US" sz="2800" dirty="0" err="1"/>
              <a:t>aktivitas</a:t>
            </a:r>
            <a:r>
              <a:rPr lang="en-US" sz="2800" dirty="0"/>
              <a:t> </a:t>
            </a:r>
            <a:r>
              <a:rPr lang="en-US" sz="2800" dirty="0" err="1"/>
              <a:t>investasi</a:t>
            </a:r>
            <a:r>
              <a:rPr lang="en-US" sz="2800" dirty="0"/>
              <a:t> </a:t>
            </a:r>
            <a:r>
              <a:rPr lang="en-US" sz="2800" dirty="0" err="1"/>
              <a:t>dan</a:t>
            </a:r>
            <a:r>
              <a:rPr lang="en-US" sz="2800" dirty="0"/>
              <a:t> </a:t>
            </a:r>
            <a:r>
              <a:rPr lang="en-US" sz="2800" dirty="0" err="1"/>
              <a:t>pendanaan</a:t>
            </a:r>
            <a:r>
              <a:rPr lang="en-US" sz="2800" dirty="0"/>
              <a:t> </a:t>
            </a:r>
            <a:r>
              <a:rPr lang="en-US" sz="2800" dirty="0" err="1"/>
              <a:t>kecuali</a:t>
            </a:r>
            <a:r>
              <a:rPr lang="en-US" sz="2800" dirty="0"/>
              <a:t> yang </a:t>
            </a:r>
            <a:r>
              <a:rPr lang="en-US" sz="2800" dirty="0" err="1"/>
              <a:t>boleh</a:t>
            </a:r>
            <a:r>
              <a:rPr lang="en-US" sz="2800" dirty="0"/>
              <a:t> </a:t>
            </a:r>
            <a:r>
              <a:rPr lang="en-US" sz="2800" dirty="0" err="1"/>
              <a:t>dilaporkan</a:t>
            </a:r>
            <a:r>
              <a:rPr lang="en-US" sz="2800" dirty="0"/>
              <a:t> </a:t>
            </a:r>
            <a:r>
              <a:rPr lang="en-US" sz="2800" dirty="0" err="1">
                <a:solidFill>
                  <a:srgbClr val="FF0000"/>
                </a:solidFill>
              </a:rPr>
              <a:t>neto</a:t>
            </a:r>
            <a:r>
              <a:rPr lang="en-US" sz="2800" dirty="0">
                <a:solidFill>
                  <a:srgbClr val="FF0000"/>
                </a:solidFill>
              </a:rPr>
              <a:t>.</a:t>
            </a:r>
          </a:p>
        </p:txBody>
      </p:sp>
      <p:sp>
        <p:nvSpPr>
          <p:cNvPr id="4" name="Slide Number Placeholder 3"/>
          <p:cNvSpPr>
            <a:spLocks noGrp="1"/>
          </p:cNvSpPr>
          <p:nvPr>
            <p:ph type="sldNum" sz="quarter" idx="12"/>
          </p:nvPr>
        </p:nvSpPr>
        <p:spPr/>
        <p:txBody>
          <a:bodyPr/>
          <a:lstStyle/>
          <a:p>
            <a:fld id="{C8917DDB-6779-4320-89F1-0A441ABEDE43}" type="slidenum">
              <a:rPr lang="en-US" smtClean="0"/>
              <a:pPr/>
              <a:t>84</a:t>
            </a:fld>
            <a:endParaRPr lang="en-US"/>
          </a:p>
        </p:txBody>
      </p:sp>
      <p:pic>
        <p:nvPicPr>
          <p:cNvPr id="3074" name="Picture 2" descr="C:\Program Files\Microsoft Office\MEDIA\CAGCAT10\j0205466.wmf"/>
          <p:cNvPicPr>
            <a:picLocks noChangeAspect="1" noChangeArrowheads="1"/>
          </p:cNvPicPr>
          <p:nvPr/>
        </p:nvPicPr>
        <p:blipFill>
          <a:blip r:embed="rId2" cstate="print"/>
          <a:srcRect/>
          <a:stretch>
            <a:fillRect/>
          </a:stretch>
        </p:blipFill>
        <p:spPr bwMode="auto">
          <a:xfrm>
            <a:off x="7000892" y="4643446"/>
            <a:ext cx="1819275" cy="1809750"/>
          </a:xfrm>
          <a:prstGeom prst="rect">
            <a:avLst/>
          </a:prstGeom>
          <a:noFill/>
        </p:spPr>
      </p:pic>
    </p:spTree>
    <p:extLst>
      <p:ext uri="{BB962C8B-B14F-4D97-AF65-F5344CB8AC3E}">
        <p14:creationId xmlns:p14="http://schemas.microsoft.com/office/powerpoint/2010/main" xmlns="" val="14807253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548378"/>
          </a:xfrm>
        </p:spPr>
        <p:txBody>
          <a:bodyPr>
            <a:noAutofit/>
          </a:bodyPr>
          <a:lstStyle/>
          <a:p>
            <a:r>
              <a:rPr lang="en-US" sz="2800" b="1" dirty="0" err="1">
                <a:latin typeface="+mn-lt"/>
              </a:rPr>
              <a:t>Pelaporan</a:t>
            </a:r>
            <a:r>
              <a:rPr lang="en-US" sz="2800" b="1" dirty="0">
                <a:latin typeface="+mn-lt"/>
              </a:rPr>
              <a:t> </a:t>
            </a:r>
            <a:r>
              <a:rPr lang="en-US" sz="2800" b="1" dirty="0" err="1">
                <a:latin typeface="+mn-lt"/>
              </a:rPr>
              <a:t>Arus</a:t>
            </a:r>
            <a:r>
              <a:rPr lang="en-US" sz="2800" b="1" dirty="0">
                <a:latin typeface="+mn-lt"/>
              </a:rPr>
              <a:t> </a:t>
            </a:r>
            <a:r>
              <a:rPr lang="en-US" sz="2800" b="1" dirty="0" err="1">
                <a:latin typeface="+mn-lt"/>
              </a:rPr>
              <a:t>kas</a:t>
            </a:r>
            <a:r>
              <a:rPr lang="en-US" sz="2800" b="1" dirty="0">
                <a:latin typeface="+mn-lt"/>
              </a:rPr>
              <a:t> </a:t>
            </a:r>
            <a:r>
              <a:rPr lang="en-US" sz="2800" b="1" dirty="0" err="1">
                <a:latin typeface="+mn-lt"/>
              </a:rPr>
              <a:t>atas</a:t>
            </a:r>
            <a:r>
              <a:rPr lang="en-US" sz="2800" b="1" dirty="0">
                <a:latin typeface="+mn-lt"/>
              </a:rPr>
              <a:t> </a:t>
            </a:r>
            <a:r>
              <a:rPr lang="en-US" sz="2800" b="1" dirty="0" err="1">
                <a:latin typeface="+mn-lt"/>
              </a:rPr>
              <a:t>dasar</a:t>
            </a:r>
            <a:r>
              <a:rPr lang="en-US" sz="2800" b="1" dirty="0">
                <a:latin typeface="+mn-lt"/>
              </a:rPr>
              <a:t> </a:t>
            </a:r>
            <a:r>
              <a:rPr lang="en-US" sz="2800" b="1" dirty="0" err="1">
                <a:latin typeface="+mn-lt"/>
              </a:rPr>
              <a:t>netto</a:t>
            </a:r>
            <a:endParaRPr lang="en-US" sz="2800" b="1" dirty="0">
              <a:latin typeface="+mn-lt"/>
            </a:endParaRPr>
          </a:p>
        </p:txBody>
      </p:sp>
      <p:sp>
        <p:nvSpPr>
          <p:cNvPr id="3" name="Content Placeholder 2"/>
          <p:cNvSpPr>
            <a:spLocks noGrp="1"/>
          </p:cNvSpPr>
          <p:nvPr>
            <p:ph idx="1"/>
          </p:nvPr>
        </p:nvSpPr>
        <p:spPr/>
        <p:txBody>
          <a:bodyPr>
            <a:normAutofit/>
          </a:bodyPr>
          <a:lstStyle/>
          <a:p>
            <a:pPr>
              <a:spcBef>
                <a:spcPts val="600"/>
              </a:spcBef>
            </a:pPr>
            <a:r>
              <a:rPr lang="sv-SE" sz="2000" dirty="0"/>
              <a:t>Arus kas yang berasal dari aktivitas operasi, investasi, </a:t>
            </a:r>
            <a:r>
              <a:rPr lang="en-US" sz="2000" dirty="0" err="1"/>
              <a:t>dan</a:t>
            </a:r>
            <a:r>
              <a:rPr lang="en-US" sz="2000" dirty="0"/>
              <a:t> </a:t>
            </a:r>
            <a:r>
              <a:rPr lang="en-US" sz="2000" dirty="0" err="1"/>
              <a:t>pendanaan</a:t>
            </a:r>
            <a:r>
              <a:rPr lang="en-US" sz="2000" dirty="0"/>
              <a:t> </a:t>
            </a:r>
            <a:r>
              <a:rPr lang="en-US" sz="2000" dirty="0" err="1"/>
              <a:t>berikut</a:t>
            </a:r>
            <a:r>
              <a:rPr lang="en-US" sz="2000" dirty="0"/>
              <a:t> </a:t>
            </a:r>
            <a:r>
              <a:rPr lang="en-US" sz="2000" dirty="0" err="1"/>
              <a:t>ini</a:t>
            </a:r>
            <a:r>
              <a:rPr lang="en-US" sz="2000" dirty="0"/>
              <a:t> </a:t>
            </a:r>
            <a:r>
              <a:rPr lang="en-US" sz="2000" dirty="0" err="1"/>
              <a:t>dapat</a:t>
            </a:r>
            <a:r>
              <a:rPr lang="en-US" sz="2000" dirty="0"/>
              <a:t> </a:t>
            </a:r>
            <a:r>
              <a:rPr lang="en-US" sz="2000" dirty="0" err="1"/>
              <a:t>disajikan</a:t>
            </a:r>
            <a:r>
              <a:rPr lang="en-US" sz="2000" dirty="0"/>
              <a:t> </a:t>
            </a:r>
            <a:r>
              <a:rPr lang="en-US" sz="2000" dirty="0" err="1"/>
              <a:t>menurut</a:t>
            </a:r>
            <a:r>
              <a:rPr lang="en-US" sz="2000" dirty="0"/>
              <a:t> </a:t>
            </a:r>
            <a:r>
              <a:rPr lang="en-US" sz="2000" dirty="0" err="1"/>
              <a:t>arus</a:t>
            </a:r>
            <a:r>
              <a:rPr lang="en-US" sz="2000" dirty="0"/>
              <a:t> </a:t>
            </a:r>
            <a:r>
              <a:rPr lang="en-US" sz="2000" dirty="0" err="1"/>
              <a:t>kas</a:t>
            </a:r>
            <a:r>
              <a:rPr lang="en-US" sz="2000" dirty="0"/>
              <a:t> </a:t>
            </a:r>
            <a:r>
              <a:rPr lang="en-US" sz="2000" dirty="0" err="1"/>
              <a:t>bersih</a:t>
            </a:r>
            <a:r>
              <a:rPr lang="en-US" sz="2000" dirty="0"/>
              <a:t> / </a:t>
            </a:r>
            <a:r>
              <a:rPr lang="en-US" sz="2000" dirty="0" err="1"/>
              <a:t>netto</a:t>
            </a:r>
            <a:r>
              <a:rPr lang="en-US" sz="2000" dirty="0"/>
              <a:t> :</a:t>
            </a:r>
          </a:p>
          <a:p>
            <a:pPr lvl="1">
              <a:spcBef>
                <a:spcPts val="600"/>
              </a:spcBef>
            </a:pPr>
            <a:r>
              <a:rPr lang="en-US" sz="2000" dirty="0" err="1"/>
              <a:t>Penerimaan</a:t>
            </a:r>
            <a:r>
              <a:rPr lang="en-US" sz="2000" dirty="0"/>
              <a:t> </a:t>
            </a:r>
            <a:r>
              <a:rPr lang="en-US" sz="2000" dirty="0" err="1"/>
              <a:t>dan</a:t>
            </a:r>
            <a:r>
              <a:rPr lang="en-US" sz="2000" dirty="0"/>
              <a:t> </a:t>
            </a:r>
            <a:r>
              <a:rPr lang="en-US" sz="2000" dirty="0" err="1"/>
              <a:t>pengeluaran</a:t>
            </a:r>
            <a:r>
              <a:rPr lang="en-US" sz="2000" dirty="0"/>
              <a:t> </a:t>
            </a:r>
            <a:r>
              <a:rPr lang="en-US" sz="2000" dirty="0" err="1"/>
              <a:t>kas</a:t>
            </a:r>
            <a:r>
              <a:rPr lang="en-US" sz="2000" dirty="0"/>
              <a:t> </a:t>
            </a:r>
            <a:r>
              <a:rPr lang="en-US" sz="2000" dirty="0" err="1"/>
              <a:t>untuk</a:t>
            </a:r>
            <a:r>
              <a:rPr lang="en-US" sz="2000" dirty="0"/>
              <a:t> </a:t>
            </a:r>
            <a:r>
              <a:rPr lang="en-US" sz="2000" dirty="0" err="1"/>
              <a:t>kepentingan</a:t>
            </a:r>
            <a:r>
              <a:rPr lang="en-US" sz="2000" dirty="0"/>
              <a:t> </a:t>
            </a:r>
            <a:r>
              <a:rPr lang="en-US" sz="2000" dirty="0" err="1"/>
              <a:t>pelanggan</a:t>
            </a:r>
            <a:r>
              <a:rPr lang="en-US" sz="2000" dirty="0"/>
              <a:t> </a:t>
            </a:r>
            <a:r>
              <a:rPr lang="en-US" sz="2000" dirty="0" err="1"/>
              <a:t>jika</a:t>
            </a:r>
            <a:r>
              <a:rPr lang="en-US" sz="2000" dirty="0"/>
              <a:t> </a:t>
            </a:r>
            <a:r>
              <a:rPr lang="en-US" sz="2000" dirty="0" err="1"/>
              <a:t>lebih</a:t>
            </a:r>
            <a:r>
              <a:rPr lang="en-US" sz="2000" dirty="0"/>
              <a:t> </a:t>
            </a:r>
            <a:r>
              <a:rPr lang="en-US" sz="2000" dirty="0" err="1"/>
              <a:t>mencerminkan</a:t>
            </a:r>
            <a:r>
              <a:rPr lang="en-US" sz="2000" dirty="0"/>
              <a:t> </a:t>
            </a:r>
            <a:r>
              <a:rPr lang="en-US" sz="2000" dirty="0" err="1"/>
              <a:t>aktivitas</a:t>
            </a:r>
            <a:r>
              <a:rPr lang="en-US" sz="2000" dirty="0"/>
              <a:t> </a:t>
            </a:r>
            <a:r>
              <a:rPr lang="en-US" sz="2000" dirty="0" err="1"/>
              <a:t>pelanggan</a:t>
            </a:r>
            <a:r>
              <a:rPr lang="en-US" sz="2000" dirty="0"/>
              <a:t> </a:t>
            </a:r>
            <a:r>
              <a:rPr lang="en-US" sz="2000" dirty="0" err="1"/>
              <a:t>daripada</a:t>
            </a:r>
            <a:r>
              <a:rPr lang="en-US" sz="2000" dirty="0"/>
              <a:t> </a:t>
            </a:r>
            <a:r>
              <a:rPr lang="en-US" sz="2000" dirty="0" err="1"/>
              <a:t>aktivitas</a:t>
            </a:r>
            <a:r>
              <a:rPr lang="en-US" sz="2000" dirty="0"/>
              <a:t> </a:t>
            </a:r>
            <a:r>
              <a:rPr lang="en-US" sz="2000" dirty="0" err="1"/>
              <a:t>operasi</a:t>
            </a:r>
            <a:r>
              <a:rPr lang="en-US" sz="2000" dirty="0"/>
              <a:t> (</a:t>
            </a:r>
            <a:r>
              <a:rPr lang="en-US" sz="2000" dirty="0" err="1"/>
              <a:t>pembayaran</a:t>
            </a:r>
            <a:r>
              <a:rPr lang="en-US" sz="2000" dirty="0"/>
              <a:t> </a:t>
            </a:r>
            <a:r>
              <a:rPr lang="en-US" sz="2000" dirty="0" err="1"/>
              <a:t>rekening</a:t>
            </a:r>
            <a:r>
              <a:rPr lang="en-US" sz="2000" dirty="0"/>
              <a:t> </a:t>
            </a:r>
            <a:r>
              <a:rPr lang="en-US" sz="2000" dirty="0" err="1"/>
              <a:t>giro</a:t>
            </a:r>
            <a:r>
              <a:rPr lang="en-US" sz="2000" dirty="0"/>
              <a:t>, </a:t>
            </a:r>
            <a:r>
              <a:rPr lang="en-US" sz="2000" dirty="0" err="1"/>
              <a:t>dana</a:t>
            </a:r>
            <a:r>
              <a:rPr lang="en-US" sz="2000" dirty="0"/>
              <a:t> </a:t>
            </a:r>
            <a:r>
              <a:rPr lang="en-US" sz="2000" dirty="0" err="1"/>
              <a:t>pelanggan</a:t>
            </a:r>
            <a:r>
              <a:rPr lang="en-US" sz="2000" dirty="0"/>
              <a:t> </a:t>
            </a:r>
            <a:r>
              <a:rPr lang="en-US" sz="2000" dirty="0" err="1"/>
              <a:t>dikelola</a:t>
            </a:r>
            <a:r>
              <a:rPr lang="en-US" sz="2000" dirty="0"/>
              <a:t> </a:t>
            </a:r>
            <a:r>
              <a:rPr lang="en-US" sz="2000" dirty="0" err="1"/>
              <a:t>entitas</a:t>
            </a:r>
            <a:r>
              <a:rPr lang="en-US" sz="2000" dirty="0"/>
              <a:t> </a:t>
            </a:r>
            <a:r>
              <a:rPr lang="en-US" sz="2000" dirty="0" err="1"/>
              <a:t>asosiasi</a:t>
            </a:r>
            <a:r>
              <a:rPr lang="en-US" sz="2000" dirty="0"/>
              <a:t>)</a:t>
            </a:r>
          </a:p>
          <a:p>
            <a:pPr lvl="1">
              <a:spcBef>
                <a:spcPts val="600"/>
              </a:spcBef>
            </a:pPr>
            <a:r>
              <a:rPr lang="en-US" sz="2000" dirty="0" err="1"/>
              <a:t>Penerimaan</a:t>
            </a:r>
            <a:r>
              <a:rPr lang="en-US" sz="2000" dirty="0"/>
              <a:t> </a:t>
            </a:r>
            <a:r>
              <a:rPr lang="en-US" sz="2000" dirty="0" err="1"/>
              <a:t>dan</a:t>
            </a:r>
            <a:r>
              <a:rPr lang="en-US" sz="2000" dirty="0"/>
              <a:t> </a:t>
            </a:r>
            <a:r>
              <a:rPr lang="en-US" sz="2000" dirty="0" err="1"/>
              <a:t>pengeluaran</a:t>
            </a:r>
            <a:r>
              <a:rPr lang="en-US" sz="2000" dirty="0"/>
              <a:t> </a:t>
            </a:r>
            <a:r>
              <a:rPr lang="en-US" sz="2000" dirty="0" err="1"/>
              <a:t>untuk</a:t>
            </a:r>
            <a:r>
              <a:rPr lang="en-US" sz="2000" dirty="0"/>
              <a:t> pos-pos </a:t>
            </a:r>
            <a:r>
              <a:rPr lang="en-US" sz="2000" dirty="0" err="1"/>
              <a:t>dengan</a:t>
            </a:r>
            <a:r>
              <a:rPr lang="en-US" sz="2000" dirty="0"/>
              <a:t> </a:t>
            </a:r>
            <a:r>
              <a:rPr lang="en-US" sz="2000" dirty="0" err="1"/>
              <a:t>perputaran</a:t>
            </a:r>
            <a:r>
              <a:rPr lang="en-US" sz="2000" dirty="0"/>
              <a:t> yang </a:t>
            </a:r>
            <a:r>
              <a:rPr lang="en-US" sz="2000" dirty="0" err="1"/>
              <a:t>cepat</a:t>
            </a:r>
            <a:r>
              <a:rPr lang="en-US" sz="2000" dirty="0"/>
              <a:t>, </a:t>
            </a:r>
            <a:r>
              <a:rPr lang="en-US" sz="2000" dirty="0" err="1"/>
              <a:t>jumlah</a:t>
            </a:r>
            <a:r>
              <a:rPr lang="en-US" sz="2000" dirty="0"/>
              <a:t> yang </a:t>
            </a:r>
            <a:r>
              <a:rPr lang="en-US" sz="2000" dirty="0" err="1"/>
              <a:t>besar</a:t>
            </a:r>
            <a:r>
              <a:rPr lang="en-US" sz="2000" dirty="0"/>
              <a:t> </a:t>
            </a:r>
            <a:r>
              <a:rPr lang="en-US" sz="2000" dirty="0" err="1"/>
              <a:t>dan</a:t>
            </a:r>
            <a:r>
              <a:rPr lang="en-US" sz="2000" dirty="0"/>
              <a:t> </a:t>
            </a:r>
            <a:r>
              <a:rPr lang="en-US" sz="2000" dirty="0" err="1"/>
              <a:t>jangka</a:t>
            </a:r>
            <a:r>
              <a:rPr lang="en-US" sz="2000" dirty="0"/>
              <a:t> </a:t>
            </a:r>
            <a:r>
              <a:rPr lang="en-US" sz="2000" dirty="0" err="1"/>
              <a:t>waktu</a:t>
            </a:r>
            <a:r>
              <a:rPr lang="en-US" sz="2000" dirty="0"/>
              <a:t> </a:t>
            </a:r>
            <a:r>
              <a:rPr lang="en-US" sz="2000" dirty="0" err="1"/>
              <a:t>singkat</a:t>
            </a:r>
            <a:r>
              <a:rPr lang="en-US" sz="2000" dirty="0"/>
              <a:t> (</a:t>
            </a:r>
            <a:r>
              <a:rPr lang="en-US" sz="2000" dirty="0" err="1"/>
              <a:t>transaksi</a:t>
            </a:r>
            <a:r>
              <a:rPr lang="en-US" sz="2000" dirty="0"/>
              <a:t> </a:t>
            </a:r>
            <a:r>
              <a:rPr lang="en-US" sz="2000" dirty="0" err="1"/>
              <a:t>kredit</a:t>
            </a:r>
            <a:r>
              <a:rPr lang="en-US" sz="2000" dirty="0"/>
              <a:t> </a:t>
            </a:r>
            <a:r>
              <a:rPr lang="en-US" sz="2000" dirty="0" err="1"/>
              <a:t>nasabah</a:t>
            </a:r>
            <a:r>
              <a:rPr lang="en-US" sz="2000" dirty="0"/>
              <a:t>, </a:t>
            </a:r>
            <a:r>
              <a:rPr lang="en-US" sz="2000" dirty="0" err="1"/>
              <a:t>pembelian</a:t>
            </a:r>
            <a:r>
              <a:rPr lang="en-US" sz="2000" dirty="0"/>
              <a:t> </a:t>
            </a:r>
            <a:r>
              <a:rPr lang="en-US" sz="2000" dirty="0" err="1"/>
              <a:t>dan</a:t>
            </a:r>
            <a:r>
              <a:rPr lang="en-US" sz="2000" dirty="0"/>
              <a:t> </a:t>
            </a:r>
            <a:r>
              <a:rPr lang="en-US" sz="2000" dirty="0" err="1"/>
              <a:t>penjualan</a:t>
            </a:r>
            <a:r>
              <a:rPr lang="en-US" sz="2000" dirty="0"/>
              <a:t> </a:t>
            </a:r>
            <a:r>
              <a:rPr lang="en-US" sz="2000" dirty="0" err="1"/>
              <a:t>investasi</a:t>
            </a:r>
            <a:r>
              <a:rPr lang="en-US" sz="2000" dirty="0"/>
              <a:t>, </a:t>
            </a:r>
            <a:r>
              <a:rPr lang="en-US" sz="2000" dirty="0" err="1"/>
              <a:t>pinjaman</a:t>
            </a:r>
            <a:r>
              <a:rPr lang="en-US" sz="2000" dirty="0"/>
              <a:t> </a:t>
            </a:r>
            <a:r>
              <a:rPr lang="en-US" sz="2000" dirty="0" err="1"/>
              <a:t>jangka</a:t>
            </a:r>
            <a:r>
              <a:rPr lang="en-US" sz="2000" dirty="0"/>
              <a:t> </a:t>
            </a:r>
            <a:r>
              <a:rPr lang="en-US" sz="2000" dirty="0" err="1"/>
              <a:t>pendek</a:t>
            </a:r>
            <a:r>
              <a:rPr lang="en-US" sz="2000" dirty="0"/>
              <a:t>)</a:t>
            </a:r>
          </a:p>
          <a:p>
            <a:pPr lvl="1">
              <a:spcBef>
                <a:spcPts val="600"/>
              </a:spcBef>
            </a:pPr>
            <a:r>
              <a:rPr lang="en-US" sz="2000" dirty="0" err="1"/>
              <a:t>Untuk</a:t>
            </a:r>
            <a:r>
              <a:rPr lang="en-US" sz="2000" dirty="0"/>
              <a:t> </a:t>
            </a:r>
            <a:r>
              <a:rPr lang="en-US" sz="2000" dirty="0" err="1"/>
              <a:t>lembaga</a:t>
            </a:r>
            <a:r>
              <a:rPr lang="en-US" sz="2000" dirty="0"/>
              <a:t> </a:t>
            </a:r>
            <a:r>
              <a:rPr lang="en-US" sz="2000" dirty="0" err="1"/>
              <a:t>keuangan</a:t>
            </a:r>
            <a:r>
              <a:rPr lang="en-US" sz="2000" dirty="0"/>
              <a:t> </a:t>
            </a:r>
            <a:r>
              <a:rPr lang="en-US" sz="2000" dirty="0" err="1"/>
              <a:t>dengan</a:t>
            </a:r>
            <a:r>
              <a:rPr lang="en-US" sz="2000" dirty="0"/>
              <a:t> </a:t>
            </a:r>
            <a:r>
              <a:rPr lang="en-US" sz="2000" dirty="0" err="1"/>
              <a:t>arus</a:t>
            </a:r>
            <a:r>
              <a:rPr lang="en-US" sz="2000" dirty="0"/>
              <a:t> </a:t>
            </a:r>
            <a:r>
              <a:rPr lang="en-US" sz="2000" dirty="0" err="1"/>
              <a:t>kas</a:t>
            </a:r>
            <a:r>
              <a:rPr lang="en-US" sz="2000" dirty="0"/>
              <a:t> </a:t>
            </a:r>
            <a:r>
              <a:rPr lang="en-US" sz="2000" dirty="0" err="1"/>
              <a:t>neto</a:t>
            </a:r>
            <a:endParaRPr lang="en-US" sz="2000" dirty="0"/>
          </a:p>
          <a:p>
            <a:pPr lvl="2">
              <a:spcBef>
                <a:spcPts val="600"/>
              </a:spcBef>
            </a:pPr>
            <a:r>
              <a:rPr lang="en-US" sz="1800" dirty="0" err="1"/>
              <a:t>Penerimaan</a:t>
            </a:r>
            <a:r>
              <a:rPr lang="en-US" sz="1800" dirty="0"/>
              <a:t> </a:t>
            </a:r>
            <a:r>
              <a:rPr lang="en-US" sz="1800" dirty="0" err="1"/>
              <a:t>dan</a:t>
            </a:r>
            <a:r>
              <a:rPr lang="en-US" sz="1800" dirty="0"/>
              <a:t> </a:t>
            </a:r>
            <a:r>
              <a:rPr lang="en-US" sz="1800" dirty="0" err="1"/>
              <a:t>pembayaran</a:t>
            </a:r>
            <a:r>
              <a:rPr lang="en-US" sz="1800" dirty="0"/>
              <a:t> </a:t>
            </a:r>
            <a:r>
              <a:rPr lang="en-US" sz="1800" dirty="0" err="1"/>
              <a:t>kas</a:t>
            </a:r>
            <a:r>
              <a:rPr lang="en-US" sz="1800" dirty="0"/>
              <a:t> </a:t>
            </a:r>
            <a:r>
              <a:rPr lang="en-US" sz="1800" dirty="0" err="1"/>
              <a:t>sehubungan</a:t>
            </a:r>
            <a:r>
              <a:rPr lang="en-US" sz="1800" dirty="0"/>
              <a:t> </a:t>
            </a:r>
            <a:r>
              <a:rPr lang="en-US" sz="1800" dirty="0" err="1"/>
              <a:t>dengan</a:t>
            </a:r>
            <a:r>
              <a:rPr lang="en-US" sz="1800" dirty="0"/>
              <a:t> </a:t>
            </a:r>
            <a:r>
              <a:rPr lang="en-US" sz="1800" dirty="0" err="1"/>
              <a:t>deposito</a:t>
            </a:r>
            <a:endParaRPr lang="en-US" sz="1800" dirty="0"/>
          </a:p>
          <a:p>
            <a:pPr lvl="2">
              <a:spcBef>
                <a:spcPts val="600"/>
              </a:spcBef>
            </a:pPr>
            <a:r>
              <a:rPr lang="en-US" sz="1800" dirty="0" err="1"/>
              <a:t>Penempatan</a:t>
            </a:r>
            <a:r>
              <a:rPr lang="en-US" sz="1800" dirty="0"/>
              <a:t> </a:t>
            </a:r>
            <a:r>
              <a:rPr lang="en-US" sz="1800" dirty="0" err="1"/>
              <a:t>dan</a:t>
            </a:r>
            <a:r>
              <a:rPr lang="en-US" sz="1800" dirty="0"/>
              <a:t> </a:t>
            </a:r>
            <a:r>
              <a:rPr lang="en-US" sz="1800" dirty="0" err="1"/>
              <a:t>penarikan</a:t>
            </a:r>
            <a:r>
              <a:rPr lang="en-US" sz="1800" dirty="0"/>
              <a:t> </a:t>
            </a:r>
            <a:r>
              <a:rPr lang="en-US" sz="1800" dirty="0" err="1"/>
              <a:t>deposito</a:t>
            </a:r>
            <a:r>
              <a:rPr lang="en-US" sz="1800" dirty="0"/>
              <a:t> </a:t>
            </a:r>
            <a:r>
              <a:rPr lang="en-US" sz="1800" dirty="0" err="1"/>
              <a:t>pada</a:t>
            </a:r>
            <a:r>
              <a:rPr lang="en-US" sz="1800" dirty="0"/>
              <a:t> </a:t>
            </a:r>
            <a:r>
              <a:rPr lang="en-US" sz="1800" dirty="0" err="1"/>
              <a:t>lembaga</a:t>
            </a:r>
            <a:r>
              <a:rPr lang="en-US" sz="1800" dirty="0"/>
              <a:t> </a:t>
            </a:r>
            <a:r>
              <a:rPr lang="en-US" sz="1800" dirty="0" err="1"/>
              <a:t>keuangan</a:t>
            </a:r>
            <a:r>
              <a:rPr lang="en-US" sz="1800" dirty="0"/>
              <a:t> lain</a:t>
            </a:r>
          </a:p>
          <a:p>
            <a:pPr lvl="2">
              <a:spcBef>
                <a:spcPts val="600"/>
              </a:spcBef>
            </a:pPr>
            <a:r>
              <a:rPr lang="en-US" sz="1800" dirty="0" err="1"/>
              <a:t>Pemberian</a:t>
            </a:r>
            <a:r>
              <a:rPr lang="en-US" sz="1800" dirty="0"/>
              <a:t> </a:t>
            </a:r>
            <a:r>
              <a:rPr lang="en-US" sz="1800" dirty="0" err="1"/>
              <a:t>dan</a:t>
            </a:r>
            <a:r>
              <a:rPr lang="en-US" sz="1800" dirty="0"/>
              <a:t> </a:t>
            </a:r>
            <a:r>
              <a:rPr lang="en-US" sz="1800" dirty="0" err="1"/>
              <a:t>pelunasan</a:t>
            </a:r>
            <a:r>
              <a:rPr lang="en-US" sz="1800" dirty="0"/>
              <a:t> </a:t>
            </a:r>
            <a:r>
              <a:rPr lang="en-US" sz="1800" dirty="0" err="1"/>
              <a:t>uang</a:t>
            </a:r>
            <a:r>
              <a:rPr lang="en-US" sz="1800" dirty="0"/>
              <a:t> </a:t>
            </a:r>
            <a:r>
              <a:rPr lang="en-US" sz="1800" dirty="0" err="1"/>
              <a:t>muka</a:t>
            </a:r>
            <a:r>
              <a:rPr lang="en-US" sz="1800" dirty="0"/>
              <a:t> </a:t>
            </a:r>
            <a:r>
              <a:rPr lang="en-US" sz="1800" dirty="0" err="1"/>
              <a:t>dan</a:t>
            </a:r>
            <a:r>
              <a:rPr lang="en-US" sz="1800" dirty="0"/>
              <a:t> </a:t>
            </a:r>
            <a:r>
              <a:rPr lang="en-US" sz="1800" dirty="0" err="1"/>
              <a:t>pinjaman</a:t>
            </a:r>
            <a:r>
              <a:rPr lang="en-US" sz="1800" dirty="0"/>
              <a:t> </a:t>
            </a:r>
            <a:r>
              <a:rPr lang="en-US" sz="1800" dirty="0" err="1"/>
              <a:t>kepada</a:t>
            </a:r>
            <a:r>
              <a:rPr lang="en-US" sz="1800" dirty="0"/>
              <a:t> </a:t>
            </a:r>
            <a:r>
              <a:rPr lang="en-US" sz="1800" dirty="0" err="1"/>
              <a:t>nasabah</a:t>
            </a:r>
            <a:endParaRPr lang="en-US" sz="1800" dirty="0"/>
          </a:p>
        </p:txBody>
      </p:sp>
      <p:sp>
        <p:nvSpPr>
          <p:cNvPr id="4" name="Slide Number Placeholder 3"/>
          <p:cNvSpPr>
            <a:spLocks noGrp="1"/>
          </p:cNvSpPr>
          <p:nvPr>
            <p:ph type="sldNum" sz="quarter" idx="12"/>
          </p:nvPr>
        </p:nvSpPr>
        <p:spPr/>
        <p:txBody>
          <a:bodyPr/>
          <a:lstStyle/>
          <a:p>
            <a:fld id="{C8917DDB-6779-4320-89F1-0A441ABEDE43}" type="slidenum">
              <a:rPr lang="en-US" smtClean="0"/>
              <a:pPr/>
              <a:t>85</a:t>
            </a:fld>
            <a:endParaRPr lang="en-US"/>
          </a:p>
        </p:txBody>
      </p:sp>
      <p:pic>
        <p:nvPicPr>
          <p:cNvPr id="3074" name="Picture 2" descr="C:\Program Files\Microsoft Office\MEDIA\CAGCAT10\j0205466.wmf"/>
          <p:cNvPicPr>
            <a:picLocks noChangeAspect="1" noChangeArrowheads="1"/>
          </p:cNvPicPr>
          <p:nvPr/>
        </p:nvPicPr>
        <p:blipFill>
          <a:blip r:embed="rId2" cstate="print"/>
          <a:srcRect/>
          <a:stretch>
            <a:fillRect/>
          </a:stretch>
        </p:blipFill>
        <p:spPr bwMode="auto">
          <a:xfrm>
            <a:off x="152400" y="4966531"/>
            <a:ext cx="1281435" cy="1274726"/>
          </a:xfrm>
          <a:prstGeom prst="rect">
            <a:avLst/>
          </a:prstGeom>
          <a:noFill/>
        </p:spPr>
      </p:pic>
    </p:spTree>
    <p:extLst>
      <p:ext uri="{BB962C8B-B14F-4D97-AF65-F5344CB8AC3E}">
        <p14:creationId xmlns:p14="http://schemas.microsoft.com/office/powerpoint/2010/main" xmlns="" val="25141531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err="1">
                <a:latin typeface="+mn-lt"/>
              </a:rPr>
              <a:t>Arus</a:t>
            </a:r>
            <a:r>
              <a:rPr lang="en-US" sz="3200" b="1" dirty="0">
                <a:latin typeface="+mn-lt"/>
              </a:rPr>
              <a:t> </a:t>
            </a:r>
            <a:r>
              <a:rPr lang="en-US" sz="3200" b="1" dirty="0" err="1">
                <a:latin typeface="+mn-lt"/>
              </a:rPr>
              <a:t>kas</a:t>
            </a:r>
            <a:r>
              <a:rPr lang="en-US" sz="3200" b="1" dirty="0">
                <a:latin typeface="+mn-lt"/>
              </a:rPr>
              <a:t> </a:t>
            </a:r>
            <a:r>
              <a:rPr lang="en-US" sz="3200" b="1" dirty="0" err="1">
                <a:latin typeface="+mn-lt"/>
              </a:rPr>
              <a:t>dalam</a:t>
            </a:r>
            <a:r>
              <a:rPr lang="en-US" sz="3200" b="1" dirty="0">
                <a:latin typeface="+mn-lt"/>
              </a:rPr>
              <a:t> </a:t>
            </a:r>
            <a:r>
              <a:rPr lang="en-US" sz="3200" b="1" dirty="0" err="1">
                <a:latin typeface="+mn-lt"/>
              </a:rPr>
              <a:t>mata</a:t>
            </a:r>
            <a:r>
              <a:rPr lang="en-US" sz="3200" b="1" dirty="0">
                <a:latin typeface="+mn-lt"/>
              </a:rPr>
              <a:t> </a:t>
            </a:r>
            <a:r>
              <a:rPr lang="en-US" sz="3200" b="1" dirty="0" err="1">
                <a:latin typeface="+mn-lt"/>
              </a:rPr>
              <a:t>uang</a:t>
            </a:r>
            <a:r>
              <a:rPr lang="en-US" sz="3200" b="1" dirty="0">
                <a:latin typeface="+mn-lt"/>
              </a:rPr>
              <a:t> </a:t>
            </a:r>
            <a:r>
              <a:rPr lang="en-US" sz="3200" b="1" dirty="0" err="1">
                <a:latin typeface="+mn-lt"/>
              </a:rPr>
              <a:t>asing</a:t>
            </a:r>
            <a:endParaRPr lang="en-US" sz="3200" b="1" dirty="0">
              <a:latin typeface="+mn-lt"/>
            </a:endParaRPr>
          </a:p>
        </p:txBody>
      </p:sp>
      <p:sp>
        <p:nvSpPr>
          <p:cNvPr id="3" name="Content Placeholder 2"/>
          <p:cNvSpPr>
            <a:spLocks noGrp="1"/>
          </p:cNvSpPr>
          <p:nvPr>
            <p:ph idx="1"/>
          </p:nvPr>
        </p:nvSpPr>
        <p:spPr/>
        <p:txBody>
          <a:bodyPr/>
          <a:lstStyle/>
          <a:p>
            <a:pPr>
              <a:lnSpc>
                <a:spcPts val="3000"/>
              </a:lnSpc>
              <a:spcBef>
                <a:spcPts val="600"/>
              </a:spcBef>
            </a:pPr>
            <a:r>
              <a:rPr lang="en-US" sz="2400" dirty="0" err="1"/>
              <a:t>Arus</a:t>
            </a:r>
            <a:r>
              <a:rPr lang="en-US" sz="2400" dirty="0"/>
              <a:t> </a:t>
            </a:r>
            <a:r>
              <a:rPr lang="en-US" sz="2400" dirty="0" err="1"/>
              <a:t>kas</a:t>
            </a:r>
            <a:r>
              <a:rPr lang="en-US" sz="2400" dirty="0"/>
              <a:t> </a:t>
            </a:r>
            <a:r>
              <a:rPr lang="en-US" sz="2400" dirty="0" err="1"/>
              <a:t>dari</a:t>
            </a:r>
            <a:r>
              <a:rPr lang="en-US" sz="2400" dirty="0"/>
              <a:t> </a:t>
            </a:r>
            <a:r>
              <a:rPr lang="en-US" sz="2400" dirty="0" err="1"/>
              <a:t>transaksi</a:t>
            </a:r>
            <a:r>
              <a:rPr lang="en-US" sz="2400" dirty="0"/>
              <a:t> </a:t>
            </a:r>
            <a:r>
              <a:rPr lang="en-US" sz="2400" dirty="0" err="1"/>
              <a:t>mata</a:t>
            </a:r>
            <a:r>
              <a:rPr lang="en-US" sz="2400" dirty="0"/>
              <a:t> </a:t>
            </a:r>
            <a:r>
              <a:rPr lang="en-US" sz="2400" dirty="0" err="1"/>
              <a:t>uang</a:t>
            </a:r>
            <a:r>
              <a:rPr lang="en-US" sz="2400" dirty="0"/>
              <a:t> </a:t>
            </a:r>
            <a:r>
              <a:rPr lang="en-US" sz="2400" dirty="0" err="1"/>
              <a:t>asing</a:t>
            </a:r>
            <a:r>
              <a:rPr lang="en-US" sz="2400" dirty="0"/>
              <a:t> </a:t>
            </a:r>
            <a:r>
              <a:rPr lang="en-US" sz="2400" dirty="0" err="1"/>
              <a:t>dibukukan</a:t>
            </a:r>
            <a:r>
              <a:rPr lang="en-US" sz="2400" dirty="0"/>
              <a:t> </a:t>
            </a:r>
            <a:r>
              <a:rPr lang="en-US" sz="2400" dirty="0" err="1"/>
              <a:t>dalam</a:t>
            </a:r>
            <a:r>
              <a:rPr lang="en-US" sz="2400" dirty="0"/>
              <a:t> </a:t>
            </a:r>
            <a:r>
              <a:rPr lang="en-US" sz="2400" dirty="0" err="1"/>
              <a:t>mata</a:t>
            </a:r>
            <a:r>
              <a:rPr lang="en-US" sz="2400" dirty="0"/>
              <a:t> </a:t>
            </a:r>
            <a:r>
              <a:rPr lang="en-US" sz="2400" dirty="0" err="1"/>
              <a:t>uang</a:t>
            </a:r>
            <a:r>
              <a:rPr lang="en-US" sz="2400" dirty="0"/>
              <a:t> </a:t>
            </a:r>
            <a:r>
              <a:rPr lang="en-US" sz="2400" dirty="0" err="1"/>
              <a:t>fungsional</a:t>
            </a:r>
            <a:r>
              <a:rPr lang="en-US" sz="2400" dirty="0"/>
              <a:t> </a:t>
            </a:r>
            <a:r>
              <a:rPr lang="en-US" sz="2400" dirty="0" err="1"/>
              <a:t>entitas</a:t>
            </a:r>
            <a:r>
              <a:rPr lang="en-US" sz="2400" dirty="0"/>
              <a:t> </a:t>
            </a:r>
            <a:r>
              <a:rPr lang="en-US" sz="2400" dirty="0" err="1"/>
              <a:t>dengan</a:t>
            </a:r>
            <a:r>
              <a:rPr lang="en-US" sz="2400" dirty="0"/>
              <a:t> </a:t>
            </a:r>
            <a:r>
              <a:rPr lang="en-US" sz="2400" dirty="0" err="1"/>
              <a:t>mengalikan</a:t>
            </a:r>
            <a:r>
              <a:rPr lang="en-US" sz="2400" dirty="0"/>
              <a:t> </a:t>
            </a:r>
            <a:r>
              <a:rPr lang="en-US" sz="2400" dirty="0" err="1"/>
              <a:t>jumlah</a:t>
            </a:r>
            <a:r>
              <a:rPr lang="en-US" sz="2400" dirty="0"/>
              <a:t> </a:t>
            </a:r>
            <a:r>
              <a:rPr lang="en-US" sz="2400" dirty="0" err="1"/>
              <a:t>mata</a:t>
            </a:r>
            <a:r>
              <a:rPr lang="en-US" sz="2400" dirty="0"/>
              <a:t> </a:t>
            </a:r>
            <a:r>
              <a:rPr lang="en-US" sz="2400" dirty="0" err="1"/>
              <a:t>uang</a:t>
            </a:r>
            <a:r>
              <a:rPr lang="en-US" sz="2400" dirty="0"/>
              <a:t> </a:t>
            </a:r>
            <a:r>
              <a:rPr lang="en-US" sz="2400" dirty="0" err="1"/>
              <a:t>asing</a:t>
            </a:r>
            <a:r>
              <a:rPr lang="en-US" sz="2400" dirty="0"/>
              <a:t> </a:t>
            </a:r>
            <a:r>
              <a:rPr lang="en-US" sz="2400" dirty="0" err="1"/>
              <a:t>tersebut</a:t>
            </a:r>
            <a:r>
              <a:rPr lang="en-US" sz="2400" dirty="0"/>
              <a:t> </a:t>
            </a:r>
            <a:r>
              <a:rPr lang="en-US" sz="2400" dirty="0" err="1"/>
              <a:t>dengan</a:t>
            </a:r>
            <a:r>
              <a:rPr lang="en-US" sz="2400" dirty="0"/>
              <a:t> </a:t>
            </a:r>
            <a:r>
              <a:rPr lang="en-US" sz="2400" dirty="0" err="1"/>
              <a:t>nilai</a:t>
            </a:r>
            <a:r>
              <a:rPr lang="en-US" sz="2400" dirty="0"/>
              <a:t> </a:t>
            </a:r>
            <a:r>
              <a:rPr lang="en-US" sz="2400" dirty="0" err="1"/>
              <a:t>tukar</a:t>
            </a:r>
            <a:r>
              <a:rPr lang="en-US" sz="2400" dirty="0"/>
              <a:t> </a:t>
            </a:r>
            <a:r>
              <a:rPr lang="en-US" sz="2400" dirty="0" err="1"/>
              <a:t>pada</a:t>
            </a:r>
            <a:r>
              <a:rPr lang="en-US" sz="2400" dirty="0"/>
              <a:t> </a:t>
            </a:r>
            <a:r>
              <a:rPr lang="en-US" sz="2400" dirty="0" err="1"/>
              <a:t>tanggal</a:t>
            </a:r>
            <a:r>
              <a:rPr lang="en-US" sz="2400" dirty="0"/>
              <a:t> </a:t>
            </a:r>
            <a:r>
              <a:rPr lang="en-US" sz="2400" dirty="0" err="1"/>
              <a:t>transaksi</a:t>
            </a:r>
            <a:r>
              <a:rPr lang="en-US" sz="2400" dirty="0"/>
              <a:t>.</a:t>
            </a:r>
          </a:p>
          <a:p>
            <a:pPr>
              <a:lnSpc>
                <a:spcPts val="3000"/>
              </a:lnSpc>
              <a:spcBef>
                <a:spcPts val="600"/>
              </a:spcBef>
            </a:pPr>
            <a:r>
              <a:rPr lang="en-US" sz="2400" dirty="0" err="1"/>
              <a:t>Arus</a:t>
            </a:r>
            <a:r>
              <a:rPr lang="en-US" sz="2400" dirty="0"/>
              <a:t> </a:t>
            </a:r>
            <a:r>
              <a:rPr lang="en-US" sz="2400" dirty="0" err="1"/>
              <a:t>kas</a:t>
            </a:r>
            <a:r>
              <a:rPr lang="en-US" sz="2400" dirty="0"/>
              <a:t> </a:t>
            </a:r>
            <a:r>
              <a:rPr lang="en-US" sz="2400" dirty="0" err="1"/>
              <a:t>entitas</a:t>
            </a:r>
            <a:r>
              <a:rPr lang="en-US" sz="2400" dirty="0"/>
              <a:t> </a:t>
            </a:r>
            <a:r>
              <a:rPr lang="en-US" sz="2400" dirty="0" err="1"/>
              <a:t>anak</a:t>
            </a:r>
            <a:r>
              <a:rPr lang="en-US" sz="2400" dirty="0"/>
              <a:t> </a:t>
            </a:r>
            <a:r>
              <a:rPr lang="en-US" sz="2400" dirty="0" err="1"/>
              <a:t>di</a:t>
            </a:r>
            <a:r>
              <a:rPr lang="en-US" sz="2400" dirty="0"/>
              <a:t> </a:t>
            </a:r>
            <a:r>
              <a:rPr lang="en-US" sz="2400" dirty="0" err="1"/>
              <a:t>luar</a:t>
            </a:r>
            <a:r>
              <a:rPr lang="en-US" sz="2400" dirty="0"/>
              <a:t> </a:t>
            </a:r>
            <a:r>
              <a:rPr lang="en-US" sz="2400" dirty="0" err="1"/>
              <a:t>negeri</a:t>
            </a:r>
            <a:r>
              <a:rPr lang="en-US" sz="2400" dirty="0"/>
              <a:t> </a:t>
            </a:r>
            <a:r>
              <a:rPr lang="en-US" sz="2400" dirty="0" err="1"/>
              <a:t>dijabarkan</a:t>
            </a:r>
            <a:r>
              <a:rPr lang="en-US" sz="2400" dirty="0"/>
              <a:t> </a:t>
            </a:r>
            <a:r>
              <a:rPr lang="en-US" sz="2400" dirty="0" err="1"/>
              <a:t>berdasarkan</a:t>
            </a:r>
            <a:r>
              <a:rPr lang="en-US" sz="2400" dirty="0"/>
              <a:t> </a:t>
            </a:r>
            <a:r>
              <a:rPr lang="en-US" sz="2400" dirty="0" err="1"/>
              <a:t>nilai</a:t>
            </a:r>
            <a:r>
              <a:rPr lang="en-US" sz="2400" dirty="0"/>
              <a:t> </a:t>
            </a:r>
            <a:r>
              <a:rPr lang="en-US" sz="2400" dirty="0" err="1"/>
              <a:t>tukar</a:t>
            </a:r>
            <a:r>
              <a:rPr lang="en-US" sz="2400" dirty="0"/>
              <a:t> </a:t>
            </a:r>
            <a:r>
              <a:rPr lang="en-US" sz="2400" dirty="0" err="1"/>
              <a:t>pada</a:t>
            </a:r>
            <a:r>
              <a:rPr lang="en-US" sz="2400" dirty="0"/>
              <a:t> </a:t>
            </a:r>
            <a:r>
              <a:rPr lang="en-US" sz="2400" dirty="0" err="1"/>
              <a:t>tanggal</a:t>
            </a:r>
            <a:r>
              <a:rPr lang="en-US" sz="2400" dirty="0"/>
              <a:t> </a:t>
            </a:r>
            <a:r>
              <a:rPr lang="en-US" sz="2400" dirty="0" err="1"/>
              <a:t>transaksi</a:t>
            </a:r>
            <a:r>
              <a:rPr lang="en-US" sz="2400" dirty="0"/>
              <a:t> </a:t>
            </a:r>
            <a:r>
              <a:rPr lang="en-US" sz="2400" dirty="0" err="1"/>
              <a:t>arus</a:t>
            </a:r>
            <a:r>
              <a:rPr lang="en-US" sz="2400" dirty="0"/>
              <a:t> </a:t>
            </a:r>
            <a:r>
              <a:rPr lang="en-US" sz="2400" dirty="0" err="1"/>
              <a:t>kas</a:t>
            </a:r>
            <a:r>
              <a:rPr lang="en-US" sz="2400" dirty="0"/>
              <a:t>.</a:t>
            </a:r>
          </a:p>
          <a:p>
            <a:pPr>
              <a:lnSpc>
                <a:spcPts val="3000"/>
              </a:lnSpc>
              <a:spcBef>
                <a:spcPts val="600"/>
              </a:spcBef>
            </a:pPr>
            <a:r>
              <a:rPr lang="en-US" sz="2400" dirty="0" err="1"/>
              <a:t>Konsisten</a:t>
            </a:r>
            <a:r>
              <a:rPr lang="en-US" sz="2400" dirty="0"/>
              <a:t> </a:t>
            </a:r>
            <a:r>
              <a:rPr lang="en-US" sz="2400" dirty="0" err="1"/>
              <a:t>dengan</a:t>
            </a:r>
            <a:r>
              <a:rPr lang="en-US" sz="2400" dirty="0"/>
              <a:t> PSAK 10.</a:t>
            </a:r>
          </a:p>
          <a:p>
            <a:pPr>
              <a:lnSpc>
                <a:spcPts val="3000"/>
              </a:lnSpc>
              <a:spcBef>
                <a:spcPts val="600"/>
              </a:spcBef>
            </a:pPr>
            <a:r>
              <a:rPr lang="en-US" sz="2400" dirty="0" err="1"/>
              <a:t>Keuntungan</a:t>
            </a:r>
            <a:r>
              <a:rPr lang="en-US" sz="2400" dirty="0"/>
              <a:t> </a:t>
            </a:r>
            <a:r>
              <a:rPr lang="en-US" sz="2400" dirty="0" err="1"/>
              <a:t>dan</a:t>
            </a:r>
            <a:r>
              <a:rPr lang="en-US" sz="2400" dirty="0"/>
              <a:t> </a:t>
            </a:r>
            <a:r>
              <a:rPr lang="en-US" sz="2400" dirty="0" err="1"/>
              <a:t>kerugian</a:t>
            </a:r>
            <a:r>
              <a:rPr lang="en-US" sz="2400" dirty="0"/>
              <a:t> yang </a:t>
            </a:r>
            <a:r>
              <a:rPr lang="en-US" sz="2400" dirty="0" err="1"/>
              <a:t>belum</a:t>
            </a:r>
            <a:r>
              <a:rPr lang="en-US" sz="2400" dirty="0"/>
              <a:t> </a:t>
            </a:r>
            <a:r>
              <a:rPr lang="en-US" sz="2400" dirty="0" err="1"/>
              <a:t>direalisasi</a:t>
            </a:r>
            <a:r>
              <a:rPr lang="en-US" sz="2400" dirty="0"/>
              <a:t> </a:t>
            </a:r>
            <a:r>
              <a:rPr lang="en-US" sz="2400" dirty="0" err="1"/>
              <a:t>akibar</a:t>
            </a:r>
            <a:r>
              <a:rPr lang="en-US" sz="2400" dirty="0"/>
              <a:t> </a:t>
            </a:r>
            <a:r>
              <a:rPr lang="en-US" sz="2400" dirty="0" err="1"/>
              <a:t>perubahan</a:t>
            </a:r>
            <a:r>
              <a:rPr lang="en-US" sz="2400" dirty="0"/>
              <a:t> </a:t>
            </a:r>
            <a:r>
              <a:rPr lang="en-US" sz="2400" dirty="0" err="1"/>
              <a:t>nilai</a:t>
            </a:r>
            <a:r>
              <a:rPr lang="en-US" sz="2400" dirty="0"/>
              <a:t> </a:t>
            </a:r>
            <a:r>
              <a:rPr lang="en-US" sz="2400" dirty="0" err="1"/>
              <a:t>tukar</a:t>
            </a:r>
            <a:r>
              <a:rPr lang="en-US" sz="2400" dirty="0"/>
              <a:t> </a:t>
            </a:r>
            <a:r>
              <a:rPr lang="en-US" sz="2400" dirty="0" err="1"/>
              <a:t>bukan</a:t>
            </a:r>
            <a:r>
              <a:rPr lang="en-US" sz="2400" dirty="0"/>
              <a:t> </a:t>
            </a:r>
            <a:r>
              <a:rPr lang="en-US" sz="2400" dirty="0" err="1"/>
              <a:t>arus</a:t>
            </a:r>
            <a:r>
              <a:rPr lang="en-US" sz="2400" dirty="0"/>
              <a:t> </a:t>
            </a:r>
            <a:r>
              <a:rPr lang="en-US" sz="2400" dirty="0" err="1"/>
              <a:t>kas</a:t>
            </a:r>
            <a:r>
              <a:rPr lang="en-US" sz="2400" dirty="0"/>
              <a:t>.</a:t>
            </a:r>
          </a:p>
          <a:p>
            <a:pPr>
              <a:lnSpc>
                <a:spcPts val="3000"/>
              </a:lnSpc>
              <a:spcBef>
                <a:spcPts val="600"/>
              </a:spcBef>
            </a:pPr>
            <a:r>
              <a:rPr lang="en-US" sz="2400" dirty="0" err="1"/>
              <a:t>Perubahan</a:t>
            </a:r>
            <a:r>
              <a:rPr lang="en-US" sz="2400" dirty="0"/>
              <a:t> </a:t>
            </a:r>
            <a:r>
              <a:rPr lang="en-US" sz="2400" dirty="0" err="1"/>
              <a:t>nilai</a:t>
            </a:r>
            <a:r>
              <a:rPr lang="en-US" sz="2400" dirty="0"/>
              <a:t> </a:t>
            </a:r>
            <a:r>
              <a:rPr lang="en-US" sz="2400" dirty="0" err="1"/>
              <a:t>tukar</a:t>
            </a:r>
            <a:r>
              <a:rPr lang="en-US" sz="2400" dirty="0"/>
              <a:t> </a:t>
            </a:r>
            <a:r>
              <a:rPr lang="en-US" sz="2400" dirty="0" err="1"/>
              <a:t>dilaporkan</a:t>
            </a:r>
            <a:r>
              <a:rPr lang="en-US" sz="2400" dirty="0"/>
              <a:t> </a:t>
            </a:r>
            <a:r>
              <a:rPr lang="en-US" sz="2400" dirty="0" err="1"/>
              <a:t>dalam</a:t>
            </a:r>
            <a:r>
              <a:rPr lang="en-US" sz="2400" dirty="0"/>
              <a:t> LAK </a:t>
            </a:r>
            <a:r>
              <a:rPr lang="en-US" sz="2400" dirty="0" err="1"/>
              <a:t>untuk</a:t>
            </a:r>
            <a:r>
              <a:rPr lang="en-US" sz="2400" dirty="0"/>
              <a:t> </a:t>
            </a:r>
            <a:r>
              <a:rPr lang="en-US" sz="2400" dirty="0" err="1"/>
              <a:t>merekonsiliasi</a:t>
            </a:r>
            <a:r>
              <a:rPr lang="en-US" sz="2400" dirty="0"/>
              <a:t> </a:t>
            </a:r>
            <a:r>
              <a:rPr lang="en-US" sz="2400" dirty="0" err="1"/>
              <a:t>saldo</a:t>
            </a:r>
            <a:r>
              <a:rPr lang="en-US" sz="2400" dirty="0"/>
              <a:t> </a:t>
            </a:r>
            <a:r>
              <a:rPr lang="en-US" sz="2400" dirty="0" err="1"/>
              <a:t>awal</a:t>
            </a:r>
            <a:r>
              <a:rPr lang="en-US" sz="2400" dirty="0"/>
              <a:t> </a:t>
            </a:r>
            <a:r>
              <a:rPr lang="en-US" sz="2400" dirty="0" err="1"/>
              <a:t>dan</a:t>
            </a:r>
            <a:r>
              <a:rPr lang="en-US" sz="2400" dirty="0"/>
              <a:t> </a:t>
            </a:r>
            <a:r>
              <a:rPr lang="en-US" sz="2400" dirty="0" err="1"/>
              <a:t>akhir</a:t>
            </a:r>
            <a:r>
              <a:rPr lang="en-US" sz="2400" dirty="0"/>
              <a:t> </a:t>
            </a:r>
            <a:r>
              <a:rPr lang="en-US" sz="2400" dirty="0" err="1"/>
              <a:t>kas</a:t>
            </a:r>
            <a:r>
              <a:rPr lang="en-US" sz="2400" dirty="0"/>
              <a:t> </a:t>
            </a:r>
            <a:r>
              <a:rPr lang="en-US" sz="2400" dirty="0" err="1"/>
              <a:t>dan</a:t>
            </a:r>
            <a:r>
              <a:rPr lang="en-US" sz="2400" dirty="0"/>
              <a:t> </a:t>
            </a:r>
            <a:r>
              <a:rPr lang="en-US" sz="2400" dirty="0" err="1"/>
              <a:t>setara</a:t>
            </a:r>
            <a:r>
              <a:rPr lang="en-US" sz="2400" dirty="0"/>
              <a:t> </a:t>
            </a:r>
            <a:r>
              <a:rPr lang="en-US" sz="2400" dirty="0" err="1"/>
              <a:t>kas</a:t>
            </a:r>
            <a:r>
              <a:rPr lang="en-US" sz="2400" dirty="0"/>
              <a:t>.</a:t>
            </a:r>
          </a:p>
        </p:txBody>
      </p:sp>
    </p:spTree>
    <p:extLst>
      <p:ext uri="{BB962C8B-B14F-4D97-AF65-F5344CB8AC3E}">
        <p14:creationId xmlns:p14="http://schemas.microsoft.com/office/powerpoint/2010/main" xmlns="" val="3009296483"/>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t>Bunga</a:t>
            </a:r>
            <a:r>
              <a:rPr lang="en-US" b="1" dirty="0"/>
              <a:t> </a:t>
            </a:r>
            <a:r>
              <a:rPr lang="en-US" b="1" dirty="0" err="1"/>
              <a:t>dan</a:t>
            </a:r>
            <a:r>
              <a:rPr lang="en-US" b="1" dirty="0"/>
              <a:t> </a:t>
            </a:r>
            <a:r>
              <a:rPr lang="en-US" b="1" dirty="0" err="1"/>
              <a:t>Dividen</a:t>
            </a:r>
            <a:endParaRPr lang="en-US" b="1" dirty="0"/>
          </a:p>
        </p:txBody>
      </p:sp>
      <p:sp>
        <p:nvSpPr>
          <p:cNvPr id="3" name="Content Placeholder 2"/>
          <p:cNvSpPr>
            <a:spLocks noGrp="1"/>
          </p:cNvSpPr>
          <p:nvPr>
            <p:ph idx="1"/>
          </p:nvPr>
        </p:nvSpPr>
        <p:spPr/>
        <p:txBody>
          <a:bodyPr/>
          <a:lstStyle/>
          <a:p>
            <a:pPr>
              <a:spcBef>
                <a:spcPts val="600"/>
              </a:spcBef>
            </a:pPr>
            <a:r>
              <a:rPr lang="fr-FR" sz="2400" dirty="0" err="1"/>
              <a:t>Arus</a:t>
            </a:r>
            <a:r>
              <a:rPr lang="fr-FR" sz="2400" dirty="0"/>
              <a:t> kas </a:t>
            </a:r>
            <a:r>
              <a:rPr lang="fr-FR" sz="2400" dirty="0" err="1"/>
              <a:t>bunga</a:t>
            </a:r>
            <a:r>
              <a:rPr lang="fr-FR" sz="2400" dirty="0"/>
              <a:t> dan </a:t>
            </a:r>
            <a:r>
              <a:rPr lang="fr-FR" sz="2400" dirty="0" err="1"/>
              <a:t>dividen</a:t>
            </a:r>
            <a:r>
              <a:rPr lang="fr-FR" sz="2400" dirty="0"/>
              <a:t> </a:t>
            </a:r>
            <a:r>
              <a:rPr lang="fr-FR" sz="2400" dirty="0" err="1"/>
              <a:t>diungkapkan</a:t>
            </a:r>
            <a:r>
              <a:rPr lang="fr-FR" sz="2400" dirty="0"/>
              <a:t> </a:t>
            </a:r>
            <a:r>
              <a:rPr lang="fr-FR" sz="2400" dirty="0" err="1"/>
              <a:t>secara</a:t>
            </a:r>
            <a:r>
              <a:rPr lang="fr-FR" sz="2400" dirty="0"/>
              <a:t> </a:t>
            </a:r>
            <a:r>
              <a:rPr lang="fr-FR" sz="2400" dirty="0" err="1"/>
              <a:t>terpisah</a:t>
            </a:r>
            <a:r>
              <a:rPr lang="fr-FR" sz="2400" dirty="0"/>
              <a:t> dan </a:t>
            </a:r>
            <a:r>
              <a:rPr lang="fr-FR" sz="2400" dirty="0" err="1"/>
              <a:t>diklasifikasikan</a:t>
            </a:r>
            <a:r>
              <a:rPr lang="fr-FR" sz="2400" dirty="0"/>
              <a:t> </a:t>
            </a:r>
            <a:r>
              <a:rPr lang="fr-FR" sz="2400" dirty="0" err="1"/>
              <a:t>secara</a:t>
            </a:r>
            <a:r>
              <a:rPr lang="fr-FR" sz="2400" dirty="0"/>
              <a:t> </a:t>
            </a:r>
            <a:r>
              <a:rPr lang="fr-FR" sz="2400" dirty="0" err="1"/>
              <a:t>konsisten</a:t>
            </a:r>
            <a:r>
              <a:rPr lang="fr-FR" sz="2400" dirty="0"/>
              <a:t>.</a:t>
            </a:r>
          </a:p>
          <a:p>
            <a:pPr>
              <a:spcBef>
                <a:spcPts val="600"/>
              </a:spcBef>
            </a:pPr>
            <a:r>
              <a:rPr lang="fr-FR" sz="2400" dirty="0" err="1"/>
              <a:t>Bunga</a:t>
            </a:r>
            <a:endParaRPr lang="fr-FR" sz="2400" dirty="0"/>
          </a:p>
          <a:p>
            <a:pPr lvl="1">
              <a:spcBef>
                <a:spcPts val="600"/>
              </a:spcBef>
            </a:pPr>
            <a:r>
              <a:rPr lang="fr-FR" sz="2000" dirty="0" err="1"/>
              <a:t>Beban</a:t>
            </a:r>
            <a:r>
              <a:rPr lang="fr-FR" sz="2000" dirty="0"/>
              <a:t> </a:t>
            </a:r>
            <a:r>
              <a:rPr lang="fr-FR" sz="2000" dirty="0" err="1"/>
              <a:t>bunga</a:t>
            </a:r>
            <a:r>
              <a:rPr lang="fr-FR" sz="2000" dirty="0"/>
              <a:t> </a:t>
            </a:r>
            <a:r>
              <a:rPr lang="fr-FR" sz="2000" dirty="0" err="1"/>
              <a:t>dapat</a:t>
            </a:r>
            <a:r>
              <a:rPr lang="fr-FR" sz="2000" dirty="0"/>
              <a:t> </a:t>
            </a:r>
            <a:r>
              <a:rPr lang="fr-FR" sz="2000" dirty="0" err="1"/>
              <a:t>disajikan</a:t>
            </a:r>
            <a:r>
              <a:rPr lang="fr-FR" sz="2000" dirty="0"/>
              <a:t> </a:t>
            </a:r>
            <a:r>
              <a:rPr lang="fr-FR" sz="2000" dirty="0" err="1"/>
              <a:t>sebagai</a:t>
            </a:r>
            <a:r>
              <a:rPr lang="fr-FR" sz="2000" dirty="0"/>
              <a:t> </a:t>
            </a:r>
            <a:r>
              <a:rPr lang="fr-FR" sz="2000" dirty="0" err="1"/>
              <a:t>arus</a:t>
            </a:r>
            <a:r>
              <a:rPr lang="fr-FR" sz="2000" dirty="0"/>
              <a:t> kas </a:t>
            </a:r>
            <a:r>
              <a:rPr lang="fr-FR" sz="2000" dirty="0" err="1"/>
              <a:t>operasi</a:t>
            </a:r>
            <a:r>
              <a:rPr lang="fr-FR" sz="2000" dirty="0"/>
              <a:t> </a:t>
            </a:r>
            <a:r>
              <a:rPr lang="fr-FR" sz="2000" dirty="0" err="1"/>
              <a:t>atau</a:t>
            </a:r>
            <a:r>
              <a:rPr lang="fr-FR" sz="2000" dirty="0"/>
              <a:t> </a:t>
            </a:r>
            <a:r>
              <a:rPr lang="fr-FR" sz="2000" dirty="0" err="1"/>
              <a:t>pendanaan</a:t>
            </a:r>
            <a:r>
              <a:rPr lang="fr-FR" sz="2000" dirty="0"/>
              <a:t> (alternatif)</a:t>
            </a:r>
          </a:p>
          <a:p>
            <a:pPr lvl="1">
              <a:spcBef>
                <a:spcPts val="600"/>
              </a:spcBef>
            </a:pPr>
            <a:r>
              <a:rPr lang="fr-FR" sz="2000" dirty="0" err="1"/>
              <a:t>Pendapatan</a:t>
            </a:r>
            <a:r>
              <a:rPr lang="fr-FR" sz="2000" dirty="0"/>
              <a:t>  </a:t>
            </a:r>
            <a:r>
              <a:rPr lang="fr-FR" sz="2000" dirty="0" err="1"/>
              <a:t>bunga</a:t>
            </a:r>
            <a:r>
              <a:rPr lang="fr-FR" sz="2000" dirty="0"/>
              <a:t> </a:t>
            </a:r>
            <a:r>
              <a:rPr lang="fr-FR" sz="2000" dirty="0" err="1"/>
              <a:t>dapat</a:t>
            </a:r>
            <a:r>
              <a:rPr lang="fr-FR" sz="2000" dirty="0"/>
              <a:t> </a:t>
            </a:r>
            <a:r>
              <a:rPr lang="fr-FR" sz="2000" dirty="0" err="1"/>
              <a:t>disajikan</a:t>
            </a:r>
            <a:r>
              <a:rPr lang="fr-FR" sz="2000" dirty="0"/>
              <a:t> </a:t>
            </a:r>
            <a:r>
              <a:rPr lang="fr-FR" sz="2000" dirty="0" err="1"/>
              <a:t>sebagai</a:t>
            </a:r>
            <a:r>
              <a:rPr lang="fr-FR" sz="2000" dirty="0"/>
              <a:t> </a:t>
            </a:r>
            <a:r>
              <a:rPr lang="fr-FR" sz="2000" dirty="0" err="1"/>
              <a:t>arus</a:t>
            </a:r>
            <a:r>
              <a:rPr lang="fr-FR" sz="2000" dirty="0"/>
              <a:t> kas </a:t>
            </a:r>
            <a:r>
              <a:rPr lang="fr-FR" sz="2000" dirty="0" err="1"/>
              <a:t>operasi</a:t>
            </a:r>
            <a:r>
              <a:rPr lang="fr-FR" sz="2000" dirty="0"/>
              <a:t> </a:t>
            </a:r>
            <a:r>
              <a:rPr lang="fr-FR" sz="2000" dirty="0" err="1"/>
              <a:t>atau</a:t>
            </a:r>
            <a:r>
              <a:rPr lang="fr-FR" sz="2000" dirty="0"/>
              <a:t> </a:t>
            </a:r>
            <a:r>
              <a:rPr lang="fr-FR" sz="2000" dirty="0" err="1"/>
              <a:t>investasi</a:t>
            </a:r>
            <a:r>
              <a:rPr lang="fr-FR" sz="2000" dirty="0"/>
              <a:t> (alternatif)</a:t>
            </a:r>
          </a:p>
          <a:p>
            <a:pPr>
              <a:spcBef>
                <a:spcPts val="600"/>
              </a:spcBef>
            </a:pPr>
            <a:r>
              <a:rPr lang="fr-FR" sz="2400" dirty="0" err="1"/>
              <a:t>Dividen</a:t>
            </a:r>
            <a:endParaRPr lang="fr-FR" sz="2400" dirty="0"/>
          </a:p>
          <a:p>
            <a:pPr lvl="1">
              <a:spcBef>
                <a:spcPts val="600"/>
              </a:spcBef>
            </a:pPr>
            <a:r>
              <a:rPr lang="fr-FR" sz="2000" dirty="0" err="1"/>
              <a:t>Dividen</a:t>
            </a:r>
            <a:r>
              <a:rPr lang="fr-FR" sz="2000" dirty="0"/>
              <a:t> yang </a:t>
            </a:r>
            <a:r>
              <a:rPr lang="fr-FR" sz="2000" dirty="0" err="1"/>
              <a:t>dibayarkan</a:t>
            </a:r>
            <a:r>
              <a:rPr lang="fr-FR" sz="2000" dirty="0"/>
              <a:t> </a:t>
            </a:r>
            <a:r>
              <a:rPr lang="fr-FR" sz="2000" dirty="0" err="1"/>
              <a:t>dapat</a:t>
            </a:r>
            <a:r>
              <a:rPr lang="fr-FR" sz="2000" dirty="0"/>
              <a:t> </a:t>
            </a:r>
            <a:r>
              <a:rPr lang="fr-FR" sz="2000" dirty="0" err="1"/>
              <a:t>disajikan</a:t>
            </a:r>
            <a:r>
              <a:rPr lang="fr-FR" sz="2000" dirty="0"/>
              <a:t> </a:t>
            </a:r>
            <a:r>
              <a:rPr lang="fr-FR" sz="2000" dirty="0" err="1"/>
              <a:t>sebagai</a:t>
            </a:r>
            <a:r>
              <a:rPr lang="fr-FR" sz="2000" dirty="0"/>
              <a:t> </a:t>
            </a:r>
            <a:r>
              <a:rPr lang="fr-FR" sz="2000" dirty="0" err="1"/>
              <a:t>arus</a:t>
            </a:r>
            <a:r>
              <a:rPr lang="fr-FR" sz="2000" dirty="0"/>
              <a:t> kas </a:t>
            </a:r>
            <a:r>
              <a:rPr lang="fr-FR" sz="2000" dirty="0" err="1"/>
              <a:t>pendanaan</a:t>
            </a:r>
            <a:r>
              <a:rPr lang="fr-FR" sz="2000" dirty="0"/>
              <a:t> </a:t>
            </a:r>
            <a:r>
              <a:rPr lang="fr-FR" sz="2000" dirty="0" err="1"/>
              <a:t>atau</a:t>
            </a:r>
            <a:r>
              <a:rPr lang="fr-FR" sz="2000" dirty="0"/>
              <a:t> </a:t>
            </a:r>
            <a:r>
              <a:rPr lang="fr-FR" sz="2000" dirty="0" err="1"/>
              <a:t>operasi</a:t>
            </a:r>
            <a:r>
              <a:rPr lang="fr-FR" sz="2000" dirty="0"/>
              <a:t> (alternatif)</a:t>
            </a:r>
          </a:p>
          <a:p>
            <a:pPr lvl="1">
              <a:spcBef>
                <a:spcPts val="600"/>
              </a:spcBef>
            </a:pPr>
            <a:r>
              <a:rPr lang="fr-FR" sz="2000" dirty="0" err="1"/>
              <a:t>Pendapatan</a:t>
            </a:r>
            <a:r>
              <a:rPr lang="fr-FR" sz="2000" dirty="0"/>
              <a:t>  </a:t>
            </a:r>
            <a:r>
              <a:rPr lang="fr-FR" sz="2000" dirty="0" err="1"/>
              <a:t>dividen</a:t>
            </a:r>
            <a:r>
              <a:rPr lang="fr-FR" sz="2000" dirty="0"/>
              <a:t> </a:t>
            </a:r>
            <a:r>
              <a:rPr lang="fr-FR" sz="2000" dirty="0" err="1"/>
              <a:t>dapat</a:t>
            </a:r>
            <a:r>
              <a:rPr lang="fr-FR" sz="2000" dirty="0"/>
              <a:t> </a:t>
            </a:r>
            <a:r>
              <a:rPr lang="fr-FR" sz="2000" dirty="0" err="1"/>
              <a:t>disajikan</a:t>
            </a:r>
            <a:r>
              <a:rPr lang="fr-FR" sz="2000" dirty="0"/>
              <a:t> </a:t>
            </a:r>
            <a:r>
              <a:rPr lang="fr-FR" sz="2000" dirty="0" err="1"/>
              <a:t>sebagai</a:t>
            </a:r>
            <a:r>
              <a:rPr lang="fr-FR" sz="2000" dirty="0"/>
              <a:t> </a:t>
            </a:r>
            <a:r>
              <a:rPr lang="fr-FR" sz="2000" dirty="0" err="1"/>
              <a:t>arus</a:t>
            </a:r>
            <a:r>
              <a:rPr lang="fr-FR" sz="2000" dirty="0"/>
              <a:t> kas </a:t>
            </a:r>
            <a:r>
              <a:rPr lang="fr-FR" sz="2000" dirty="0" err="1"/>
              <a:t>operasi</a:t>
            </a:r>
            <a:r>
              <a:rPr lang="fr-FR" sz="2000" dirty="0"/>
              <a:t> </a:t>
            </a:r>
            <a:r>
              <a:rPr lang="fr-FR" sz="2000" dirty="0" err="1"/>
              <a:t>atau</a:t>
            </a:r>
            <a:r>
              <a:rPr lang="fr-FR" sz="2000" dirty="0"/>
              <a:t> </a:t>
            </a:r>
            <a:r>
              <a:rPr lang="fr-FR" sz="2000" dirty="0" err="1"/>
              <a:t>investasi</a:t>
            </a:r>
            <a:r>
              <a:rPr lang="fr-FR" sz="2000" dirty="0"/>
              <a:t> (alternatif)</a:t>
            </a:r>
          </a:p>
          <a:p>
            <a:pPr lvl="1">
              <a:spcBef>
                <a:spcPts val="600"/>
              </a:spcBef>
            </a:pPr>
            <a:endParaRPr lang="en-US" sz="2000" i="1" dirty="0"/>
          </a:p>
          <a:p>
            <a:pPr>
              <a:spcBef>
                <a:spcPts val="600"/>
              </a:spcBef>
            </a:pPr>
            <a:endParaRPr lang="en-US" sz="2400" dirty="0"/>
          </a:p>
          <a:p>
            <a:pPr>
              <a:spcBef>
                <a:spcPts val="600"/>
              </a:spcBef>
            </a:pPr>
            <a:endParaRPr lang="en-US" sz="2400" dirty="0"/>
          </a:p>
        </p:txBody>
      </p:sp>
    </p:spTree>
    <p:extLst>
      <p:ext uri="{BB962C8B-B14F-4D97-AF65-F5344CB8AC3E}">
        <p14:creationId xmlns:p14="http://schemas.microsoft.com/office/powerpoint/2010/main" xmlns="" val="3103745080"/>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err="1">
                <a:solidFill>
                  <a:srgbClr val="AB2B3D"/>
                </a:solidFill>
                <a:latin typeface="+mn-lt"/>
              </a:rPr>
              <a:t>Pajak</a:t>
            </a:r>
            <a:r>
              <a:rPr lang="en-US" sz="4000" b="1" dirty="0">
                <a:solidFill>
                  <a:srgbClr val="AB2B3D"/>
                </a:solidFill>
                <a:latin typeface="+mn-lt"/>
              </a:rPr>
              <a:t> </a:t>
            </a:r>
            <a:r>
              <a:rPr lang="en-US" sz="4000" b="1" dirty="0" err="1">
                <a:solidFill>
                  <a:srgbClr val="AB2B3D"/>
                </a:solidFill>
                <a:latin typeface="+mn-lt"/>
              </a:rPr>
              <a:t>Penghasilan</a:t>
            </a:r>
            <a:endParaRPr lang="en-US" sz="4000" b="1" dirty="0">
              <a:solidFill>
                <a:srgbClr val="AB2B3D"/>
              </a:solidFill>
              <a:latin typeface="+mn-lt"/>
            </a:endParaRPr>
          </a:p>
        </p:txBody>
      </p:sp>
      <p:sp>
        <p:nvSpPr>
          <p:cNvPr id="3" name="Content Placeholder 2"/>
          <p:cNvSpPr>
            <a:spLocks noGrp="1"/>
          </p:cNvSpPr>
          <p:nvPr>
            <p:ph idx="1"/>
          </p:nvPr>
        </p:nvSpPr>
        <p:spPr>
          <a:xfrm>
            <a:off x="539552" y="1484784"/>
            <a:ext cx="5604084" cy="4752528"/>
          </a:xfrm>
        </p:spPr>
        <p:txBody>
          <a:bodyPr/>
          <a:lstStyle/>
          <a:p>
            <a:pPr>
              <a:lnSpc>
                <a:spcPts val="3000"/>
              </a:lnSpc>
              <a:spcBef>
                <a:spcPts val="1200"/>
              </a:spcBef>
            </a:pPr>
            <a:r>
              <a:rPr lang="fr-FR" sz="2400" dirty="0" err="1"/>
              <a:t>Arus</a:t>
            </a:r>
            <a:r>
              <a:rPr lang="fr-FR" sz="2400" dirty="0"/>
              <a:t> kas yang </a:t>
            </a:r>
            <a:r>
              <a:rPr lang="fr-FR" sz="2400" dirty="0" err="1"/>
              <a:t>berkaitan</a:t>
            </a:r>
            <a:r>
              <a:rPr lang="fr-FR" sz="2400" dirty="0"/>
              <a:t> </a:t>
            </a:r>
            <a:r>
              <a:rPr lang="fr-FR" sz="2400" dirty="0" err="1"/>
              <a:t>dengan</a:t>
            </a:r>
            <a:r>
              <a:rPr lang="fr-FR" sz="2400" dirty="0"/>
              <a:t> </a:t>
            </a:r>
            <a:r>
              <a:rPr lang="fr-FR" sz="2400" dirty="0" err="1"/>
              <a:t>pajak</a:t>
            </a:r>
            <a:r>
              <a:rPr lang="fr-FR" sz="2400" dirty="0"/>
              <a:t> </a:t>
            </a:r>
            <a:r>
              <a:rPr lang="fr-FR" sz="2400" dirty="0" err="1"/>
              <a:t>penghasilan</a:t>
            </a:r>
            <a:r>
              <a:rPr lang="fr-FR" sz="2400" dirty="0"/>
              <a:t> </a:t>
            </a:r>
            <a:r>
              <a:rPr lang="fr-FR" sz="2400" dirty="0" err="1"/>
              <a:t>diungkapkan</a:t>
            </a:r>
            <a:r>
              <a:rPr lang="fr-FR" sz="2400" dirty="0"/>
              <a:t> </a:t>
            </a:r>
            <a:r>
              <a:rPr lang="fr-FR" sz="2400" dirty="0" err="1"/>
              <a:t>secara</a:t>
            </a:r>
            <a:r>
              <a:rPr lang="fr-FR" sz="2400" dirty="0"/>
              <a:t> </a:t>
            </a:r>
            <a:r>
              <a:rPr lang="fr-FR" sz="2400" dirty="0" err="1"/>
              <a:t>terpisah</a:t>
            </a:r>
            <a:r>
              <a:rPr lang="fr-FR" sz="2400" dirty="0"/>
              <a:t>.</a:t>
            </a:r>
          </a:p>
          <a:p>
            <a:pPr>
              <a:lnSpc>
                <a:spcPts val="3000"/>
              </a:lnSpc>
              <a:spcBef>
                <a:spcPts val="1200"/>
              </a:spcBef>
            </a:pPr>
            <a:r>
              <a:rPr lang="fr-FR" sz="2400" dirty="0" err="1"/>
              <a:t>Diklasifikasikan</a:t>
            </a:r>
            <a:r>
              <a:rPr lang="fr-FR" sz="2400" dirty="0"/>
              <a:t> </a:t>
            </a:r>
            <a:r>
              <a:rPr lang="fr-FR" sz="2400" dirty="0" err="1"/>
              <a:t>sebagai</a:t>
            </a:r>
            <a:r>
              <a:rPr lang="fr-FR" sz="2400" dirty="0"/>
              <a:t> </a:t>
            </a:r>
            <a:r>
              <a:rPr lang="fr-FR" sz="2400" dirty="0" err="1"/>
              <a:t>arus</a:t>
            </a:r>
            <a:r>
              <a:rPr lang="fr-FR" sz="2400" dirty="0"/>
              <a:t> kas dari </a:t>
            </a:r>
            <a:r>
              <a:rPr lang="fr-FR" sz="2400" dirty="0" err="1"/>
              <a:t>aktivitas</a:t>
            </a:r>
            <a:r>
              <a:rPr lang="fr-FR" sz="2400" dirty="0"/>
              <a:t> </a:t>
            </a:r>
            <a:r>
              <a:rPr lang="fr-FR" sz="2400" dirty="0" err="1"/>
              <a:t>operasi</a:t>
            </a:r>
            <a:r>
              <a:rPr lang="fr-FR" sz="2400" dirty="0"/>
              <a:t> </a:t>
            </a:r>
            <a:r>
              <a:rPr lang="fr-FR" sz="2400" dirty="0" err="1"/>
              <a:t>kecuali</a:t>
            </a:r>
            <a:r>
              <a:rPr lang="fr-FR" sz="2400" dirty="0"/>
              <a:t> </a:t>
            </a:r>
            <a:r>
              <a:rPr lang="fr-FR" sz="2400" dirty="0" err="1"/>
              <a:t>jika</a:t>
            </a:r>
            <a:r>
              <a:rPr lang="fr-FR" sz="2400" dirty="0"/>
              <a:t> </a:t>
            </a:r>
            <a:r>
              <a:rPr lang="fr-FR" sz="2400" dirty="0" err="1"/>
              <a:t>secara</a:t>
            </a:r>
            <a:r>
              <a:rPr lang="fr-FR" sz="2400" dirty="0"/>
              <a:t> </a:t>
            </a:r>
            <a:r>
              <a:rPr lang="fr-FR" sz="2400" dirty="0" err="1"/>
              <a:t>spesifik</a:t>
            </a:r>
            <a:r>
              <a:rPr lang="fr-FR" sz="2400" dirty="0"/>
              <a:t> </a:t>
            </a:r>
            <a:r>
              <a:rPr lang="fr-FR" sz="2400" dirty="0" err="1"/>
              <a:t>dapat</a:t>
            </a:r>
            <a:r>
              <a:rPr lang="fr-FR" sz="2400" dirty="0"/>
              <a:t> </a:t>
            </a:r>
            <a:r>
              <a:rPr lang="fr-FR" sz="2400" dirty="0" err="1"/>
              <a:t>diidentifikasi</a:t>
            </a:r>
            <a:r>
              <a:rPr lang="fr-FR" sz="2400" dirty="0"/>
              <a:t> </a:t>
            </a:r>
            <a:r>
              <a:rPr lang="fr-FR" sz="2400" dirty="0" err="1"/>
              <a:t>sebagai</a:t>
            </a:r>
            <a:r>
              <a:rPr lang="fr-FR" sz="2400" dirty="0"/>
              <a:t> </a:t>
            </a:r>
            <a:r>
              <a:rPr lang="fr-FR" sz="2400" dirty="0" err="1"/>
              <a:t>aktivitas</a:t>
            </a:r>
            <a:r>
              <a:rPr lang="fr-FR" sz="2400" dirty="0"/>
              <a:t> </a:t>
            </a:r>
            <a:r>
              <a:rPr lang="fr-FR" sz="2400" dirty="0" err="1"/>
              <a:t>pendanaan</a:t>
            </a:r>
            <a:r>
              <a:rPr lang="fr-FR" sz="2400" dirty="0"/>
              <a:t> dan </a:t>
            </a:r>
            <a:r>
              <a:rPr lang="fr-FR" sz="2400" dirty="0" err="1"/>
              <a:t>investasi</a:t>
            </a:r>
            <a:r>
              <a:rPr lang="fr-FR" sz="2400" dirty="0"/>
              <a:t>.</a:t>
            </a:r>
          </a:p>
          <a:p>
            <a:pPr>
              <a:lnSpc>
                <a:spcPts val="3000"/>
              </a:lnSpc>
              <a:spcBef>
                <a:spcPts val="1200"/>
              </a:spcBef>
            </a:pPr>
            <a:r>
              <a:rPr lang="fr-FR" sz="2400" dirty="0" err="1"/>
              <a:t>Jika</a:t>
            </a:r>
            <a:r>
              <a:rPr lang="fr-FR" sz="2400" dirty="0"/>
              <a:t> </a:t>
            </a:r>
            <a:r>
              <a:rPr lang="fr-FR" sz="2400" dirty="0" err="1"/>
              <a:t>diklasifikasikan</a:t>
            </a:r>
            <a:r>
              <a:rPr lang="fr-FR" sz="2400" dirty="0"/>
              <a:t> </a:t>
            </a:r>
            <a:r>
              <a:rPr lang="fr-FR" sz="2400" dirty="0" err="1"/>
              <a:t>secara</a:t>
            </a:r>
            <a:r>
              <a:rPr lang="fr-FR" sz="2400" dirty="0"/>
              <a:t> </a:t>
            </a:r>
            <a:r>
              <a:rPr lang="fr-FR" sz="2400" dirty="0" err="1"/>
              <a:t>terpisah</a:t>
            </a:r>
            <a:r>
              <a:rPr lang="fr-FR" sz="2400" dirty="0"/>
              <a:t> </a:t>
            </a:r>
            <a:r>
              <a:rPr lang="fr-FR" sz="2400" dirty="0" err="1"/>
              <a:t>jumlah</a:t>
            </a:r>
            <a:r>
              <a:rPr lang="fr-FR" sz="2400" dirty="0"/>
              <a:t> </a:t>
            </a:r>
            <a:r>
              <a:rPr lang="fr-FR" sz="2400" dirty="0" err="1"/>
              <a:t>keseluruhan</a:t>
            </a:r>
            <a:r>
              <a:rPr lang="fr-FR" sz="2400" dirty="0"/>
              <a:t> </a:t>
            </a:r>
            <a:r>
              <a:rPr lang="fr-FR" sz="2400" dirty="0" err="1"/>
              <a:t>pajak</a:t>
            </a:r>
            <a:r>
              <a:rPr lang="fr-FR" sz="2400" dirty="0"/>
              <a:t> </a:t>
            </a:r>
            <a:r>
              <a:rPr lang="fr-FR" sz="2400" dirty="0" err="1"/>
              <a:t>dibayarkan</a:t>
            </a:r>
            <a:r>
              <a:rPr lang="fr-FR" sz="2400" dirty="0"/>
              <a:t> </a:t>
            </a:r>
            <a:r>
              <a:rPr lang="fr-FR" sz="2400" dirty="0" err="1"/>
              <a:t>diungkapkan</a:t>
            </a:r>
            <a:endParaRPr lang="fr-FR" sz="2400" dirty="0"/>
          </a:p>
          <a:p>
            <a:pPr lvl="1">
              <a:lnSpc>
                <a:spcPts val="3000"/>
              </a:lnSpc>
              <a:spcBef>
                <a:spcPts val="1200"/>
              </a:spcBef>
            </a:pPr>
            <a:endParaRPr lang="fr-FR" sz="1600" dirty="0"/>
          </a:p>
          <a:p>
            <a:pPr lvl="1">
              <a:spcBef>
                <a:spcPts val="1200"/>
              </a:spcBef>
            </a:pPr>
            <a:endParaRPr lang="en-US" sz="2000" i="1" dirty="0"/>
          </a:p>
        </p:txBody>
      </p:sp>
      <p:pic>
        <p:nvPicPr>
          <p:cNvPr id="4" name="Picture 3" descr="akuntansi.jpg"/>
          <p:cNvPicPr>
            <a:picLocks noChangeAspect="1"/>
          </p:cNvPicPr>
          <p:nvPr/>
        </p:nvPicPr>
        <p:blipFill>
          <a:blip r:embed="rId2" cstate="print"/>
          <a:stretch>
            <a:fillRect/>
          </a:stretch>
        </p:blipFill>
        <p:spPr>
          <a:xfrm>
            <a:off x="6286512" y="1571612"/>
            <a:ext cx="2714676" cy="2286016"/>
          </a:xfrm>
          <a:prstGeom prst="rect">
            <a:avLst/>
          </a:prstGeom>
          <a:effectLst>
            <a:softEdge rad="127000"/>
          </a:effectLst>
        </p:spPr>
      </p:pic>
      <p:pic>
        <p:nvPicPr>
          <p:cNvPr id="5" name="Picture 4" descr="accounting2.jpg"/>
          <p:cNvPicPr>
            <a:picLocks noChangeAspect="1"/>
          </p:cNvPicPr>
          <p:nvPr/>
        </p:nvPicPr>
        <p:blipFill>
          <a:blip r:embed="rId3" cstate="print"/>
          <a:stretch>
            <a:fillRect/>
          </a:stretch>
        </p:blipFill>
        <p:spPr>
          <a:xfrm>
            <a:off x="6138531" y="3714752"/>
            <a:ext cx="3005501" cy="2286016"/>
          </a:xfrm>
          <a:prstGeom prst="rect">
            <a:avLst/>
          </a:prstGeom>
          <a:effectLst>
            <a:softEdge rad="317500"/>
          </a:effectLst>
        </p:spPr>
      </p:pic>
    </p:spTree>
    <p:extLst>
      <p:ext uri="{BB962C8B-B14F-4D97-AF65-F5344CB8AC3E}">
        <p14:creationId xmlns:p14="http://schemas.microsoft.com/office/powerpoint/2010/main" xmlns="" val="85813631"/>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err="1">
                <a:latin typeface="+mn-lt"/>
              </a:rPr>
              <a:t>Investasi</a:t>
            </a:r>
            <a:r>
              <a:rPr lang="en-US" sz="2800" b="1" dirty="0">
                <a:latin typeface="+mn-lt"/>
              </a:rPr>
              <a:t> </a:t>
            </a:r>
            <a:r>
              <a:rPr lang="en-US" sz="2800" b="1" dirty="0" err="1">
                <a:latin typeface="+mn-lt"/>
              </a:rPr>
              <a:t>dalam</a:t>
            </a:r>
            <a:r>
              <a:rPr lang="en-US" sz="2800" b="1" dirty="0">
                <a:latin typeface="+mn-lt"/>
              </a:rPr>
              <a:t> </a:t>
            </a:r>
            <a:r>
              <a:rPr lang="en-US" sz="2800" b="1" dirty="0" err="1">
                <a:latin typeface="+mn-lt"/>
              </a:rPr>
              <a:t>asosiasi</a:t>
            </a:r>
            <a:r>
              <a:rPr lang="en-US" sz="2800" b="1" dirty="0">
                <a:latin typeface="+mn-lt"/>
              </a:rPr>
              <a:t>, </a:t>
            </a:r>
            <a:r>
              <a:rPr lang="en-US" sz="2800" b="1" dirty="0" err="1">
                <a:latin typeface="+mn-lt"/>
              </a:rPr>
              <a:t>anak</a:t>
            </a:r>
            <a:r>
              <a:rPr lang="en-US" sz="2800" b="1" dirty="0">
                <a:latin typeface="+mn-lt"/>
              </a:rPr>
              <a:t>, </a:t>
            </a:r>
            <a:r>
              <a:rPr lang="en-US" sz="2800" b="1" dirty="0" err="1">
                <a:latin typeface="+mn-lt"/>
              </a:rPr>
              <a:t>bisnis</a:t>
            </a:r>
            <a:r>
              <a:rPr lang="en-US" sz="2800" b="1" dirty="0">
                <a:latin typeface="+mn-lt"/>
              </a:rPr>
              <a:t> lain</a:t>
            </a:r>
          </a:p>
        </p:txBody>
      </p:sp>
      <p:sp>
        <p:nvSpPr>
          <p:cNvPr id="3" name="Content Placeholder 2"/>
          <p:cNvSpPr>
            <a:spLocks noGrp="1"/>
          </p:cNvSpPr>
          <p:nvPr>
            <p:ph idx="1"/>
          </p:nvPr>
        </p:nvSpPr>
        <p:spPr>
          <a:xfrm>
            <a:off x="442664" y="1500336"/>
            <a:ext cx="8305800" cy="4953000"/>
          </a:xfrm>
        </p:spPr>
        <p:txBody>
          <a:bodyPr/>
          <a:lstStyle/>
          <a:p>
            <a:r>
              <a:rPr lang="en-US" sz="2000" dirty="0" err="1"/>
              <a:t>Investasi</a:t>
            </a:r>
            <a:r>
              <a:rPr lang="en-US" sz="2000" dirty="0"/>
              <a:t> </a:t>
            </a:r>
            <a:r>
              <a:rPr lang="en-US" sz="2000" dirty="0" err="1"/>
              <a:t>dilaporkan</a:t>
            </a:r>
            <a:r>
              <a:rPr lang="en-US" sz="2000" dirty="0"/>
              <a:t> </a:t>
            </a:r>
            <a:r>
              <a:rPr lang="en-US" sz="2000" dirty="0" err="1"/>
              <a:t>hanya</a:t>
            </a:r>
            <a:r>
              <a:rPr lang="en-US" sz="2000" dirty="0"/>
              <a:t> </a:t>
            </a:r>
            <a:r>
              <a:rPr lang="en-US" sz="2000" dirty="0" err="1"/>
              <a:t>terkait</a:t>
            </a:r>
            <a:r>
              <a:rPr lang="en-US" sz="2000" dirty="0"/>
              <a:t> </a:t>
            </a:r>
            <a:r>
              <a:rPr lang="en-US" sz="2000" dirty="0" err="1"/>
              <a:t>dengan</a:t>
            </a:r>
            <a:r>
              <a:rPr lang="en-US" sz="2000" dirty="0"/>
              <a:t> </a:t>
            </a:r>
            <a:r>
              <a:rPr lang="en-US" sz="2000" dirty="0" err="1"/>
              <a:t>arus</a:t>
            </a:r>
            <a:r>
              <a:rPr lang="en-US" sz="2000" dirty="0"/>
              <a:t> </a:t>
            </a:r>
            <a:r>
              <a:rPr lang="en-US" sz="2000" dirty="0" err="1"/>
              <a:t>kas</a:t>
            </a:r>
            <a:r>
              <a:rPr lang="en-US" sz="2000" dirty="0"/>
              <a:t> yang </a:t>
            </a:r>
            <a:r>
              <a:rPr lang="en-US" sz="2000" dirty="0" err="1"/>
              <a:t>terjadi</a:t>
            </a:r>
            <a:r>
              <a:rPr lang="en-US" sz="2000" dirty="0"/>
              <a:t> </a:t>
            </a:r>
            <a:r>
              <a:rPr lang="en-US" sz="2000" dirty="0" err="1"/>
              <a:t>antara</a:t>
            </a:r>
            <a:r>
              <a:rPr lang="en-US" sz="2000" dirty="0"/>
              <a:t> investor </a:t>
            </a:r>
            <a:r>
              <a:rPr lang="en-US" sz="2000" dirty="0" err="1"/>
              <a:t>dan</a:t>
            </a:r>
            <a:r>
              <a:rPr lang="en-US" sz="2000" dirty="0"/>
              <a:t> investee</a:t>
            </a:r>
          </a:p>
          <a:p>
            <a:r>
              <a:rPr lang="en-US" sz="2000" dirty="0" err="1"/>
              <a:t>Arus</a:t>
            </a:r>
            <a:r>
              <a:rPr lang="en-US" sz="2000" dirty="0"/>
              <a:t> </a:t>
            </a:r>
            <a:r>
              <a:rPr lang="en-US" sz="2000" dirty="0" err="1"/>
              <a:t>kas</a:t>
            </a:r>
            <a:r>
              <a:rPr lang="en-US" sz="2000" dirty="0"/>
              <a:t> yang </a:t>
            </a:r>
            <a:r>
              <a:rPr lang="en-US" sz="2000" dirty="0" err="1"/>
              <a:t>berasal</a:t>
            </a:r>
            <a:r>
              <a:rPr lang="en-US" sz="2000" dirty="0"/>
              <a:t> </a:t>
            </a:r>
            <a:r>
              <a:rPr lang="en-US" sz="2000" dirty="0" err="1"/>
              <a:t>dari</a:t>
            </a:r>
            <a:r>
              <a:rPr lang="en-US" sz="2000" dirty="0"/>
              <a:t> </a:t>
            </a:r>
            <a:r>
              <a:rPr lang="en-US" sz="2000" dirty="0" err="1"/>
              <a:t>perolehan</a:t>
            </a:r>
            <a:r>
              <a:rPr lang="en-US" sz="2000" dirty="0"/>
              <a:t> </a:t>
            </a:r>
            <a:r>
              <a:rPr lang="en-US" sz="2000" dirty="0" err="1"/>
              <a:t>dan</a:t>
            </a:r>
            <a:r>
              <a:rPr lang="en-US" sz="2000" dirty="0"/>
              <a:t> </a:t>
            </a:r>
            <a:r>
              <a:rPr lang="en-US" sz="2000" dirty="0" err="1"/>
              <a:t>kehilangan</a:t>
            </a:r>
            <a:r>
              <a:rPr lang="en-US" sz="2000" dirty="0"/>
              <a:t> </a:t>
            </a:r>
            <a:r>
              <a:rPr lang="en-US" sz="2000" dirty="0" err="1"/>
              <a:t>pengendalian</a:t>
            </a:r>
            <a:r>
              <a:rPr lang="en-US" sz="2000" dirty="0"/>
              <a:t> </a:t>
            </a:r>
            <a:r>
              <a:rPr lang="en-US" sz="2000" dirty="0" err="1"/>
              <a:t>atas</a:t>
            </a:r>
            <a:r>
              <a:rPr lang="en-US" sz="2000" dirty="0"/>
              <a:t> </a:t>
            </a:r>
            <a:r>
              <a:rPr lang="en-US" sz="2000" dirty="0" err="1"/>
              <a:t>entitas</a:t>
            </a:r>
            <a:r>
              <a:rPr lang="en-US" sz="2000" dirty="0"/>
              <a:t> </a:t>
            </a:r>
            <a:r>
              <a:rPr lang="en-US" sz="2000" dirty="0" err="1"/>
              <a:t>anak</a:t>
            </a:r>
            <a:r>
              <a:rPr lang="en-US" sz="2000" dirty="0"/>
              <a:t> </a:t>
            </a:r>
            <a:r>
              <a:rPr lang="en-US" sz="2000" dirty="0" err="1"/>
              <a:t>dan</a:t>
            </a:r>
            <a:r>
              <a:rPr lang="en-US" sz="2000" dirty="0"/>
              <a:t> </a:t>
            </a:r>
            <a:r>
              <a:rPr lang="en-US" sz="2000" dirty="0" err="1"/>
              <a:t>bisnis</a:t>
            </a:r>
            <a:r>
              <a:rPr lang="en-US" sz="2000" dirty="0"/>
              <a:t> lain </a:t>
            </a:r>
            <a:r>
              <a:rPr lang="en-US" sz="2000" dirty="0" err="1"/>
              <a:t>disajikan</a:t>
            </a:r>
            <a:r>
              <a:rPr lang="en-US" sz="2000" dirty="0"/>
              <a:t> </a:t>
            </a:r>
            <a:r>
              <a:rPr lang="en-US" sz="2000" dirty="0" err="1"/>
              <a:t>secara</a:t>
            </a:r>
            <a:r>
              <a:rPr lang="en-US" sz="2000" dirty="0"/>
              <a:t> </a:t>
            </a:r>
            <a:r>
              <a:rPr lang="en-US" sz="2000" dirty="0" err="1"/>
              <a:t>terpisah</a:t>
            </a:r>
            <a:r>
              <a:rPr lang="en-US" sz="2000" dirty="0"/>
              <a:t> </a:t>
            </a:r>
            <a:r>
              <a:rPr lang="en-US" sz="2000" dirty="0" err="1"/>
              <a:t>dan</a:t>
            </a:r>
            <a:r>
              <a:rPr lang="en-US" sz="2000" dirty="0"/>
              <a:t> </a:t>
            </a:r>
            <a:r>
              <a:rPr lang="en-US" sz="2000" dirty="0" err="1"/>
              <a:t>diklasifikasikan</a:t>
            </a:r>
            <a:r>
              <a:rPr lang="en-US" sz="2000" dirty="0"/>
              <a:t> </a:t>
            </a:r>
            <a:r>
              <a:rPr lang="en-US" sz="2000" dirty="0" err="1"/>
              <a:t>sebagai</a:t>
            </a:r>
            <a:r>
              <a:rPr lang="en-US" sz="2000" dirty="0"/>
              <a:t> </a:t>
            </a:r>
            <a:r>
              <a:rPr lang="en-US" sz="2000" dirty="0" err="1"/>
              <a:t>aktivitas</a:t>
            </a:r>
            <a:r>
              <a:rPr lang="en-US" sz="2000" dirty="0"/>
              <a:t> </a:t>
            </a:r>
            <a:r>
              <a:rPr lang="en-US" sz="2000" dirty="0" err="1"/>
              <a:t>investasi</a:t>
            </a:r>
            <a:r>
              <a:rPr lang="en-US" sz="2000" dirty="0"/>
              <a:t>.</a:t>
            </a:r>
          </a:p>
          <a:p>
            <a:r>
              <a:rPr lang="en-US" sz="2000" dirty="0" err="1"/>
              <a:t>Pengungkapan</a:t>
            </a:r>
            <a:r>
              <a:rPr lang="en-US" sz="2000" dirty="0"/>
              <a:t> </a:t>
            </a:r>
            <a:r>
              <a:rPr lang="en-US" sz="2000" dirty="0" err="1"/>
              <a:t>atas</a:t>
            </a:r>
            <a:r>
              <a:rPr lang="en-US" sz="2000" dirty="0"/>
              <a:t> </a:t>
            </a:r>
            <a:r>
              <a:rPr lang="en-US" sz="2000" dirty="0" err="1"/>
              <a:t>perolehan</a:t>
            </a:r>
            <a:r>
              <a:rPr lang="en-US" sz="2000" dirty="0"/>
              <a:t> </a:t>
            </a:r>
            <a:r>
              <a:rPr lang="en-US" sz="2000" dirty="0" err="1"/>
              <a:t>dan</a:t>
            </a:r>
            <a:r>
              <a:rPr lang="en-US" sz="2000" dirty="0"/>
              <a:t> </a:t>
            </a:r>
            <a:r>
              <a:rPr lang="en-US" sz="2000" dirty="0" err="1"/>
              <a:t>kehilangan</a:t>
            </a:r>
            <a:r>
              <a:rPr lang="en-US" sz="2000" dirty="0"/>
              <a:t> </a:t>
            </a:r>
            <a:r>
              <a:rPr lang="en-US" sz="2000" dirty="0" err="1"/>
              <a:t>pengendalian</a:t>
            </a:r>
            <a:r>
              <a:rPr lang="en-US" sz="2000" dirty="0"/>
              <a:t> </a:t>
            </a:r>
            <a:r>
              <a:rPr lang="en-US" sz="2000" dirty="0" err="1"/>
              <a:t>entitas</a:t>
            </a:r>
            <a:r>
              <a:rPr lang="en-US" sz="2000" dirty="0"/>
              <a:t> </a:t>
            </a:r>
            <a:r>
              <a:rPr lang="en-US" sz="2000" dirty="0" err="1"/>
              <a:t>anak</a:t>
            </a:r>
            <a:r>
              <a:rPr lang="en-US" sz="2000" dirty="0"/>
              <a:t> </a:t>
            </a:r>
            <a:r>
              <a:rPr lang="en-US" sz="2000" dirty="0" err="1"/>
              <a:t>dan</a:t>
            </a:r>
            <a:r>
              <a:rPr lang="en-US" sz="2000" dirty="0"/>
              <a:t> </a:t>
            </a:r>
            <a:r>
              <a:rPr lang="en-US" sz="2000" dirty="0" err="1"/>
              <a:t>bisnis</a:t>
            </a:r>
            <a:r>
              <a:rPr lang="en-US" sz="2000" dirty="0"/>
              <a:t>:</a:t>
            </a:r>
          </a:p>
          <a:p>
            <a:pPr lvl="1"/>
            <a:r>
              <a:rPr lang="en-US" sz="1800" dirty="0" err="1"/>
              <a:t>Jumlah</a:t>
            </a:r>
            <a:r>
              <a:rPr lang="en-US" sz="1800" dirty="0"/>
              <a:t> </a:t>
            </a:r>
            <a:r>
              <a:rPr lang="en-US" sz="1800" dirty="0" err="1"/>
              <a:t>imbalan</a:t>
            </a:r>
            <a:endParaRPr lang="en-US" sz="1800" dirty="0"/>
          </a:p>
          <a:p>
            <a:pPr lvl="1"/>
            <a:r>
              <a:rPr lang="en-US" sz="1800" dirty="0" err="1"/>
              <a:t>Porsi</a:t>
            </a:r>
            <a:r>
              <a:rPr lang="en-US" sz="1800" dirty="0"/>
              <a:t> </a:t>
            </a:r>
            <a:r>
              <a:rPr lang="en-US" sz="1800" dirty="0" err="1"/>
              <a:t>imbalan</a:t>
            </a:r>
            <a:r>
              <a:rPr lang="en-US" sz="1800" dirty="0"/>
              <a:t> yang </a:t>
            </a:r>
            <a:r>
              <a:rPr lang="en-US" sz="1800" dirty="0" err="1"/>
              <a:t>merupakan</a:t>
            </a:r>
            <a:r>
              <a:rPr lang="en-US" sz="1800" dirty="0"/>
              <a:t> </a:t>
            </a:r>
            <a:r>
              <a:rPr lang="en-US" sz="1800" dirty="0" err="1"/>
              <a:t>kas</a:t>
            </a:r>
            <a:r>
              <a:rPr lang="en-US" sz="1800" dirty="0"/>
              <a:t> </a:t>
            </a:r>
            <a:r>
              <a:rPr lang="en-US" sz="1800" dirty="0" err="1"/>
              <a:t>atau</a:t>
            </a:r>
            <a:r>
              <a:rPr lang="en-US" sz="1800" dirty="0"/>
              <a:t> </a:t>
            </a:r>
            <a:r>
              <a:rPr lang="en-US" sz="1800" dirty="0" err="1"/>
              <a:t>setara</a:t>
            </a:r>
            <a:r>
              <a:rPr lang="en-US" sz="1800" dirty="0"/>
              <a:t> </a:t>
            </a:r>
            <a:r>
              <a:rPr lang="en-US" sz="1800" dirty="0" err="1"/>
              <a:t>kas</a:t>
            </a:r>
            <a:endParaRPr lang="en-US" sz="1800" dirty="0"/>
          </a:p>
          <a:p>
            <a:pPr lvl="1"/>
            <a:r>
              <a:rPr lang="en-US" sz="1800" dirty="0" err="1"/>
              <a:t>Jumlah</a:t>
            </a:r>
            <a:r>
              <a:rPr lang="en-US" sz="1800" dirty="0"/>
              <a:t> </a:t>
            </a:r>
            <a:r>
              <a:rPr lang="en-US" sz="1800" dirty="0" err="1"/>
              <a:t>kas</a:t>
            </a:r>
            <a:r>
              <a:rPr lang="en-US" sz="1800" dirty="0"/>
              <a:t> </a:t>
            </a:r>
            <a:r>
              <a:rPr lang="en-US" sz="1800" dirty="0" err="1"/>
              <a:t>dan</a:t>
            </a:r>
            <a:r>
              <a:rPr lang="en-US" sz="1800" dirty="0"/>
              <a:t> </a:t>
            </a:r>
            <a:r>
              <a:rPr lang="en-US" sz="1800" dirty="0" err="1"/>
              <a:t>setara</a:t>
            </a:r>
            <a:r>
              <a:rPr lang="en-US" sz="1800" dirty="0"/>
              <a:t> </a:t>
            </a:r>
            <a:r>
              <a:rPr lang="en-US" sz="1800" dirty="0" err="1"/>
              <a:t>kas</a:t>
            </a:r>
            <a:r>
              <a:rPr lang="en-US" sz="1800" dirty="0"/>
              <a:t> </a:t>
            </a:r>
            <a:r>
              <a:rPr lang="en-US" sz="1800" dirty="0" err="1"/>
              <a:t>pada</a:t>
            </a:r>
            <a:r>
              <a:rPr lang="en-US" sz="1800" dirty="0"/>
              <a:t> </a:t>
            </a:r>
            <a:r>
              <a:rPr lang="en-US" sz="1800" dirty="0" err="1"/>
              <a:t>entitas</a:t>
            </a:r>
            <a:r>
              <a:rPr lang="en-US" sz="1800" dirty="0"/>
              <a:t> </a:t>
            </a:r>
            <a:r>
              <a:rPr lang="en-US" sz="1800" dirty="0" err="1"/>
              <a:t>anak</a:t>
            </a:r>
            <a:r>
              <a:rPr lang="en-US" sz="1800" dirty="0"/>
              <a:t> </a:t>
            </a:r>
            <a:r>
              <a:rPr lang="en-US" sz="1800" dirty="0" err="1"/>
              <a:t>di</a:t>
            </a:r>
            <a:r>
              <a:rPr lang="en-US" sz="1800" dirty="0"/>
              <a:t> </a:t>
            </a:r>
            <a:r>
              <a:rPr lang="en-US" sz="1800" dirty="0" err="1"/>
              <a:t>mana</a:t>
            </a:r>
            <a:r>
              <a:rPr lang="en-US" sz="1800" dirty="0"/>
              <a:t> </a:t>
            </a:r>
            <a:r>
              <a:rPr lang="en-US" sz="1800" dirty="0" err="1"/>
              <a:t>pengendalian</a:t>
            </a:r>
            <a:r>
              <a:rPr lang="en-US" sz="1800" dirty="0"/>
              <a:t> </a:t>
            </a:r>
            <a:r>
              <a:rPr lang="en-US" sz="1800" dirty="0" err="1"/>
              <a:t>hilang</a:t>
            </a:r>
            <a:endParaRPr lang="en-US" sz="1800" dirty="0"/>
          </a:p>
          <a:p>
            <a:pPr lvl="1"/>
            <a:r>
              <a:rPr lang="en-US" sz="1800" dirty="0" err="1"/>
              <a:t>Jumlah</a:t>
            </a:r>
            <a:r>
              <a:rPr lang="en-US" sz="1800" dirty="0"/>
              <a:t> </a:t>
            </a:r>
            <a:r>
              <a:rPr lang="en-US" sz="1800" dirty="0" err="1"/>
              <a:t>aset</a:t>
            </a:r>
            <a:r>
              <a:rPr lang="en-US" sz="1800" dirty="0"/>
              <a:t> </a:t>
            </a:r>
            <a:r>
              <a:rPr lang="en-US" sz="1800" dirty="0" err="1"/>
              <a:t>dan</a:t>
            </a:r>
            <a:r>
              <a:rPr lang="en-US" sz="1800" dirty="0"/>
              <a:t> </a:t>
            </a:r>
            <a:r>
              <a:rPr lang="en-US" sz="1800" dirty="0" err="1"/>
              <a:t>liabilitas</a:t>
            </a:r>
            <a:r>
              <a:rPr lang="en-US" sz="1800" dirty="0"/>
              <a:t> </a:t>
            </a:r>
            <a:r>
              <a:rPr lang="en-US" sz="1800" dirty="0" err="1"/>
              <a:t>selain</a:t>
            </a:r>
            <a:r>
              <a:rPr lang="en-US" sz="1800" dirty="0"/>
              <a:t> </a:t>
            </a:r>
            <a:r>
              <a:rPr lang="en-US" sz="1800" dirty="0" err="1"/>
              <a:t>kas</a:t>
            </a:r>
            <a:r>
              <a:rPr lang="en-US" sz="1800" dirty="0"/>
              <a:t> /</a:t>
            </a:r>
            <a:r>
              <a:rPr lang="en-US" sz="1800" dirty="0" err="1"/>
              <a:t>setara</a:t>
            </a:r>
            <a:r>
              <a:rPr lang="en-US" sz="1800" dirty="0"/>
              <a:t> </a:t>
            </a:r>
            <a:r>
              <a:rPr lang="en-US" sz="1800" dirty="0" err="1"/>
              <a:t>kas</a:t>
            </a:r>
            <a:r>
              <a:rPr lang="en-US" sz="1800" dirty="0"/>
              <a:t> </a:t>
            </a:r>
            <a:r>
              <a:rPr lang="en-US" sz="1800" dirty="0" err="1"/>
              <a:t>di</a:t>
            </a:r>
            <a:r>
              <a:rPr lang="en-US" sz="1800" dirty="0"/>
              <a:t> </a:t>
            </a:r>
            <a:r>
              <a:rPr lang="en-US" sz="1800" dirty="0" err="1"/>
              <a:t>mana</a:t>
            </a:r>
            <a:r>
              <a:rPr lang="en-US" sz="1800" dirty="0"/>
              <a:t> </a:t>
            </a:r>
            <a:r>
              <a:rPr lang="en-US" sz="1800" dirty="0" err="1"/>
              <a:t>pengendalian</a:t>
            </a:r>
            <a:r>
              <a:rPr lang="en-US" sz="1800" dirty="0"/>
              <a:t> </a:t>
            </a:r>
            <a:r>
              <a:rPr lang="en-US" sz="1800" dirty="0" err="1"/>
              <a:t>hilang</a:t>
            </a:r>
            <a:r>
              <a:rPr lang="en-US" sz="1800" dirty="0"/>
              <a:t>.</a:t>
            </a:r>
          </a:p>
          <a:p>
            <a:pPr>
              <a:lnSpc>
                <a:spcPts val="3000"/>
              </a:lnSpc>
              <a:spcBef>
                <a:spcPts val="600"/>
              </a:spcBef>
            </a:pPr>
            <a:endParaRPr lang="en-US" sz="2000" dirty="0"/>
          </a:p>
          <a:p>
            <a:pPr>
              <a:lnSpc>
                <a:spcPts val="3000"/>
              </a:lnSpc>
              <a:spcBef>
                <a:spcPts val="600"/>
              </a:spcBef>
            </a:pPr>
            <a:endParaRPr lang="en-US" sz="2000" dirty="0"/>
          </a:p>
        </p:txBody>
      </p:sp>
    </p:spTree>
    <p:extLst>
      <p:ext uri="{BB962C8B-B14F-4D97-AF65-F5344CB8AC3E}">
        <p14:creationId xmlns:p14="http://schemas.microsoft.com/office/powerpoint/2010/main" xmlns="" val="29973811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793" y="304800"/>
            <a:ext cx="8229600" cy="533400"/>
          </a:xfrm>
        </p:spPr>
        <p:txBody>
          <a:bodyPr>
            <a:noAutofit/>
          </a:bodyPr>
          <a:lstStyle/>
          <a:p>
            <a:pPr algn="ctr"/>
            <a:r>
              <a:rPr lang="en-US" b="1" dirty="0" err="1"/>
              <a:t>Perubahan</a:t>
            </a:r>
            <a:r>
              <a:rPr lang="en-US" b="1" dirty="0"/>
              <a:t> PSAK</a:t>
            </a:r>
            <a:endParaRPr lang="id-ID" b="1" dirty="0"/>
          </a:p>
        </p:txBody>
      </p:sp>
      <p:graphicFrame>
        <p:nvGraphicFramePr>
          <p:cNvPr id="4" name="Diagram 3">
            <a:extLst>
              <a:ext uri="{FF2B5EF4-FFF2-40B4-BE49-F238E27FC236}">
                <a16:creationId xmlns:a16="http://schemas.microsoft.com/office/drawing/2014/main" xmlns="" id="{B541C783-6E5B-4DC9-B9EC-E7D97F9521F4}"/>
              </a:ext>
            </a:extLst>
          </p:cNvPr>
          <p:cNvGraphicFramePr/>
          <p:nvPr>
            <p:extLst/>
          </p:nvPr>
        </p:nvGraphicFramePr>
        <p:xfrm>
          <a:off x="572193" y="1524000"/>
          <a:ext cx="8114607"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3">
            <a:extLst>
              <a:ext uri="{FF2B5EF4-FFF2-40B4-BE49-F238E27FC236}">
                <a16:creationId xmlns:a16="http://schemas.microsoft.com/office/drawing/2014/main" xmlns="" id="{35D4FA58-157D-42B8-A95C-CEDC73072569}"/>
              </a:ext>
            </a:extLst>
          </p:cNvPr>
          <p:cNvSpPr>
            <a:spLocks noGrp="1"/>
          </p:cNvSpPr>
          <p:nvPr>
            <p:ph type="sldNum" sz="quarter" idx="12"/>
          </p:nvPr>
        </p:nvSpPr>
        <p:spPr>
          <a:xfrm>
            <a:off x="8572528" y="6521824"/>
            <a:ext cx="517684" cy="336175"/>
          </a:xfrm>
        </p:spPr>
        <p:txBody>
          <a:bodyPr/>
          <a:lstStyle/>
          <a:p>
            <a:pPr algn="r"/>
            <a:fld id="{C8917DDB-6779-4320-89F1-0A441ABEDE43}" type="slidenum">
              <a:rPr lang="en-US" sz="1800" smtClean="0"/>
              <a:pPr algn="r"/>
              <a:t>9</a:t>
            </a:fld>
            <a:endParaRPr lang="en-US" sz="1800" dirty="0"/>
          </a:p>
        </p:txBody>
      </p:sp>
    </p:spTree>
    <p:extLst>
      <p:ext uri="{BB962C8B-B14F-4D97-AF65-F5344CB8AC3E}">
        <p14:creationId xmlns:p14="http://schemas.microsoft.com/office/powerpoint/2010/main" xmlns="" val="284405545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latin typeface="+mn-lt"/>
              </a:rPr>
              <a:t>Ketentuan</a:t>
            </a:r>
            <a:r>
              <a:rPr lang="en-US" b="1" dirty="0">
                <a:latin typeface="+mn-lt"/>
              </a:rPr>
              <a:t> lain</a:t>
            </a:r>
          </a:p>
        </p:txBody>
      </p:sp>
      <p:sp>
        <p:nvSpPr>
          <p:cNvPr id="3" name="Content Placeholder 2"/>
          <p:cNvSpPr>
            <a:spLocks noGrp="1"/>
          </p:cNvSpPr>
          <p:nvPr>
            <p:ph idx="1"/>
          </p:nvPr>
        </p:nvSpPr>
        <p:spPr>
          <a:xfrm>
            <a:off x="683568" y="1295400"/>
            <a:ext cx="7560840" cy="4953000"/>
          </a:xfrm>
        </p:spPr>
        <p:txBody>
          <a:bodyPr/>
          <a:lstStyle/>
          <a:p>
            <a:pPr>
              <a:spcBef>
                <a:spcPts val="1200"/>
              </a:spcBef>
            </a:pPr>
            <a:r>
              <a:rPr lang="en-US" sz="2000" dirty="0" err="1"/>
              <a:t>Transaksi</a:t>
            </a:r>
            <a:r>
              <a:rPr lang="en-US" sz="2000" dirty="0"/>
              <a:t> </a:t>
            </a:r>
            <a:r>
              <a:rPr lang="en-US" sz="2000" dirty="0" err="1"/>
              <a:t>investasi</a:t>
            </a:r>
            <a:r>
              <a:rPr lang="en-US" sz="2000" dirty="0"/>
              <a:t> </a:t>
            </a:r>
            <a:r>
              <a:rPr lang="en-US" sz="2000" dirty="0" err="1"/>
              <a:t>dan</a:t>
            </a:r>
            <a:r>
              <a:rPr lang="en-US" sz="2000" dirty="0"/>
              <a:t> </a:t>
            </a:r>
            <a:r>
              <a:rPr lang="en-US" sz="2000" dirty="0" err="1"/>
              <a:t>pendanaan</a:t>
            </a:r>
            <a:r>
              <a:rPr lang="en-US" sz="2000" dirty="0"/>
              <a:t> </a:t>
            </a:r>
            <a:r>
              <a:rPr lang="en-US" sz="2000" dirty="0" err="1"/>
              <a:t>nonkas</a:t>
            </a:r>
            <a:r>
              <a:rPr lang="en-US" sz="2000" dirty="0"/>
              <a:t> </a:t>
            </a:r>
            <a:r>
              <a:rPr lang="en-US" sz="2000" dirty="0" err="1"/>
              <a:t>diungkapkan</a:t>
            </a:r>
            <a:r>
              <a:rPr lang="en-US" sz="2000" dirty="0"/>
              <a:t> </a:t>
            </a:r>
            <a:r>
              <a:rPr lang="en-US" sz="2000" dirty="0" err="1"/>
              <a:t>pada</a:t>
            </a:r>
            <a:r>
              <a:rPr lang="en-US" sz="2000" dirty="0"/>
              <a:t> </a:t>
            </a:r>
            <a:r>
              <a:rPr lang="en-US" sz="2000" dirty="0" err="1"/>
              <a:t>bagian</a:t>
            </a:r>
            <a:r>
              <a:rPr lang="en-US" sz="2000" dirty="0"/>
              <a:t> lain </a:t>
            </a:r>
            <a:r>
              <a:rPr lang="en-US" sz="2000" dirty="0" err="1"/>
              <a:t>laporan</a:t>
            </a:r>
            <a:r>
              <a:rPr lang="en-US" sz="2000" dirty="0"/>
              <a:t> </a:t>
            </a:r>
            <a:r>
              <a:rPr lang="en-US" sz="2000" dirty="0" err="1"/>
              <a:t>keuangan</a:t>
            </a:r>
            <a:r>
              <a:rPr lang="en-US" sz="2000" dirty="0"/>
              <a:t> </a:t>
            </a:r>
            <a:r>
              <a:rPr lang="en-US" sz="2000" dirty="0" err="1"/>
              <a:t>sehingga</a:t>
            </a:r>
            <a:r>
              <a:rPr lang="en-US" sz="2000" dirty="0"/>
              <a:t> </a:t>
            </a:r>
            <a:r>
              <a:rPr lang="en-US" sz="2000" dirty="0" err="1"/>
              <a:t>dapat</a:t>
            </a:r>
            <a:r>
              <a:rPr lang="en-US" sz="2000" dirty="0"/>
              <a:t> </a:t>
            </a:r>
            <a:r>
              <a:rPr lang="en-US" sz="2000" dirty="0" err="1"/>
              <a:t>memberikan</a:t>
            </a:r>
            <a:r>
              <a:rPr lang="en-US" sz="2000" dirty="0"/>
              <a:t> </a:t>
            </a:r>
            <a:r>
              <a:rPr lang="en-US" sz="2000" dirty="0" err="1"/>
              <a:t>semua</a:t>
            </a:r>
            <a:r>
              <a:rPr lang="en-US" sz="2000" dirty="0"/>
              <a:t> </a:t>
            </a:r>
            <a:r>
              <a:rPr lang="en-US" sz="2000" dirty="0" err="1"/>
              <a:t>informasi</a:t>
            </a:r>
            <a:r>
              <a:rPr lang="en-US" sz="2000" dirty="0"/>
              <a:t> </a:t>
            </a:r>
            <a:r>
              <a:rPr lang="en-US" sz="2000" dirty="0" err="1"/>
              <a:t>relevan</a:t>
            </a:r>
            <a:r>
              <a:rPr lang="en-US" sz="2000" dirty="0"/>
              <a:t> </a:t>
            </a:r>
            <a:r>
              <a:rPr lang="en-US" sz="2000" dirty="0" err="1"/>
              <a:t>mengenai</a:t>
            </a:r>
            <a:r>
              <a:rPr lang="en-US" sz="2000" dirty="0"/>
              <a:t> </a:t>
            </a:r>
            <a:r>
              <a:rPr lang="en-US" sz="2000" dirty="0" err="1"/>
              <a:t>aktivitas</a:t>
            </a:r>
            <a:r>
              <a:rPr lang="en-US" sz="2000" dirty="0"/>
              <a:t> </a:t>
            </a:r>
            <a:r>
              <a:rPr lang="en-US" sz="2000" dirty="0" err="1"/>
              <a:t>investasi</a:t>
            </a:r>
            <a:r>
              <a:rPr lang="en-US" sz="2000" dirty="0"/>
              <a:t> </a:t>
            </a:r>
            <a:r>
              <a:rPr lang="en-US" sz="2000" dirty="0" err="1"/>
              <a:t>dan</a:t>
            </a:r>
            <a:r>
              <a:rPr lang="en-US" sz="2000" dirty="0"/>
              <a:t> </a:t>
            </a:r>
            <a:r>
              <a:rPr lang="en-US" sz="2000" dirty="0" err="1"/>
              <a:t>pendanaan</a:t>
            </a:r>
            <a:r>
              <a:rPr lang="en-US" sz="2000" dirty="0"/>
              <a:t>.</a:t>
            </a:r>
          </a:p>
          <a:p>
            <a:pPr>
              <a:spcBef>
                <a:spcPts val="1200"/>
              </a:spcBef>
            </a:pPr>
            <a:r>
              <a:rPr lang="en-US" sz="2000" dirty="0" err="1"/>
              <a:t>Entitas</a:t>
            </a:r>
            <a:r>
              <a:rPr lang="en-US" sz="2000" dirty="0"/>
              <a:t> </a:t>
            </a:r>
            <a:r>
              <a:rPr lang="en-US" sz="2000" dirty="0" err="1"/>
              <a:t>mengungkapkan</a:t>
            </a:r>
            <a:r>
              <a:rPr lang="en-US" sz="2000" dirty="0"/>
              <a:t> </a:t>
            </a:r>
            <a:r>
              <a:rPr lang="en-US" sz="2000" dirty="0" err="1"/>
              <a:t>komponen</a:t>
            </a:r>
            <a:r>
              <a:rPr lang="en-US" sz="2000" dirty="0"/>
              <a:t> </a:t>
            </a:r>
            <a:r>
              <a:rPr lang="en-US" sz="2000" dirty="0" err="1"/>
              <a:t>kas</a:t>
            </a:r>
            <a:r>
              <a:rPr lang="en-US" sz="2000" dirty="0"/>
              <a:t> </a:t>
            </a:r>
            <a:r>
              <a:rPr lang="en-US" sz="2000" dirty="0" err="1"/>
              <a:t>dan</a:t>
            </a:r>
            <a:r>
              <a:rPr lang="en-US" sz="2000" dirty="0"/>
              <a:t> </a:t>
            </a:r>
            <a:r>
              <a:rPr lang="en-US" sz="2000" dirty="0" err="1"/>
              <a:t>setara</a:t>
            </a:r>
            <a:r>
              <a:rPr lang="en-US" sz="2000" dirty="0"/>
              <a:t> </a:t>
            </a:r>
            <a:r>
              <a:rPr lang="en-US" sz="2000" dirty="0" err="1"/>
              <a:t>kas</a:t>
            </a:r>
            <a:r>
              <a:rPr lang="en-US" sz="2000" dirty="0"/>
              <a:t> </a:t>
            </a:r>
            <a:r>
              <a:rPr lang="en-US" sz="2000" dirty="0" err="1"/>
              <a:t>serta</a:t>
            </a:r>
            <a:r>
              <a:rPr lang="en-US" sz="2000" dirty="0"/>
              <a:t> </a:t>
            </a:r>
            <a:r>
              <a:rPr lang="en-US" sz="2000" dirty="0" err="1"/>
              <a:t>menyajikan</a:t>
            </a:r>
            <a:r>
              <a:rPr lang="en-US" sz="2000" dirty="0"/>
              <a:t> </a:t>
            </a:r>
            <a:r>
              <a:rPr lang="en-US" sz="2000" dirty="0" err="1"/>
              <a:t>rekonsiliasi</a:t>
            </a:r>
            <a:r>
              <a:rPr lang="en-US" sz="2000" dirty="0"/>
              <a:t> </a:t>
            </a:r>
            <a:r>
              <a:rPr lang="en-US" sz="2000" dirty="0" err="1"/>
              <a:t>jumlah</a:t>
            </a:r>
            <a:r>
              <a:rPr lang="en-US" sz="2000" dirty="0"/>
              <a:t> </a:t>
            </a:r>
            <a:r>
              <a:rPr lang="en-US" sz="2000" dirty="0" err="1"/>
              <a:t>tersebut</a:t>
            </a:r>
            <a:r>
              <a:rPr lang="en-US" sz="2000" dirty="0"/>
              <a:t> </a:t>
            </a:r>
            <a:r>
              <a:rPr lang="en-US" sz="2000" dirty="0" err="1"/>
              <a:t>dalam</a:t>
            </a:r>
            <a:r>
              <a:rPr lang="en-US" sz="2000" dirty="0"/>
              <a:t> LAK </a:t>
            </a:r>
            <a:r>
              <a:rPr lang="en-US" sz="2000" dirty="0" err="1"/>
              <a:t>dengan</a:t>
            </a:r>
            <a:r>
              <a:rPr lang="en-US" sz="2000" dirty="0"/>
              <a:t> pos yang </a:t>
            </a:r>
            <a:r>
              <a:rPr lang="en-US" sz="2000" dirty="0" err="1"/>
              <a:t>sama</a:t>
            </a:r>
            <a:r>
              <a:rPr lang="en-US" sz="2000" dirty="0"/>
              <a:t> yang </a:t>
            </a:r>
            <a:r>
              <a:rPr lang="en-US" sz="2000" dirty="0" err="1"/>
              <a:t>disajikan</a:t>
            </a:r>
            <a:r>
              <a:rPr lang="en-US" sz="2000" dirty="0"/>
              <a:t> </a:t>
            </a:r>
            <a:r>
              <a:rPr lang="en-US" sz="2000" dirty="0" err="1"/>
              <a:t>dalam</a:t>
            </a:r>
            <a:r>
              <a:rPr lang="en-US" sz="2000" dirty="0"/>
              <a:t> </a:t>
            </a:r>
            <a:r>
              <a:rPr lang="en-US" sz="2000" dirty="0" err="1"/>
              <a:t>laporan</a:t>
            </a:r>
            <a:r>
              <a:rPr lang="en-US" sz="2000" dirty="0"/>
              <a:t> </a:t>
            </a:r>
            <a:r>
              <a:rPr lang="en-US" sz="2000" dirty="0" err="1"/>
              <a:t>posisi</a:t>
            </a:r>
            <a:r>
              <a:rPr lang="en-US" sz="2000" dirty="0"/>
              <a:t> </a:t>
            </a:r>
            <a:r>
              <a:rPr lang="en-US" sz="2000" dirty="0" err="1"/>
              <a:t>keuangan</a:t>
            </a:r>
            <a:r>
              <a:rPr lang="en-US" sz="2000" dirty="0"/>
              <a:t>.</a:t>
            </a:r>
          </a:p>
          <a:p>
            <a:pPr>
              <a:spcBef>
                <a:spcPts val="1200"/>
              </a:spcBef>
            </a:pPr>
            <a:r>
              <a:rPr lang="en-US" sz="2000" dirty="0" err="1"/>
              <a:t>Entitas</a:t>
            </a:r>
            <a:r>
              <a:rPr lang="en-US" sz="2000" dirty="0"/>
              <a:t> </a:t>
            </a:r>
            <a:r>
              <a:rPr lang="en-US" sz="2000" dirty="0" err="1"/>
              <a:t>mengungkapkan</a:t>
            </a:r>
            <a:r>
              <a:rPr lang="en-US" sz="2000" dirty="0"/>
              <a:t> </a:t>
            </a:r>
            <a:r>
              <a:rPr lang="en-US" sz="2000" dirty="0" err="1"/>
              <a:t>jumlah</a:t>
            </a:r>
            <a:r>
              <a:rPr lang="en-US" sz="2000" dirty="0"/>
              <a:t> </a:t>
            </a:r>
            <a:r>
              <a:rPr lang="en-US" sz="2000" dirty="0" err="1"/>
              <a:t>saldo</a:t>
            </a:r>
            <a:r>
              <a:rPr lang="en-US" sz="2000" dirty="0"/>
              <a:t> </a:t>
            </a:r>
            <a:r>
              <a:rPr lang="en-US" sz="2000" dirty="0" err="1"/>
              <a:t>kas</a:t>
            </a:r>
            <a:r>
              <a:rPr lang="en-US" sz="2000" dirty="0"/>
              <a:t> </a:t>
            </a:r>
            <a:r>
              <a:rPr lang="en-US" sz="2000" dirty="0" err="1"/>
              <a:t>dan</a:t>
            </a:r>
            <a:r>
              <a:rPr lang="en-US" sz="2000" dirty="0"/>
              <a:t> </a:t>
            </a:r>
            <a:r>
              <a:rPr lang="en-US" sz="2000" dirty="0" err="1"/>
              <a:t>setara</a:t>
            </a:r>
            <a:r>
              <a:rPr lang="en-US" sz="2000" dirty="0"/>
              <a:t> </a:t>
            </a:r>
            <a:r>
              <a:rPr lang="en-US" sz="2000" dirty="0" err="1"/>
              <a:t>kas</a:t>
            </a:r>
            <a:r>
              <a:rPr lang="en-US" sz="2000" dirty="0"/>
              <a:t> yang </a:t>
            </a:r>
            <a:r>
              <a:rPr lang="en-US" sz="2000" dirty="0" err="1"/>
              <a:t>signifikan</a:t>
            </a:r>
            <a:r>
              <a:rPr lang="en-US" sz="2000" dirty="0"/>
              <a:t> yang </a:t>
            </a:r>
            <a:r>
              <a:rPr lang="en-US" sz="2000" dirty="0" err="1"/>
              <a:t>tidak</a:t>
            </a:r>
            <a:r>
              <a:rPr lang="en-US" sz="2000" dirty="0"/>
              <a:t> </a:t>
            </a:r>
            <a:r>
              <a:rPr lang="en-US" sz="2000" dirty="0" err="1"/>
              <a:t>digunakan</a:t>
            </a:r>
            <a:r>
              <a:rPr lang="en-US" sz="2000" dirty="0"/>
              <a:t> </a:t>
            </a:r>
            <a:r>
              <a:rPr lang="en-US" sz="2000" dirty="0" err="1"/>
              <a:t>oleh</a:t>
            </a:r>
            <a:r>
              <a:rPr lang="en-US" sz="2000" dirty="0"/>
              <a:t> </a:t>
            </a:r>
            <a:r>
              <a:rPr lang="en-US" sz="2000" dirty="0" err="1"/>
              <a:t>kelompok</a:t>
            </a:r>
            <a:r>
              <a:rPr lang="en-US" sz="2000" dirty="0"/>
              <a:t> </a:t>
            </a:r>
            <a:r>
              <a:rPr lang="en-US" sz="2000" dirty="0" err="1"/>
              <a:t>usaha</a:t>
            </a:r>
            <a:r>
              <a:rPr lang="en-US" sz="2000" dirty="0"/>
              <a:t> (</a:t>
            </a:r>
            <a:r>
              <a:rPr lang="en-US" sz="2000" dirty="0" err="1"/>
              <a:t>restriksi</a:t>
            </a:r>
            <a:r>
              <a:rPr lang="en-US" sz="2000" dirty="0"/>
              <a:t>) </a:t>
            </a:r>
            <a:r>
              <a:rPr lang="en-US" sz="2000" dirty="0" err="1"/>
              <a:t>beserta</a:t>
            </a:r>
            <a:r>
              <a:rPr lang="en-US" sz="2000" dirty="0"/>
              <a:t> </a:t>
            </a:r>
            <a:r>
              <a:rPr lang="en-US" sz="2000" dirty="0" err="1"/>
              <a:t>pendapat</a:t>
            </a:r>
            <a:r>
              <a:rPr lang="en-US" sz="2000" dirty="0"/>
              <a:t> </a:t>
            </a:r>
            <a:r>
              <a:rPr lang="en-US" sz="2000" dirty="0" err="1"/>
              <a:t>manajemen</a:t>
            </a:r>
            <a:r>
              <a:rPr lang="en-US" sz="2000" dirty="0"/>
              <a:t>.</a:t>
            </a:r>
          </a:p>
          <a:p>
            <a:pPr>
              <a:spcBef>
                <a:spcPts val="1200"/>
              </a:spcBef>
            </a:pPr>
            <a:r>
              <a:rPr lang="en-US" sz="2000" dirty="0" err="1"/>
              <a:t>Efektif</a:t>
            </a:r>
            <a:r>
              <a:rPr lang="en-US" sz="2000" dirty="0"/>
              <a:t> </a:t>
            </a:r>
            <a:r>
              <a:rPr lang="en-US" sz="2000" dirty="0" err="1"/>
              <a:t>berlaku</a:t>
            </a:r>
            <a:r>
              <a:rPr lang="en-US" sz="2000" dirty="0"/>
              <a:t> 1 </a:t>
            </a:r>
            <a:r>
              <a:rPr lang="en-US" sz="2000" dirty="0" err="1"/>
              <a:t>Januari</a:t>
            </a:r>
            <a:r>
              <a:rPr lang="en-US" sz="2000" dirty="0"/>
              <a:t> 2011</a:t>
            </a:r>
            <a:endParaRPr lang="en-US" sz="1600" dirty="0"/>
          </a:p>
        </p:txBody>
      </p:sp>
      <p:pic>
        <p:nvPicPr>
          <p:cNvPr id="2050" name="Picture 2" descr="C:\Program Files\Microsoft Office\MEDIA\CAGCAT10\j0196400.wmf"/>
          <p:cNvPicPr>
            <a:picLocks noChangeAspect="1" noChangeArrowheads="1"/>
          </p:cNvPicPr>
          <p:nvPr/>
        </p:nvPicPr>
        <p:blipFill>
          <a:blip r:embed="rId2" cstate="print"/>
          <a:srcRect/>
          <a:stretch>
            <a:fillRect/>
          </a:stretch>
        </p:blipFill>
        <p:spPr bwMode="auto">
          <a:xfrm>
            <a:off x="6715140" y="4786322"/>
            <a:ext cx="1695450" cy="1812925"/>
          </a:xfrm>
          <a:prstGeom prst="rect">
            <a:avLst/>
          </a:prstGeom>
          <a:noFill/>
        </p:spPr>
      </p:pic>
    </p:spTree>
    <p:extLst>
      <p:ext uri="{BB962C8B-B14F-4D97-AF65-F5344CB8AC3E}">
        <p14:creationId xmlns:p14="http://schemas.microsoft.com/office/powerpoint/2010/main" xmlns="" val="3037797874"/>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8800" y="31756"/>
            <a:ext cx="3505200" cy="1050022"/>
          </a:xfrm>
        </p:spPr>
        <p:txBody>
          <a:bodyPr>
            <a:noAutofit/>
          </a:bodyPr>
          <a:lstStyle/>
          <a:p>
            <a:r>
              <a:rPr lang="en-US" sz="2800" b="1" dirty="0" err="1">
                <a:latin typeface="+mn-lt"/>
              </a:rPr>
              <a:t>Ilustrasi</a:t>
            </a:r>
            <a:r>
              <a:rPr lang="en-US" sz="2800" b="1" dirty="0">
                <a:latin typeface="+mn-lt"/>
              </a:rPr>
              <a:t> </a:t>
            </a:r>
            <a:br>
              <a:rPr lang="en-US" sz="2800" b="1" dirty="0">
                <a:latin typeface="+mn-lt"/>
              </a:rPr>
            </a:br>
            <a:r>
              <a:rPr lang="en-US" sz="2800" b="1" dirty="0" err="1">
                <a:latin typeface="+mn-lt"/>
              </a:rPr>
              <a:t>Laporan</a:t>
            </a:r>
            <a:r>
              <a:rPr lang="en-US" sz="2800" b="1" dirty="0">
                <a:latin typeface="+mn-lt"/>
              </a:rPr>
              <a:t> </a:t>
            </a:r>
            <a:r>
              <a:rPr lang="en-US" sz="2800" b="1" dirty="0" err="1">
                <a:latin typeface="+mn-lt"/>
              </a:rPr>
              <a:t>Arus</a:t>
            </a:r>
            <a:r>
              <a:rPr lang="en-US" sz="2800" b="1" dirty="0">
                <a:latin typeface="+mn-lt"/>
              </a:rPr>
              <a:t> </a:t>
            </a:r>
            <a:r>
              <a:rPr lang="en-US" sz="2800" b="1" dirty="0" err="1">
                <a:latin typeface="+mn-lt"/>
              </a:rPr>
              <a:t>Kas</a:t>
            </a:r>
            <a:endParaRPr lang="en-US" sz="2800" b="1" dirty="0">
              <a:latin typeface="+mn-lt"/>
            </a:endParaRPr>
          </a:p>
        </p:txBody>
      </p:sp>
      <p:pic>
        <p:nvPicPr>
          <p:cNvPr id="2050" name="Picture 2" descr="C:\Program Files\Microsoft Office\MEDIA\CAGCAT10\j0196400.wmf"/>
          <p:cNvPicPr>
            <a:picLocks noChangeAspect="1" noChangeArrowheads="1"/>
          </p:cNvPicPr>
          <p:nvPr/>
        </p:nvPicPr>
        <p:blipFill>
          <a:blip r:embed="rId2" cstate="print"/>
          <a:srcRect/>
          <a:stretch>
            <a:fillRect/>
          </a:stretch>
        </p:blipFill>
        <p:spPr bwMode="auto">
          <a:xfrm>
            <a:off x="7513806" y="1752600"/>
            <a:ext cx="1353984" cy="1447800"/>
          </a:xfrm>
          <a:prstGeom prst="rect">
            <a:avLst/>
          </a:prstGeom>
          <a:noFill/>
        </p:spPr>
      </p:pic>
      <p:graphicFrame>
        <p:nvGraphicFramePr>
          <p:cNvPr id="5" name="Table 4">
            <a:extLst>
              <a:ext uri="{FF2B5EF4-FFF2-40B4-BE49-F238E27FC236}">
                <a16:creationId xmlns:a16="http://schemas.microsoft.com/office/drawing/2014/main" xmlns="" id="{AA337A96-5009-44FC-8CBB-077FD456ED70}"/>
              </a:ext>
            </a:extLst>
          </p:cNvPr>
          <p:cNvGraphicFramePr>
            <a:graphicFrameLocks noGrp="1"/>
          </p:cNvGraphicFramePr>
          <p:nvPr>
            <p:extLst/>
          </p:nvPr>
        </p:nvGraphicFramePr>
        <p:xfrm>
          <a:off x="0" y="1772"/>
          <a:ext cx="5867400" cy="6824472"/>
        </p:xfrm>
        <a:graphic>
          <a:graphicData uri="http://schemas.openxmlformats.org/drawingml/2006/table">
            <a:tbl>
              <a:tblPr firstRow="1" bandRow="1">
                <a:tableStyleId>{21E4AEA4-8DFA-4A89-87EB-49C32662AFE0}</a:tableStyleId>
              </a:tblPr>
              <a:tblGrid>
                <a:gridCol w="4267200">
                  <a:extLst>
                    <a:ext uri="{9D8B030D-6E8A-4147-A177-3AD203B41FA5}">
                      <a16:colId xmlns:a16="http://schemas.microsoft.com/office/drawing/2014/main" xmlns="" val="354044755"/>
                    </a:ext>
                  </a:extLst>
                </a:gridCol>
                <a:gridCol w="1600200">
                  <a:extLst>
                    <a:ext uri="{9D8B030D-6E8A-4147-A177-3AD203B41FA5}">
                      <a16:colId xmlns:a16="http://schemas.microsoft.com/office/drawing/2014/main" xmlns="" val="3527999821"/>
                    </a:ext>
                  </a:extLst>
                </a:gridCol>
              </a:tblGrid>
              <a:tr h="214074">
                <a:tc>
                  <a:txBody>
                    <a:bodyPr/>
                    <a:lstStyle/>
                    <a:p>
                      <a:r>
                        <a:rPr lang="en-US" sz="1400" dirty="0" err="1"/>
                        <a:t>Metode</a:t>
                      </a:r>
                      <a:r>
                        <a:rPr lang="en-US" sz="1400" dirty="0"/>
                        <a:t> </a:t>
                      </a:r>
                      <a:r>
                        <a:rPr lang="en-US" sz="1400" dirty="0" err="1"/>
                        <a:t>Langsung</a:t>
                      </a:r>
                      <a:r>
                        <a:rPr lang="en-US" sz="1400" dirty="0"/>
                        <a:t> </a:t>
                      </a:r>
                      <a:r>
                        <a:rPr lang="en-US" sz="1400" dirty="0" err="1"/>
                        <a:t>Laporan</a:t>
                      </a:r>
                      <a:r>
                        <a:rPr lang="en-US" sz="1400" dirty="0"/>
                        <a:t> </a:t>
                      </a:r>
                      <a:r>
                        <a:rPr lang="en-US" sz="1400" dirty="0" err="1"/>
                        <a:t>Arus</a:t>
                      </a:r>
                      <a:r>
                        <a:rPr lang="en-US" sz="1400" dirty="0"/>
                        <a:t> </a:t>
                      </a:r>
                      <a:r>
                        <a:rPr lang="en-US" sz="1400" dirty="0" err="1"/>
                        <a:t>Kas</a:t>
                      </a:r>
                      <a:r>
                        <a:rPr lang="en-US" sz="1400" dirty="0"/>
                        <a:t> Par 18a</a:t>
                      </a:r>
                    </a:p>
                  </a:txBody>
                  <a:tcPr/>
                </a:tc>
                <a:tc>
                  <a:txBody>
                    <a:bodyPr/>
                    <a:lstStyle/>
                    <a:p>
                      <a:pPr algn="ctr"/>
                      <a:r>
                        <a:rPr lang="en-US" sz="1400" dirty="0"/>
                        <a:t>20X2</a:t>
                      </a:r>
                    </a:p>
                  </a:txBody>
                  <a:tcPr/>
                </a:tc>
                <a:extLst>
                  <a:ext uri="{0D108BD9-81ED-4DB2-BD59-A6C34878D82A}">
                    <a16:rowId xmlns:a16="http://schemas.microsoft.com/office/drawing/2014/main" xmlns="" val="3568960773"/>
                  </a:ext>
                </a:extLst>
              </a:tr>
              <a:tr h="199088">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dari</a:t>
                      </a:r>
                      <a:r>
                        <a:rPr lang="en-US" sz="1400" dirty="0"/>
                        <a:t> </a:t>
                      </a:r>
                      <a:r>
                        <a:rPr lang="en-US" sz="1400" dirty="0" err="1"/>
                        <a:t>aktivitas</a:t>
                      </a:r>
                      <a:r>
                        <a:rPr lang="en-US" sz="1400" dirty="0"/>
                        <a:t> </a:t>
                      </a:r>
                      <a:r>
                        <a:rPr lang="en-US" sz="1400" dirty="0" err="1"/>
                        <a:t>operasi</a:t>
                      </a:r>
                      <a:endParaRPr lang="en-US" sz="1400" dirty="0"/>
                    </a:p>
                  </a:txBody>
                  <a:tcPr/>
                </a:tc>
                <a:tc>
                  <a:txBody>
                    <a:bodyPr/>
                    <a:lstStyle/>
                    <a:p>
                      <a:pPr algn="r">
                        <a:lnSpc>
                          <a:spcPct val="90000"/>
                        </a:lnSpc>
                      </a:pPr>
                      <a:endParaRPr lang="en-US" sz="1400" dirty="0"/>
                    </a:p>
                  </a:txBody>
                  <a:tcPr/>
                </a:tc>
                <a:extLst>
                  <a:ext uri="{0D108BD9-81ED-4DB2-BD59-A6C34878D82A}">
                    <a16:rowId xmlns:a16="http://schemas.microsoft.com/office/drawing/2014/main" xmlns="" val="1871219057"/>
                  </a:ext>
                </a:extLst>
              </a:tr>
              <a:tr h="199088">
                <a:tc>
                  <a:txBody>
                    <a:bodyPr/>
                    <a:lstStyle/>
                    <a:p>
                      <a:pPr>
                        <a:lnSpc>
                          <a:spcPct val="90000"/>
                        </a:lnSpc>
                      </a:pPr>
                      <a:r>
                        <a:rPr lang="en-US" sz="1400" dirty="0" err="1"/>
                        <a:t>Penerimaan</a:t>
                      </a:r>
                      <a:r>
                        <a:rPr lang="en-US" sz="1400" dirty="0"/>
                        <a:t> </a:t>
                      </a:r>
                      <a:r>
                        <a:rPr lang="en-US" sz="1400" dirty="0" err="1"/>
                        <a:t>kas</a:t>
                      </a:r>
                      <a:r>
                        <a:rPr lang="en-US" sz="1400" dirty="0"/>
                        <a:t> </a:t>
                      </a:r>
                      <a:r>
                        <a:rPr lang="en-US" sz="1400" dirty="0" err="1"/>
                        <a:t>dari</a:t>
                      </a:r>
                      <a:r>
                        <a:rPr lang="en-US" sz="1400" dirty="0"/>
                        <a:t> </a:t>
                      </a:r>
                      <a:r>
                        <a:rPr lang="en-US" sz="1400" dirty="0" err="1"/>
                        <a:t>pelanggan</a:t>
                      </a:r>
                      <a:endParaRPr lang="en-US" sz="1400" dirty="0"/>
                    </a:p>
                  </a:txBody>
                  <a:tcPr/>
                </a:tc>
                <a:tc>
                  <a:txBody>
                    <a:bodyPr/>
                    <a:lstStyle/>
                    <a:p>
                      <a:pPr algn="r">
                        <a:lnSpc>
                          <a:spcPct val="90000"/>
                        </a:lnSpc>
                      </a:pPr>
                      <a:r>
                        <a:rPr lang="en-US" sz="1400" dirty="0"/>
                        <a:t>30.150.000 </a:t>
                      </a:r>
                    </a:p>
                  </a:txBody>
                  <a:tcPr/>
                </a:tc>
                <a:extLst>
                  <a:ext uri="{0D108BD9-81ED-4DB2-BD59-A6C34878D82A}">
                    <a16:rowId xmlns:a16="http://schemas.microsoft.com/office/drawing/2014/main" xmlns="" val="1795050764"/>
                  </a:ext>
                </a:extLst>
              </a:tr>
              <a:tr h="199088">
                <a:tc>
                  <a:txBody>
                    <a:bodyPr/>
                    <a:lstStyle/>
                    <a:p>
                      <a:pPr>
                        <a:lnSpc>
                          <a:spcPct val="90000"/>
                        </a:lnSpc>
                      </a:pPr>
                      <a:r>
                        <a:rPr lang="en-US" sz="1400" dirty="0" err="1"/>
                        <a:t>Pembayaran</a:t>
                      </a:r>
                      <a:r>
                        <a:rPr lang="en-US" sz="1400" dirty="0"/>
                        <a:t> </a:t>
                      </a:r>
                      <a:r>
                        <a:rPr lang="en-US" sz="1400" dirty="0" err="1"/>
                        <a:t>kas</a:t>
                      </a:r>
                      <a:r>
                        <a:rPr lang="en-US" sz="1400" dirty="0"/>
                        <a:t> </a:t>
                      </a:r>
                      <a:r>
                        <a:rPr lang="en-US" sz="1400" dirty="0" err="1"/>
                        <a:t>kepada</a:t>
                      </a:r>
                      <a:r>
                        <a:rPr lang="en-US" sz="1400" dirty="0"/>
                        <a:t> </a:t>
                      </a:r>
                      <a:r>
                        <a:rPr lang="en-US" sz="1400" dirty="0" err="1"/>
                        <a:t>pemasok</a:t>
                      </a:r>
                      <a:r>
                        <a:rPr lang="en-US" sz="1400" dirty="0"/>
                        <a:t> </a:t>
                      </a:r>
                      <a:r>
                        <a:rPr lang="en-US" sz="1400" dirty="0" err="1"/>
                        <a:t>dan</a:t>
                      </a:r>
                      <a:r>
                        <a:rPr lang="en-US" sz="1400" dirty="0"/>
                        <a:t> </a:t>
                      </a:r>
                      <a:r>
                        <a:rPr lang="en-US" sz="1400" dirty="0" err="1"/>
                        <a:t>karyawan</a:t>
                      </a:r>
                      <a:endParaRPr lang="en-US" sz="1400" dirty="0"/>
                    </a:p>
                  </a:txBody>
                  <a:tcPr/>
                </a:tc>
                <a:tc>
                  <a:txBody>
                    <a:bodyPr/>
                    <a:lstStyle/>
                    <a:p>
                      <a:pPr algn="r">
                        <a:lnSpc>
                          <a:spcPct val="90000"/>
                        </a:lnSpc>
                      </a:pPr>
                      <a:r>
                        <a:rPr lang="en-US" sz="1400" dirty="0"/>
                        <a:t>(27.600.000)</a:t>
                      </a:r>
                    </a:p>
                  </a:txBody>
                  <a:tcPr/>
                </a:tc>
                <a:extLst>
                  <a:ext uri="{0D108BD9-81ED-4DB2-BD59-A6C34878D82A}">
                    <a16:rowId xmlns:a16="http://schemas.microsoft.com/office/drawing/2014/main" xmlns="" val="4005459217"/>
                  </a:ext>
                </a:extLst>
              </a:tr>
              <a:tr h="199088">
                <a:tc>
                  <a:txBody>
                    <a:bodyPr/>
                    <a:lstStyle/>
                    <a:p>
                      <a:pPr>
                        <a:lnSpc>
                          <a:spcPct val="90000"/>
                        </a:lnSpc>
                      </a:pPr>
                      <a:r>
                        <a:rPr lang="en-US" sz="1400" dirty="0" err="1"/>
                        <a:t>Kas</a:t>
                      </a:r>
                      <a:r>
                        <a:rPr lang="en-US" sz="1400" dirty="0"/>
                        <a:t> yang </a:t>
                      </a:r>
                      <a:r>
                        <a:rPr lang="en-US" sz="1400" dirty="0" err="1"/>
                        <a:t>dihasilan</a:t>
                      </a:r>
                      <a:r>
                        <a:rPr lang="en-US" sz="1400" dirty="0"/>
                        <a:t> </a:t>
                      </a:r>
                      <a:r>
                        <a:rPr lang="en-US" sz="1400" dirty="0" err="1"/>
                        <a:t>operasi</a:t>
                      </a:r>
                      <a:endParaRPr lang="en-US" sz="1400" dirty="0"/>
                    </a:p>
                  </a:txBody>
                  <a:tcPr/>
                </a:tc>
                <a:tc>
                  <a:txBody>
                    <a:bodyPr/>
                    <a:lstStyle/>
                    <a:p>
                      <a:pPr algn="r">
                        <a:lnSpc>
                          <a:spcPct val="90000"/>
                        </a:lnSpc>
                      </a:pPr>
                      <a:r>
                        <a:rPr lang="en-US" sz="1400" dirty="0"/>
                        <a:t>2.550.000</a:t>
                      </a:r>
                    </a:p>
                  </a:txBody>
                  <a:tcPr/>
                </a:tc>
                <a:extLst>
                  <a:ext uri="{0D108BD9-81ED-4DB2-BD59-A6C34878D82A}">
                    <a16:rowId xmlns:a16="http://schemas.microsoft.com/office/drawing/2014/main" xmlns="" val="319647881"/>
                  </a:ext>
                </a:extLst>
              </a:tr>
              <a:tr h="199088">
                <a:tc>
                  <a:txBody>
                    <a:bodyPr/>
                    <a:lstStyle/>
                    <a:p>
                      <a:pPr>
                        <a:lnSpc>
                          <a:spcPct val="90000"/>
                        </a:lnSpc>
                      </a:pPr>
                      <a:r>
                        <a:rPr lang="en-US" sz="1400" dirty="0" err="1"/>
                        <a:t>Pembayaran</a:t>
                      </a:r>
                      <a:r>
                        <a:rPr lang="en-US" sz="1400" dirty="0"/>
                        <a:t> </a:t>
                      </a:r>
                      <a:r>
                        <a:rPr lang="en-US" sz="1400" dirty="0" err="1"/>
                        <a:t>bunga</a:t>
                      </a:r>
                      <a:endParaRPr lang="en-US" sz="1400" dirty="0"/>
                    </a:p>
                  </a:txBody>
                  <a:tcPr/>
                </a:tc>
                <a:tc>
                  <a:txBody>
                    <a:bodyPr/>
                    <a:lstStyle/>
                    <a:p>
                      <a:pPr algn="r">
                        <a:lnSpc>
                          <a:spcPct val="90000"/>
                        </a:lnSpc>
                      </a:pPr>
                      <a:r>
                        <a:rPr lang="en-US" sz="1400" dirty="0"/>
                        <a:t>(270.000)</a:t>
                      </a:r>
                    </a:p>
                  </a:txBody>
                  <a:tcPr/>
                </a:tc>
                <a:extLst>
                  <a:ext uri="{0D108BD9-81ED-4DB2-BD59-A6C34878D82A}">
                    <a16:rowId xmlns:a16="http://schemas.microsoft.com/office/drawing/2014/main" xmlns="" val="68480130"/>
                  </a:ext>
                </a:extLst>
              </a:tr>
              <a:tr h="199088">
                <a:tc>
                  <a:txBody>
                    <a:bodyPr/>
                    <a:lstStyle/>
                    <a:p>
                      <a:pPr>
                        <a:lnSpc>
                          <a:spcPct val="90000"/>
                        </a:lnSpc>
                      </a:pPr>
                      <a:r>
                        <a:rPr lang="en-US" sz="1400" dirty="0" err="1"/>
                        <a:t>Pembayaran</a:t>
                      </a:r>
                      <a:r>
                        <a:rPr lang="en-US" sz="1400" dirty="0"/>
                        <a:t> </a:t>
                      </a:r>
                      <a:r>
                        <a:rPr lang="en-US" sz="1400" dirty="0" err="1"/>
                        <a:t>pajak</a:t>
                      </a:r>
                      <a:r>
                        <a:rPr lang="en-US" sz="1400" dirty="0"/>
                        <a:t> </a:t>
                      </a:r>
                      <a:r>
                        <a:rPr lang="en-US" sz="1400" dirty="0" err="1"/>
                        <a:t>penghasilan</a:t>
                      </a:r>
                      <a:endParaRPr lang="en-US" sz="1400" dirty="0"/>
                    </a:p>
                  </a:txBody>
                  <a:tcPr/>
                </a:tc>
                <a:tc>
                  <a:txBody>
                    <a:bodyPr/>
                    <a:lstStyle/>
                    <a:p>
                      <a:pPr algn="r">
                        <a:lnSpc>
                          <a:spcPct val="90000"/>
                        </a:lnSpc>
                      </a:pPr>
                      <a:r>
                        <a:rPr lang="en-US" sz="1400" dirty="0"/>
                        <a:t>(900.000)</a:t>
                      </a:r>
                    </a:p>
                  </a:txBody>
                  <a:tcPr/>
                </a:tc>
                <a:extLst>
                  <a:ext uri="{0D108BD9-81ED-4DB2-BD59-A6C34878D82A}">
                    <a16:rowId xmlns:a16="http://schemas.microsoft.com/office/drawing/2014/main" xmlns="" val="295336422"/>
                  </a:ext>
                </a:extLst>
              </a:tr>
              <a:tr h="199088">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bersih</a:t>
                      </a:r>
                      <a:r>
                        <a:rPr lang="en-US" sz="1400" dirty="0"/>
                        <a:t> </a:t>
                      </a:r>
                      <a:r>
                        <a:rPr lang="en-US" sz="1400" dirty="0" err="1"/>
                        <a:t>dari</a:t>
                      </a:r>
                      <a:r>
                        <a:rPr lang="en-US" sz="1400" dirty="0"/>
                        <a:t> (</a:t>
                      </a:r>
                      <a:r>
                        <a:rPr lang="en-US" sz="1400" dirty="0" err="1"/>
                        <a:t>untuk</a:t>
                      </a:r>
                      <a:r>
                        <a:rPr lang="en-US" sz="1400" dirty="0"/>
                        <a:t>) </a:t>
                      </a:r>
                      <a:r>
                        <a:rPr lang="en-US" sz="1400" dirty="0" err="1"/>
                        <a:t>aktivitas</a:t>
                      </a:r>
                      <a:r>
                        <a:rPr lang="en-US" sz="1400" dirty="0"/>
                        <a:t> </a:t>
                      </a:r>
                      <a:r>
                        <a:rPr lang="en-US" sz="1400" dirty="0" err="1"/>
                        <a:t>operasi</a:t>
                      </a:r>
                      <a:endParaRPr lang="en-US" sz="1400" dirty="0"/>
                    </a:p>
                  </a:txBody>
                  <a:tcPr/>
                </a:tc>
                <a:tc>
                  <a:txBody>
                    <a:bodyPr/>
                    <a:lstStyle/>
                    <a:p>
                      <a:pPr algn="r">
                        <a:lnSpc>
                          <a:spcPct val="90000"/>
                        </a:lnSpc>
                      </a:pPr>
                      <a:r>
                        <a:rPr lang="en-US" sz="1400" dirty="0"/>
                        <a:t>1.380.000</a:t>
                      </a:r>
                    </a:p>
                  </a:txBody>
                  <a:tcPr/>
                </a:tc>
                <a:extLst>
                  <a:ext uri="{0D108BD9-81ED-4DB2-BD59-A6C34878D82A}">
                    <a16:rowId xmlns:a16="http://schemas.microsoft.com/office/drawing/2014/main" xmlns="" val="594158703"/>
                  </a:ext>
                </a:extLst>
              </a:tr>
              <a:tr h="199088">
                <a:tc>
                  <a:txBody>
                    <a:bodyPr/>
                    <a:lstStyle/>
                    <a:p>
                      <a:pPr>
                        <a:lnSpc>
                          <a:spcPct val="90000"/>
                        </a:lnSpc>
                      </a:pPr>
                      <a:r>
                        <a:rPr lang="en-US" sz="1400" b="1" dirty="0" err="1"/>
                        <a:t>Arus</a:t>
                      </a:r>
                      <a:r>
                        <a:rPr lang="en-US" sz="1400" b="1" dirty="0"/>
                        <a:t> </a:t>
                      </a:r>
                      <a:r>
                        <a:rPr lang="en-US" sz="1400" b="1" dirty="0" err="1"/>
                        <a:t>kas</a:t>
                      </a:r>
                      <a:r>
                        <a:rPr lang="en-US" sz="1400" b="1" dirty="0"/>
                        <a:t> </a:t>
                      </a:r>
                      <a:r>
                        <a:rPr lang="en-US" sz="1400" b="1" dirty="0" err="1"/>
                        <a:t>untuk</a:t>
                      </a:r>
                      <a:r>
                        <a:rPr lang="en-US" sz="1400" b="1" dirty="0"/>
                        <a:t> </a:t>
                      </a:r>
                      <a:r>
                        <a:rPr lang="en-US" sz="1400" b="1" dirty="0" err="1"/>
                        <a:t>aktivitas</a:t>
                      </a:r>
                      <a:r>
                        <a:rPr lang="en-US" sz="1400" b="1" dirty="0"/>
                        <a:t> </a:t>
                      </a:r>
                      <a:r>
                        <a:rPr lang="en-US" sz="1400" b="1" dirty="0" err="1"/>
                        <a:t>investasi</a:t>
                      </a:r>
                      <a:endParaRPr lang="en-US" sz="1400" b="1" dirty="0"/>
                    </a:p>
                  </a:txBody>
                  <a:tcPr/>
                </a:tc>
                <a:tc>
                  <a:txBody>
                    <a:bodyPr/>
                    <a:lstStyle/>
                    <a:p>
                      <a:pPr algn="r">
                        <a:lnSpc>
                          <a:spcPct val="90000"/>
                        </a:lnSpc>
                      </a:pPr>
                      <a:endParaRPr lang="en-US" sz="1400" dirty="0"/>
                    </a:p>
                  </a:txBody>
                  <a:tcPr/>
                </a:tc>
                <a:extLst>
                  <a:ext uri="{0D108BD9-81ED-4DB2-BD59-A6C34878D82A}">
                    <a16:rowId xmlns:a16="http://schemas.microsoft.com/office/drawing/2014/main" xmlns="" val="3066526434"/>
                  </a:ext>
                </a:extLst>
              </a:tr>
              <a:tr h="199088">
                <a:tc>
                  <a:txBody>
                    <a:bodyPr/>
                    <a:lstStyle/>
                    <a:p>
                      <a:pPr>
                        <a:lnSpc>
                          <a:spcPct val="90000"/>
                        </a:lnSpc>
                      </a:pPr>
                      <a:r>
                        <a:rPr lang="en-US" sz="1400" dirty="0"/>
                        <a:t>Akuisisi </a:t>
                      </a:r>
                      <a:r>
                        <a:rPr lang="en-US" sz="1400" dirty="0" err="1"/>
                        <a:t>entitas</a:t>
                      </a:r>
                      <a:r>
                        <a:rPr lang="en-US" sz="1400" dirty="0"/>
                        <a:t> </a:t>
                      </a:r>
                      <a:r>
                        <a:rPr lang="en-US" sz="1400" dirty="0" err="1"/>
                        <a:t>anak</a:t>
                      </a:r>
                      <a:r>
                        <a:rPr lang="en-US" sz="1400" dirty="0"/>
                        <a:t> X </a:t>
                      </a:r>
                      <a:r>
                        <a:rPr lang="en-US" sz="1400" dirty="0" err="1"/>
                        <a:t>dengan</a:t>
                      </a:r>
                      <a:r>
                        <a:rPr lang="en-US" sz="1400" dirty="0"/>
                        <a:t> </a:t>
                      </a:r>
                      <a:r>
                        <a:rPr lang="en-US" sz="1400" dirty="0" err="1"/>
                        <a:t>kas</a:t>
                      </a:r>
                      <a:r>
                        <a:rPr lang="en-US" sz="1400" dirty="0"/>
                        <a:t> (cat A)</a:t>
                      </a:r>
                    </a:p>
                  </a:txBody>
                  <a:tcPr/>
                </a:tc>
                <a:tc>
                  <a:txBody>
                    <a:bodyPr/>
                    <a:lstStyle/>
                    <a:p>
                      <a:pPr algn="r">
                        <a:lnSpc>
                          <a:spcPct val="90000"/>
                        </a:lnSpc>
                      </a:pPr>
                      <a:r>
                        <a:rPr lang="en-US" sz="1400" dirty="0"/>
                        <a:t>(550.000)</a:t>
                      </a:r>
                    </a:p>
                  </a:txBody>
                  <a:tcPr/>
                </a:tc>
                <a:extLst>
                  <a:ext uri="{0D108BD9-81ED-4DB2-BD59-A6C34878D82A}">
                    <a16:rowId xmlns:a16="http://schemas.microsoft.com/office/drawing/2014/main" xmlns="" val="3359666998"/>
                  </a:ext>
                </a:extLst>
              </a:tr>
              <a:tr h="199088">
                <a:tc>
                  <a:txBody>
                    <a:bodyPr/>
                    <a:lstStyle/>
                    <a:p>
                      <a:pPr>
                        <a:lnSpc>
                          <a:spcPct val="90000"/>
                        </a:lnSpc>
                      </a:pPr>
                      <a:r>
                        <a:rPr lang="en-US" sz="1400" dirty="0" err="1"/>
                        <a:t>Pembelian</a:t>
                      </a:r>
                      <a:r>
                        <a:rPr lang="en-US" sz="1400" dirty="0"/>
                        <a:t> </a:t>
                      </a:r>
                      <a:r>
                        <a:rPr lang="en-US" sz="1400" dirty="0" err="1"/>
                        <a:t>aset</a:t>
                      </a:r>
                      <a:r>
                        <a:rPr lang="en-US" sz="1400" dirty="0"/>
                        <a:t> </a:t>
                      </a:r>
                      <a:r>
                        <a:rPr lang="en-US" sz="1400" dirty="0" err="1"/>
                        <a:t>tetap</a:t>
                      </a:r>
                      <a:r>
                        <a:rPr lang="en-US" sz="1400" dirty="0"/>
                        <a:t> (cat B)</a:t>
                      </a:r>
                    </a:p>
                  </a:txBody>
                  <a:tcPr/>
                </a:tc>
                <a:tc>
                  <a:txBody>
                    <a:bodyPr/>
                    <a:lstStyle/>
                    <a:p>
                      <a:pPr algn="r">
                        <a:lnSpc>
                          <a:spcPct val="90000"/>
                        </a:lnSpc>
                      </a:pPr>
                      <a:r>
                        <a:rPr lang="en-US" sz="1400" dirty="0"/>
                        <a:t>(350.000)</a:t>
                      </a:r>
                    </a:p>
                  </a:txBody>
                  <a:tcPr/>
                </a:tc>
                <a:extLst>
                  <a:ext uri="{0D108BD9-81ED-4DB2-BD59-A6C34878D82A}">
                    <a16:rowId xmlns:a16="http://schemas.microsoft.com/office/drawing/2014/main" xmlns="" val="4234836789"/>
                  </a:ext>
                </a:extLst>
              </a:tr>
              <a:tr h="199088">
                <a:tc>
                  <a:txBody>
                    <a:bodyPr/>
                    <a:lstStyle/>
                    <a:p>
                      <a:pPr>
                        <a:lnSpc>
                          <a:spcPct val="90000"/>
                        </a:lnSpc>
                      </a:pPr>
                      <a:r>
                        <a:rPr lang="en-US" sz="1400" dirty="0" err="1"/>
                        <a:t>Hasil</a:t>
                      </a:r>
                      <a:r>
                        <a:rPr lang="en-US" sz="1400" dirty="0"/>
                        <a:t> </a:t>
                      </a:r>
                      <a:r>
                        <a:rPr lang="en-US" sz="1400" dirty="0" err="1"/>
                        <a:t>dari</a:t>
                      </a:r>
                      <a:r>
                        <a:rPr lang="en-US" sz="1400" dirty="0"/>
                        <a:t> </a:t>
                      </a:r>
                      <a:r>
                        <a:rPr lang="en-US" sz="1400" dirty="0" err="1"/>
                        <a:t>penjualan</a:t>
                      </a:r>
                      <a:r>
                        <a:rPr lang="en-US" sz="1400" dirty="0"/>
                        <a:t> </a:t>
                      </a:r>
                      <a:r>
                        <a:rPr lang="en-US" sz="1400" dirty="0" err="1"/>
                        <a:t>peralatan</a:t>
                      </a:r>
                      <a:endParaRPr lang="en-US" sz="1400" dirty="0"/>
                    </a:p>
                  </a:txBody>
                  <a:tcPr/>
                </a:tc>
                <a:tc>
                  <a:txBody>
                    <a:bodyPr/>
                    <a:lstStyle/>
                    <a:p>
                      <a:pPr algn="r">
                        <a:lnSpc>
                          <a:spcPct val="90000"/>
                        </a:lnSpc>
                      </a:pPr>
                      <a:r>
                        <a:rPr lang="en-US" sz="1400" dirty="0"/>
                        <a:t>20.000</a:t>
                      </a:r>
                    </a:p>
                  </a:txBody>
                  <a:tcPr/>
                </a:tc>
                <a:extLst>
                  <a:ext uri="{0D108BD9-81ED-4DB2-BD59-A6C34878D82A}">
                    <a16:rowId xmlns:a16="http://schemas.microsoft.com/office/drawing/2014/main" xmlns="" val="1593650447"/>
                  </a:ext>
                </a:extLst>
              </a:tr>
              <a:tr h="199088">
                <a:tc>
                  <a:txBody>
                    <a:bodyPr/>
                    <a:lstStyle/>
                    <a:p>
                      <a:pPr>
                        <a:lnSpc>
                          <a:spcPct val="90000"/>
                        </a:lnSpc>
                      </a:pPr>
                      <a:r>
                        <a:rPr lang="en-US" sz="1400" dirty="0" err="1"/>
                        <a:t>Penerimaan</a:t>
                      </a:r>
                      <a:r>
                        <a:rPr lang="en-US" sz="1400" dirty="0"/>
                        <a:t> </a:t>
                      </a:r>
                      <a:r>
                        <a:rPr lang="en-US" sz="1400" dirty="0" err="1"/>
                        <a:t>bunga</a:t>
                      </a:r>
                      <a:r>
                        <a:rPr lang="en-US" sz="1400" dirty="0"/>
                        <a:t>*</a:t>
                      </a:r>
                    </a:p>
                  </a:txBody>
                  <a:tcPr/>
                </a:tc>
                <a:tc>
                  <a:txBody>
                    <a:bodyPr/>
                    <a:lstStyle/>
                    <a:p>
                      <a:pPr algn="r">
                        <a:lnSpc>
                          <a:spcPct val="90000"/>
                        </a:lnSpc>
                      </a:pPr>
                      <a:r>
                        <a:rPr lang="en-US" sz="1400" dirty="0"/>
                        <a:t>200.000</a:t>
                      </a:r>
                    </a:p>
                  </a:txBody>
                  <a:tcPr/>
                </a:tc>
                <a:extLst>
                  <a:ext uri="{0D108BD9-81ED-4DB2-BD59-A6C34878D82A}">
                    <a16:rowId xmlns:a16="http://schemas.microsoft.com/office/drawing/2014/main" xmlns="" val="3975658587"/>
                  </a:ext>
                </a:extLst>
              </a:tr>
              <a:tr h="199088">
                <a:tc>
                  <a:txBody>
                    <a:bodyPr/>
                    <a:lstStyle/>
                    <a:p>
                      <a:pPr>
                        <a:lnSpc>
                          <a:spcPct val="90000"/>
                        </a:lnSpc>
                      </a:pPr>
                      <a:r>
                        <a:rPr lang="en-US" sz="1400" dirty="0" err="1"/>
                        <a:t>Penerimaan</a:t>
                      </a:r>
                      <a:r>
                        <a:rPr lang="en-US" sz="1400" dirty="0"/>
                        <a:t> </a:t>
                      </a:r>
                      <a:r>
                        <a:rPr lang="en-US" sz="1400" dirty="0" err="1"/>
                        <a:t>dividen</a:t>
                      </a:r>
                      <a:r>
                        <a:rPr lang="en-US" sz="1400" dirty="0"/>
                        <a:t>*</a:t>
                      </a:r>
                    </a:p>
                  </a:txBody>
                  <a:tcPr/>
                </a:tc>
                <a:tc>
                  <a:txBody>
                    <a:bodyPr/>
                    <a:lstStyle/>
                    <a:p>
                      <a:pPr algn="r">
                        <a:lnSpc>
                          <a:spcPct val="90000"/>
                        </a:lnSpc>
                      </a:pPr>
                      <a:r>
                        <a:rPr lang="en-US" sz="1400" dirty="0"/>
                        <a:t>200.000</a:t>
                      </a:r>
                    </a:p>
                  </a:txBody>
                  <a:tcPr/>
                </a:tc>
                <a:extLst>
                  <a:ext uri="{0D108BD9-81ED-4DB2-BD59-A6C34878D82A}">
                    <a16:rowId xmlns:a16="http://schemas.microsoft.com/office/drawing/2014/main" xmlns="" val="4244168187"/>
                  </a:ext>
                </a:extLst>
              </a:tr>
              <a:tr h="199088">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bersih</a:t>
                      </a:r>
                      <a:r>
                        <a:rPr lang="en-US" sz="1400" dirty="0"/>
                        <a:t> </a:t>
                      </a:r>
                      <a:r>
                        <a:rPr lang="en-US" sz="1400" dirty="0" err="1"/>
                        <a:t>dari</a:t>
                      </a:r>
                      <a:r>
                        <a:rPr lang="en-US" sz="1400" dirty="0"/>
                        <a:t> (</a:t>
                      </a:r>
                      <a:r>
                        <a:rPr lang="en-US" sz="1400" dirty="0" err="1"/>
                        <a:t>untuk</a:t>
                      </a:r>
                      <a:r>
                        <a:rPr lang="en-US" sz="1400" dirty="0"/>
                        <a:t>) </a:t>
                      </a:r>
                      <a:r>
                        <a:rPr lang="en-US" sz="1400" dirty="0" err="1"/>
                        <a:t>aktivitas</a:t>
                      </a:r>
                      <a:r>
                        <a:rPr lang="en-US" sz="1400" dirty="0"/>
                        <a:t> </a:t>
                      </a:r>
                      <a:r>
                        <a:rPr lang="en-US" sz="1400" dirty="0" err="1"/>
                        <a:t>investasi</a:t>
                      </a:r>
                      <a:endParaRPr lang="en-US" sz="1400" dirty="0"/>
                    </a:p>
                  </a:txBody>
                  <a:tcPr/>
                </a:tc>
                <a:tc>
                  <a:txBody>
                    <a:bodyPr/>
                    <a:lstStyle/>
                    <a:p>
                      <a:pPr algn="r">
                        <a:lnSpc>
                          <a:spcPct val="90000"/>
                        </a:lnSpc>
                      </a:pPr>
                      <a:r>
                        <a:rPr lang="en-US" sz="1400" dirty="0"/>
                        <a:t>(480.000)</a:t>
                      </a:r>
                    </a:p>
                  </a:txBody>
                  <a:tcPr/>
                </a:tc>
                <a:extLst>
                  <a:ext uri="{0D108BD9-81ED-4DB2-BD59-A6C34878D82A}">
                    <a16:rowId xmlns:a16="http://schemas.microsoft.com/office/drawing/2014/main" xmlns="" val="2982928147"/>
                  </a:ext>
                </a:extLst>
              </a:tr>
              <a:tr h="199088">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dari</a:t>
                      </a:r>
                      <a:r>
                        <a:rPr lang="en-US" sz="1400" dirty="0"/>
                        <a:t> </a:t>
                      </a:r>
                      <a:r>
                        <a:rPr lang="en-US" sz="1400" dirty="0" err="1"/>
                        <a:t>aktivitas</a:t>
                      </a:r>
                      <a:r>
                        <a:rPr lang="en-US" sz="1400" dirty="0"/>
                        <a:t> </a:t>
                      </a:r>
                      <a:r>
                        <a:rPr lang="en-US" sz="1400" dirty="0" err="1"/>
                        <a:t>pendanaan</a:t>
                      </a:r>
                      <a:endParaRPr lang="en-US" sz="1400" dirty="0"/>
                    </a:p>
                  </a:txBody>
                  <a:tcPr/>
                </a:tc>
                <a:tc>
                  <a:txBody>
                    <a:bodyPr/>
                    <a:lstStyle/>
                    <a:p>
                      <a:pPr algn="r">
                        <a:lnSpc>
                          <a:spcPct val="90000"/>
                        </a:lnSpc>
                      </a:pPr>
                      <a:endParaRPr lang="en-US" sz="1400" dirty="0"/>
                    </a:p>
                  </a:txBody>
                  <a:tcPr/>
                </a:tc>
                <a:extLst>
                  <a:ext uri="{0D108BD9-81ED-4DB2-BD59-A6C34878D82A}">
                    <a16:rowId xmlns:a16="http://schemas.microsoft.com/office/drawing/2014/main" xmlns="" val="2721070431"/>
                  </a:ext>
                </a:extLst>
              </a:tr>
              <a:tr h="199088">
                <a:tc>
                  <a:txBody>
                    <a:bodyPr/>
                    <a:lstStyle/>
                    <a:p>
                      <a:pPr>
                        <a:lnSpc>
                          <a:spcPct val="90000"/>
                        </a:lnSpc>
                      </a:pPr>
                      <a:r>
                        <a:rPr lang="en-US" sz="1400" dirty="0" err="1"/>
                        <a:t>Hasil</a:t>
                      </a:r>
                      <a:r>
                        <a:rPr lang="en-US" sz="1400" dirty="0"/>
                        <a:t> </a:t>
                      </a:r>
                      <a:r>
                        <a:rPr lang="en-US" sz="1400" dirty="0" err="1"/>
                        <a:t>dari</a:t>
                      </a:r>
                      <a:r>
                        <a:rPr lang="en-US" sz="1400" dirty="0"/>
                        <a:t> </a:t>
                      </a:r>
                      <a:r>
                        <a:rPr lang="en-US" sz="1400" dirty="0" err="1"/>
                        <a:t>penerbitan</a:t>
                      </a:r>
                      <a:r>
                        <a:rPr lang="en-US" sz="1400" dirty="0"/>
                        <a:t> modal </a:t>
                      </a:r>
                      <a:r>
                        <a:rPr lang="en-US" sz="1400" dirty="0" err="1"/>
                        <a:t>saham</a:t>
                      </a:r>
                      <a:endParaRPr lang="en-US" sz="1400" dirty="0"/>
                    </a:p>
                  </a:txBody>
                  <a:tcPr/>
                </a:tc>
                <a:tc>
                  <a:txBody>
                    <a:bodyPr/>
                    <a:lstStyle/>
                    <a:p>
                      <a:pPr algn="r">
                        <a:lnSpc>
                          <a:spcPct val="90000"/>
                        </a:lnSpc>
                      </a:pPr>
                      <a:r>
                        <a:rPr lang="en-US" sz="1400" dirty="0"/>
                        <a:t>250.000</a:t>
                      </a:r>
                    </a:p>
                  </a:txBody>
                  <a:tcPr/>
                </a:tc>
                <a:extLst>
                  <a:ext uri="{0D108BD9-81ED-4DB2-BD59-A6C34878D82A}">
                    <a16:rowId xmlns:a16="http://schemas.microsoft.com/office/drawing/2014/main" xmlns="" val="2532434252"/>
                  </a:ext>
                </a:extLst>
              </a:tr>
              <a:tr h="199088">
                <a:tc>
                  <a:txBody>
                    <a:bodyPr/>
                    <a:lstStyle/>
                    <a:p>
                      <a:pPr>
                        <a:lnSpc>
                          <a:spcPct val="90000"/>
                        </a:lnSpc>
                      </a:pPr>
                      <a:r>
                        <a:rPr lang="en-US" sz="1400" dirty="0" err="1"/>
                        <a:t>Hasil</a:t>
                      </a:r>
                      <a:r>
                        <a:rPr lang="en-US" sz="1400" dirty="0"/>
                        <a:t> </a:t>
                      </a:r>
                      <a:r>
                        <a:rPr lang="en-US" sz="1400" dirty="0" err="1"/>
                        <a:t>dari</a:t>
                      </a:r>
                      <a:r>
                        <a:rPr lang="en-US" sz="1400" dirty="0"/>
                        <a:t> </a:t>
                      </a:r>
                      <a:r>
                        <a:rPr lang="en-US" sz="1400" dirty="0" err="1"/>
                        <a:t>pinjaman</a:t>
                      </a:r>
                      <a:r>
                        <a:rPr lang="en-US" sz="1400" dirty="0"/>
                        <a:t> </a:t>
                      </a:r>
                      <a:r>
                        <a:rPr lang="en-US" sz="1400" dirty="0" err="1"/>
                        <a:t>jangka</a:t>
                      </a:r>
                      <a:r>
                        <a:rPr lang="en-US" sz="1400" dirty="0"/>
                        <a:t> Panjang</a:t>
                      </a:r>
                    </a:p>
                  </a:txBody>
                  <a:tcPr/>
                </a:tc>
                <a:tc>
                  <a:txBody>
                    <a:bodyPr/>
                    <a:lstStyle/>
                    <a:p>
                      <a:pPr algn="r">
                        <a:lnSpc>
                          <a:spcPct val="90000"/>
                        </a:lnSpc>
                      </a:pPr>
                      <a:r>
                        <a:rPr lang="en-US" sz="1400" dirty="0"/>
                        <a:t>250.000</a:t>
                      </a:r>
                    </a:p>
                  </a:txBody>
                  <a:tcPr/>
                </a:tc>
                <a:extLst>
                  <a:ext uri="{0D108BD9-81ED-4DB2-BD59-A6C34878D82A}">
                    <a16:rowId xmlns:a16="http://schemas.microsoft.com/office/drawing/2014/main" xmlns="" val="1916513798"/>
                  </a:ext>
                </a:extLst>
              </a:tr>
              <a:tr h="199088">
                <a:tc>
                  <a:txBody>
                    <a:bodyPr/>
                    <a:lstStyle/>
                    <a:p>
                      <a:pPr>
                        <a:lnSpc>
                          <a:spcPct val="90000"/>
                        </a:lnSpc>
                      </a:pPr>
                      <a:r>
                        <a:rPr lang="en-US" sz="1400" dirty="0" err="1"/>
                        <a:t>Pembyaran</a:t>
                      </a:r>
                      <a:r>
                        <a:rPr lang="en-US" sz="1400" dirty="0"/>
                        <a:t> </a:t>
                      </a:r>
                      <a:r>
                        <a:rPr lang="en-US" sz="1400" dirty="0" err="1"/>
                        <a:t>utang</a:t>
                      </a:r>
                      <a:r>
                        <a:rPr lang="en-US" sz="1400" dirty="0"/>
                        <a:t> </a:t>
                      </a:r>
                      <a:r>
                        <a:rPr lang="en-US" sz="1400" dirty="0" err="1"/>
                        <a:t>sewa</a:t>
                      </a:r>
                      <a:r>
                        <a:rPr lang="en-US" sz="1400" dirty="0"/>
                        <a:t> </a:t>
                      </a:r>
                      <a:r>
                        <a:rPr lang="en-US" sz="1400" dirty="0" err="1"/>
                        <a:t>pembiayaan</a:t>
                      </a:r>
                      <a:endParaRPr lang="en-US" sz="1400" dirty="0"/>
                    </a:p>
                  </a:txBody>
                  <a:tcPr/>
                </a:tc>
                <a:tc>
                  <a:txBody>
                    <a:bodyPr/>
                    <a:lstStyle/>
                    <a:p>
                      <a:pPr algn="r">
                        <a:lnSpc>
                          <a:spcPct val="90000"/>
                        </a:lnSpc>
                      </a:pPr>
                      <a:r>
                        <a:rPr lang="en-US" sz="1400" dirty="0"/>
                        <a:t>(90.000)</a:t>
                      </a:r>
                    </a:p>
                  </a:txBody>
                  <a:tcPr/>
                </a:tc>
                <a:extLst>
                  <a:ext uri="{0D108BD9-81ED-4DB2-BD59-A6C34878D82A}">
                    <a16:rowId xmlns:a16="http://schemas.microsoft.com/office/drawing/2014/main" xmlns="" val="3163212290"/>
                  </a:ext>
                </a:extLst>
              </a:tr>
              <a:tr h="199088">
                <a:tc>
                  <a:txBody>
                    <a:bodyPr/>
                    <a:lstStyle/>
                    <a:p>
                      <a:pPr>
                        <a:lnSpc>
                          <a:spcPct val="90000"/>
                        </a:lnSpc>
                      </a:pPr>
                      <a:r>
                        <a:rPr lang="en-US" sz="1400" dirty="0" err="1"/>
                        <a:t>Pembayaran</a:t>
                      </a:r>
                      <a:r>
                        <a:rPr lang="en-US" sz="1400" dirty="0"/>
                        <a:t> </a:t>
                      </a:r>
                      <a:r>
                        <a:rPr lang="en-US" sz="1400" dirty="0" err="1"/>
                        <a:t>dividen</a:t>
                      </a:r>
                      <a:endParaRPr lang="en-US" sz="1400" dirty="0"/>
                    </a:p>
                  </a:txBody>
                  <a:tcPr/>
                </a:tc>
                <a:tc>
                  <a:txBody>
                    <a:bodyPr/>
                    <a:lstStyle/>
                    <a:p>
                      <a:pPr algn="r">
                        <a:lnSpc>
                          <a:spcPct val="90000"/>
                        </a:lnSpc>
                      </a:pPr>
                      <a:r>
                        <a:rPr lang="en-US" sz="1400" dirty="0"/>
                        <a:t>(1.200.000)</a:t>
                      </a:r>
                    </a:p>
                  </a:txBody>
                  <a:tcPr/>
                </a:tc>
                <a:extLst>
                  <a:ext uri="{0D108BD9-81ED-4DB2-BD59-A6C34878D82A}">
                    <a16:rowId xmlns:a16="http://schemas.microsoft.com/office/drawing/2014/main" xmlns="" val="2670266882"/>
                  </a:ext>
                </a:extLst>
              </a:tr>
              <a:tr h="199088">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bersih</a:t>
                      </a:r>
                      <a:r>
                        <a:rPr lang="en-US" sz="1400" dirty="0"/>
                        <a:t> </a:t>
                      </a:r>
                      <a:r>
                        <a:rPr lang="en-US" sz="1400" dirty="0" err="1"/>
                        <a:t>dari</a:t>
                      </a:r>
                      <a:r>
                        <a:rPr lang="en-US" sz="1400" dirty="0"/>
                        <a:t> (</a:t>
                      </a:r>
                      <a:r>
                        <a:rPr lang="en-US" sz="1400" dirty="0" err="1"/>
                        <a:t>untuk</a:t>
                      </a:r>
                      <a:r>
                        <a:rPr lang="en-US" sz="1400" dirty="0"/>
                        <a:t>) </a:t>
                      </a:r>
                      <a:r>
                        <a:rPr lang="en-US" sz="1400" dirty="0" err="1"/>
                        <a:t>aktivitas</a:t>
                      </a:r>
                      <a:r>
                        <a:rPr lang="en-US" sz="1400" dirty="0"/>
                        <a:t> </a:t>
                      </a:r>
                      <a:r>
                        <a:rPr lang="en-US" sz="1400" dirty="0" err="1"/>
                        <a:t>investasi</a:t>
                      </a:r>
                      <a:endParaRPr lang="en-US" sz="1400" dirty="0"/>
                    </a:p>
                  </a:txBody>
                  <a:tcPr/>
                </a:tc>
                <a:tc>
                  <a:txBody>
                    <a:bodyPr/>
                    <a:lstStyle/>
                    <a:p>
                      <a:pPr algn="r">
                        <a:lnSpc>
                          <a:spcPct val="90000"/>
                        </a:lnSpc>
                      </a:pPr>
                      <a:r>
                        <a:rPr lang="en-US" sz="1400" dirty="0"/>
                        <a:t>(790.000)</a:t>
                      </a:r>
                    </a:p>
                  </a:txBody>
                  <a:tcPr/>
                </a:tc>
                <a:extLst>
                  <a:ext uri="{0D108BD9-81ED-4DB2-BD59-A6C34878D82A}">
                    <a16:rowId xmlns:a16="http://schemas.microsoft.com/office/drawing/2014/main" xmlns="" val="1289464620"/>
                  </a:ext>
                </a:extLst>
              </a:tr>
              <a:tr h="199088">
                <a:tc>
                  <a:txBody>
                    <a:bodyPr/>
                    <a:lstStyle/>
                    <a:p>
                      <a:pPr>
                        <a:lnSpc>
                          <a:spcPct val="90000"/>
                        </a:lnSpc>
                      </a:pPr>
                      <a:r>
                        <a:rPr lang="en-US" sz="1400" dirty="0" err="1"/>
                        <a:t>Kenaikan</a:t>
                      </a:r>
                      <a:r>
                        <a:rPr lang="en-US" sz="1400" dirty="0"/>
                        <a:t> </a:t>
                      </a:r>
                      <a:r>
                        <a:rPr lang="en-US" sz="1400" dirty="0" err="1"/>
                        <a:t>bersih</a:t>
                      </a:r>
                      <a:r>
                        <a:rPr lang="en-US" sz="1400" dirty="0"/>
                        <a:t> </a:t>
                      </a:r>
                      <a:r>
                        <a:rPr lang="en-US" sz="1400" dirty="0" err="1"/>
                        <a:t>kas</a:t>
                      </a:r>
                      <a:r>
                        <a:rPr lang="en-US" sz="1400" dirty="0"/>
                        <a:t> </a:t>
                      </a:r>
                      <a:r>
                        <a:rPr lang="en-US" sz="1400" dirty="0" err="1"/>
                        <a:t>dan</a:t>
                      </a:r>
                      <a:r>
                        <a:rPr lang="en-US" sz="1400" dirty="0"/>
                        <a:t> </a:t>
                      </a:r>
                      <a:r>
                        <a:rPr lang="en-US" sz="1400" dirty="0" err="1"/>
                        <a:t>setara</a:t>
                      </a:r>
                      <a:r>
                        <a:rPr lang="en-US" sz="1400" dirty="0"/>
                        <a:t> </a:t>
                      </a:r>
                      <a:r>
                        <a:rPr lang="en-US" sz="1400" dirty="0" err="1"/>
                        <a:t>kas</a:t>
                      </a:r>
                      <a:endParaRPr lang="en-US" sz="1400" dirty="0"/>
                    </a:p>
                  </a:txBody>
                  <a:tcPr/>
                </a:tc>
                <a:tc>
                  <a:txBody>
                    <a:bodyPr/>
                    <a:lstStyle/>
                    <a:p>
                      <a:pPr algn="r">
                        <a:lnSpc>
                          <a:spcPct val="90000"/>
                        </a:lnSpc>
                      </a:pPr>
                      <a:r>
                        <a:rPr lang="en-US" sz="1400" dirty="0"/>
                        <a:t>110.000</a:t>
                      </a:r>
                    </a:p>
                  </a:txBody>
                  <a:tcPr/>
                </a:tc>
                <a:extLst>
                  <a:ext uri="{0D108BD9-81ED-4DB2-BD59-A6C34878D82A}">
                    <a16:rowId xmlns:a16="http://schemas.microsoft.com/office/drawing/2014/main" xmlns="" val="3451299557"/>
                  </a:ext>
                </a:extLst>
              </a:tr>
              <a:tr h="199088">
                <a:tc>
                  <a:txBody>
                    <a:bodyPr/>
                    <a:lstStyle/>
                    <a:p>
                      <a:pPr>
                        <a:lnSpc>
                          <a:spcPct val="90000"/>
                        </a:lnSpc>
                      </a:pPr>
                      <a:r>
                        <a:rPr lang="en-US" sz="1400" dirty="0" err="1"/>
                        <a:t>Kas</a:t>
                      </a:r>
                      <a:r>
                        <a:rPr lang="en-US" sz="1400" dirty="0"/>
                        <a:t> </a:t>
                      </a:r>
                      <a:r>
                        <a:rPr lang="en-US" sz="1400" dirty="0" err="1"/>
                        <a:t>dan</a:t>
                      </a:r>
                      <a:r>
                        <a:rPr lang="en-US" sz="1400" dirty="0"/>
                        <a:t> </a:t>
                      </a:r>
                      <a:r>
                        <a:rPr lang="en-US" sz="1400" dirty="0" err="1"/>
                        <a:t>setara</a:t>
                      </a:r>
                      <a:r>
                        <a:rPr lang="en-US" sz="1400" dirty="0"/>
                        <a:t> </a:t>
                      </a:r>
                      <a:r>
                        <a:rPr lang="en-US" sz="1400" dirty="0" err="1"/>
                        <a:t>kas</a:t>
                      </a:r>
                      <a:r>
                        <a:rPr lang="en-US" sz="1400" dirty="0"/>
                        <a:t> </a:t>
                      </a:r>
                      <a:r>
                        <a:rPr lang="en-US" sz="1400" dirty="0" err="1"/>
                        <a:t>pada</a:t>
                      </a:r>
                      <a:r>
                        <a:rPr lang="en-US" sz="1400" dirty="0"/>
                        <a:t> </a:t>
                      </a:r>
                      <a:r>
                        <a:rPr lang="en-US" sz="1400" dirty="0" err="1"/>
                        <a:t>awal</a:t>
                      </a:r>
                      <a:r>
                        <a:rPr lang="en-US" sz="1400" dirty="0"/>
                        <a:t> </a:t>
                      </a:r>
                      <a:r>
                        <a:rPr lang="en-US" sz="1400" dirty="0" err="1"/>
                        <a:t>periode</a:t>
                      </a:r>
                      <a:endParaRPr lang="en-US" sz="1400" dirty="0"/>
                    </a:p>
                  </a:txBody>
                  <a:tcPr/>
                </a:tc>
                <a:tc>
                  <a:txBody>
                    <a:bodyPr/>
                    <a:lstStyle/>
                    <a:p>
                      <a:pPr algn="r">
                        <a:lnSpc>
                          <a:spcPct val="90000"/>
                        </a:lnSpc>
                      </a:pPr>
                      <a:r>
                        <a:rPr lang="en-US" sz="1400" dirty="0"/>
                        <a:t>120.000</a:t>
                      </a:r>
                    </a:p>
                  </a:txBody>
                  <a:tcPr/>
                </a:tc>
                <a:extLst>
                  <a:ext uri="{0D108BD9-81ED-4DB2-BD59-A6C34878D82A}">
                    <a16:rowId xmlns:a16="http://schemas.microsoft.com/office/drawing/2014/main" xmlns="" val="1100625598"/>
                  </a:ext>
                </a:extLst>
              </a:tr>
              <a:tr h="199088">
                <a:tc>
                  <a:txBody>
                    <a:bodyPr/>
                    <a:lstStyle/>
                    <a:p>
                      <a:pPr>
                        <a:lnSpc>
                          <a:spcPct val="90000"/>
                        </a:lnSpc>
                      </a:pPr>
                      <a:r>
                        <a:rPr lang="en-US" sz="1400" dirty="0" err="1"/>
                        <a:t>Kas</a:t>
                      </a:r>
                      <a:r>
                        <a:rPr lang="en-US" sz="1400" dirty="0"/>
                        <a:t> </a:t>
                      </a:r>
                      <a:r>
                        <a:rPr lang="en-US" sz="1400" dirty="0" err="1"/>
                        <a:t>dan</a:t>
                      </a:r>
                      <a:r>
                        <a:rPr lang="en-US" sz="1400" dirty="0"/>
                        <a:t> </a:t>
                      </a:r>
                      <a:r>
                        <a:rPr lang="en-US" sz="1400" dirty="0" err="1"/>
                        <a:t>setara</a:t>
                      </a:r>
                      <a:r>
                        <a:rPr lang="en-US" sz="1400" dirty="0"/>
                        <a:t> </a:t>
                      </a:r>
                      <a:r>
                        <a:rPr lang="en-US" sz="1400" dirty="0" err="1"/>
                        <a:t>kas</a:t>
                      </a:r>
                      <a:r>
                        <a:rPr lang="en-US" sz="1400" dirty="0"/>
                        <a:t> </a:t>
                      </a:r>
                      <a:r>
                        <a:rPr lang="en-US" sz="1400" dirty="0" err="1"/>
                        <a:t>pada</a:t>
                      </a:r>
                      <a:r>
                        <a:rPr lang="en-US" sz="1400" dirty="0"/>
                        <a:t> </a:t>
                      </a:r>
                      <a:r>
                        <a:rPr lang="en-US" sz="1400" dirty="0" err="1"/>
                        <a:t>akhir</a:t>
                      </a:r>
                      <a:r>
                        <a:rPr lang="en-US" sz="1400" dirty="0"/>
                        <a:t> </a:t>
                      </a:r>
                      <a:r>
                        <a:rPr lang="en-US" sz="1400" dirty="0" err="1"/>
                        <a:t>periode</a:t>
                      </a:r>
                      <a:endParaRPr lang="en-US" sz="1400" dirty="0"/>
                    </a:p>
                  </a:txBody>
                  <a:tcPr/>
                </a:tc>
                <a:tc>
                  <a:txBody>
                    <a:bodyPr/>
                    <a:lstStyle/>
                    <a:p>
                      <a:pPr algn="r">
                        <a:lnSpc>
                          <a:spcPct val="90000"/>
                        </a:lnSpc>
                      </a:pPr>
                      <a:r>
                        <a:rPr lang="en-US" sz="1400" dirty="0"/>
                        <a:t>230.000</a:t>
                      </a:r>
                    </a:p>
                  </a:txBody>
                  <a:tcPr/>
                </a:tc>
                <a:extLst>
                  <a:ext uri="{0D108BD9-81ED-4DB2-BD59-A6C34878D82A}">
                    <a16:rowId xmlns:a16="http://schemas.microsoft.com/office/drawing/2014/main" xmlns="" val="3657288360"/>
                  </a:ext>
                </a:extLst>
              </a:tr>
            </a:tbl>
          </a:graphicData>
        </a:graphic>
      </p:graphicFrame>
      <p:sp>
        <p:nvSpPr>
          <p:cNvPr id="7" name="Title 1">
            <a:extLst>
              <a:ext uri="{FF2B5EF4-FFF2-40B4-BE49-F238E27FC236}">
                <a16:creationId xmlns:a16="http://schemas.microsoft.com/office/drawing/2014/main" xmlns="" id="{C849ADAF-9CB9-4B5B-AC0C-037712BEC90C}"/>
              </a:ext>
            </a:extLst>
          </p:cNvPr>
          <p:cNvSpPr txBox="1">
            <a:spLocks/>
          </p:cNvSpPr>
          <p:nvPr/>
        </p:nvSpPr>
        <p:spPr bwMode="auto">
          <a:xfrm>
            <a:off x="5867400" y="6096000"/>
            <a:ext cx="3200400" cy="7602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225425" indent="9525" algn="l" rtl="0" eaLnBrk="0" fontAlgn="base" hangingPunct="0">
              <a:spcBef>
                <a:spcPct val="0"/>
              </a:spcBef>
              <a:spcAft>
                <a:spcPct val="0"/>
              </a:spcAft>
              <a:defRPr sz="2800" b="1">
                <a:solidFill>
                  <a:srgbClr val="990099"/>
                </a:solidFill>
                <a:latin typeface="+mj-lt"/>
                <a:ea typeface="+mj-ea"/>
                <a:cs typeface="+mj-cs"/>
              </a:defRPr>
            </a:lvl1pPr>
            <a:lvl2pPr marL="234950" indent="-6350" algn="l" rtl="0" eaLnBrk="0" fontAlgn="base" hangingPunct="0">
              <a:spcBef>
                <a:spcPct val="0"/>
              </a:spcBef>
              <a:spcAft>
                <a:spcPct val="0"/>
              </a:spcAft>
              <a:defRPr sz="3600" b="1">
                <a:solidFill>
                  <a:srgbClr val="990099"/>
                </a:solidFill>
                <a:latin typeface="Arial" charset="0"/>
              </a:defRPr>
            </a:lvl2pPr>
            <a:lvl3pPr marL="234950" indent="-6350" algn="l" rtl="0" eaLnBrk="0" fontAlgn="base" hangingPunct="0">
              <a:spcBef>
                <a:spcPct val="0"/>
              </a:spcBef>
              <a:spcAft>
                <a:spcPct val="0"/>
              </a:spcAft>
              <a:defRPr sz="3600" b="1">
                <a:solidFill>
                  <a:srgbClr val="990099"/>
                </a:solidFill>
                <a:latin typeface="Arial" charset="0"/>
              </a:defRPr>
            </a:lvl3pPr>
            <a:lvl4pPr marL="234950" indent="-6350" algn="l" rtl="0" eaLnBrk="0" fontAlgn="base" hangingPunct="0">
              <a:spcBef>
                <a:spcPct val="0"/>
              </a:spcBef>
              <a:spcAft>
                <a:spcPct val="0"/>
              </a:spcAft>
              <a:defRPr sz="3600" b="1">
                <a:solidFill>
                  <a:srgbClr val="990099"/>
                </a:solidFill>
                <a:latin typeface="Arial" charset="0"/>
              </a:defRPr>
            </a:lvl4pPr>
            <a:lvl5pPr marL="234950" indent="-6350" algn="l" rtl="0" eaLnBrk="0" fontAlgn="base" hangingPunct="0">
              <a:spcBef>
                <a:spcPct val="0"/>
              </a:spcBef>
              <a:spcAft>
                <a:spcPct val="0"/>
              </a:spcAft>
              <a:defRPr sz="3600" b="1">
                <a:solidFill>
                  <a:srgbClr val="990099"/>
                </a:solidFill>
                <a:latin typeface="Arial" charset="0"/>
              </a:defRPr>
            </a:lvl5pPr>
            <a:lvl6pPr marL="682625" algn="l" rtl="0" fontAlgn="base">
              <a:spcBef>
                <a:spcPct val="0"/>
              </a:spcBef>
              <a:spcAft>
                <a:spcPct val="0"/>
              </a:spcAft>
              <a:defRPr sz="4000" b="1">
                <a:solidFill>
                  <a:srgbClr val="FFFF00"/>
                </a:solidFill>
                <a:latin typeface="Arial" charset="0"/>
              </a:defRPr>
            </a:lvl6pPr>
            <a:lvl7pPr marL="1139825" algn="l" rtl="0" fontAlgn="base">
              <a:spcBef>
                <a:spcPct val="0"/>
              </a:spcBef>
              <a:spcAft>
                <a:spcPct val="0"/>
              </a:spcAft>
              <a:defRPr sz="4000" b="1">
                <a:solidFill>
                  <a:srgbClr val="FFFF00"/>
                </a:solidFill>
                <a:latin typeface="Arial" charset="0"/>
              </a:defRPr>
            </a:lvl7pPr>
            <a:lvl8pPr marL="1597025" algn="l" rtl="0" fontAlgn="base">
              <a:spcBef>
                <a:spcPct val="0"/>
              </a:spcBef>
              <a:spcAft>
                <a:spcPct val="0"/>
              </a:spcAft>
              <a:defRPr sz="4000" b="1">
                <a:solidFill>
                  <a:srgbClr val="FFFF00"/>
                </a:solidFill>
                <a:latin typeface="Arial" charset="0"/>
              </a:defRPr>
            </a:lvl8pPr>
            <a:lvl9pPr marL="2054225" algn="l" rtl="0" fontAlgn="base">
              <a:spcBef>
                <a:spcPct val="0"/>
              </a:spcBef>
              <a:spcAft>
                <a:spcPct val="0"/>
              </a:spcAft>
              <a:defRPr sz="4000" b="1">
                <a:solidFill>
                  <a:srgbClr val="FFFF00"/>
                </a:solidFill>
                <a:latin typeface="Arial" charset="0"/>
              </a:defRPr>
            </a:lvl9pPr>
          </a:lstStyle>
          <a:p>
            <a:pPr marL="169863" indent="-169863"/>
            <a:r>
              <a:rPr lang="en-US" sz="1600" b="0" kern="0" dirty="0">
                <a:latin typeface="+mn-lt"/>
              </a:rPr>
              <a:t>*	</a:t>
            </a:r>
            <a:r>
              <a:rPr lang="en-US" sz="1600" b="0" kern="0" dirty="0" err="1">
                <a:latin typeface="+mn-lt"/>
              </a:rPr>
              <a:t>dapat</a:t>
            </a:r>
            <a:r>
              <a:rPr lang="en-US" sz="1600" b="0" kern="0" dirty="0">
                <a:latin typeface="+mn-lt"/>
              </a:rPr>
              <a:t> </a:t>
            </a:r>
            <a:r>
              <a:rPr lang="en-US" sz="1600" b="0" kern="0" dirty="0" err="1">
                <a:latin typeface="+mn-lt"/>
              </a:rPr>
              <a:t>disajikan</a:t>
            </a:r>
            <a:r>
              <a:rPr lang="en-US" sz="1600" b="0" kern="0" dirty="0">
                <a:latin typeface="+mn-lt"/>
              </a:rPr>
              <a:t> </a:t>
            </a:r>
            <a:r>
              <a:rPr lang="en-US" sz="1600" b="0" kern="0" dirty="0" err="1">
                <a:latin typeface="+mn-lt"/>
              </a:rPr>
              <a:t>sebagai</a:t>
            </a:r>
            <a:r>
              <a:rPr lang="en-US" sz="1600" b="0" kern="0" dirty="0">
                <a:latin typeface="+mn-lt"/>
              </a:rPr>
              <a:t> </a:t>
            </a:r>
            <a:r>
              <a:rPr lang="en-US" sz="1600" b="0" kern="0" dirty="0" err="1">
                <a:latin typeface="+mn-lt"/>
              </a:rPr>
              <a:t>arus</a:t>
            </a:r>
            <a:r>
              <a:rPr lang="en-US" sz="1600" b="0" kern="0" dirty="0">
                <a:latin typeface="+mn-lt"/>
              </a:rPr>
              <a:t> </a:t>
            </a:r>
            <a:r>
              <a:rPr lang="en-US" sz="1600" b="0" kern="0" dirty="0" err="1">
                <a:latin typeface="+mn-lt"/>
              </a:rPr>
              <a:t>kas</a:t>
            </a:r>
            <a:r>
              <a:rPr lang="en-US" sz="1600" b="0" kern="0" dirty="0">
                <a:latin typeface="+mn-lt"/>
              </a:rPr>
              <a:t> </a:t>
            </a:r>
            <a:r>
              <a:rPr lang="en-US" sz="1600" b="0" kern="0" dirty="0" err="1">
                <a:latin typeface="+mn-lt"/>
              </a:rPr>
              <a:t>dari</a:t>
            </a:r>
            <a:r>
              <a:rPr lang="en-US" sz="1600" b="0" kern="0" dirty="0">
                <a:latin typeface="+mn-lt"/>
              </a:rPr>
              <a:t> </a:t>
            </a:r>
            <a:r>
              <a:rPr lang="en-US" sz="1600" b="0" kern="0" dirty="0" err="1">
                <a:latin typeface="+mn-lt"/>
              </a:rPr>
              <a:t>operasi</a:t>
            </a:r>
            <a:endParaRPr lang="en-US" sz="1600" b="0" kern="0" dirty="0">
              <a:latin typeface="+mn-lt"/>
            </a:endParaRPr>
          </a:p>
        </p:txBody>
      </p:sp>
    </p:spTree>
    <p:extLst>
      <p:ext uri="{BB962C8B-B14F-4D97-AF65-F5344CB8AC3E}">
        <p14:creationId xmlns:p14="http://schemas.microsoft.com/office/powerpoint/2010/main" xmlns="" val="3582485546"/>
      </p:ext>
    </p:extLst>
  </p:cSld>
  <p:clrMapOvr>
    <a:masterClrMapping/>
  </p:clrMapOvr>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1756"/>
            <a:ext cx="7696200" cy="1050022"/>
          </a:xfrm>
        </p:spPr>
        <p:txBody>
          <a:bodyPr>
            <a:noAutofit/>
          </a:bodyPr>
          <a:lstStyle/>
          <a:p>
            <a:pPr algn="ctr"/>
            <a:r>
              <a:rPr lang="en-US" sz="2000" b="1" dirty="0" err="1">
                <a:latin typeface="+mn-lt"/>
              </a:rPr>
              <a:t>Arus</a:t>
            </a:r>
            <a:r>
              <a:rPr lang="en-US" sz="2000" b="1" dirty="0">
                <a:latin typeface="+mn-lt"/>
              </a:rPr>
              <a:t> </a:t>
            </a:r>
            <a:r>
              <a:rPr lang="en-US" sz="2000" b="1" dirty="0" err="1">
                <a:latin typeface="+mn-lt"/>
              </a:rPr>
              <a:t>Kas</a:t>
            </a:r>
            <a:r>
              <a:rPr lang="en-US" sz="2000" b="1" dirty="0">
                <a:latin typeface="+mn-lt"/>
              </a:rPr>
              <a:t> </a:t>
            </a:r>
            <a:r>
              <a:rPr lang="en-US" sz="2000" b="1" dirty="0" err="1">
                <a:latin typeface="+mn-lt"/>
              </a:rPr>
              <a:t>Operasi</a:t>
            </a:r>
            <a:r>
              <a:rPr lang="en-US" sz="2000" b="1" dirty="0">
                <a:latin typeface="+mn-lt"/>
              </a:rPr>
              <a:t> </a:t>
            </a:r>
            <a:r>
              <a:rPr lang="en-US" sz="2000" b="1" dirty="0" err="1">
                <a:latin typeface="+mn-lt"/>
              </a:rPr>
              <a:t>Metode</a:t>
            </a:r>
            <a:r>
              <a:rPr lang="en-US" sz="2000" b="1" dirty="0">
                <a:latin typeface="+mn-lt"/>
              </a:rPr>
              <a:t> </a:t>
            </a:r>
            <a:r>
              <a:rPr lang="en-US" sz="2000" b="1" dirty="0" err="1">
                <a:latin typeface="+mn-lt"/>
              </a:rPr>
              <a:t>Tidak</a:t>
            </a:r>
            <a:r>
              <a:rPr lang="en-US" sz="2000" b="1" dirty="0">
                <a:latin typeface="+mn-lt"/>
              </a:rPr>
              <a:t> </a:t>
            </a:r>
            <a:r>
              <a:rPr lang="en-US" sz="2000" b="1" dirty="0" err="1">
                <a:latin typeface="+mn-lt"/>
              </a:rPr>
              <a:t>Langsung</a:t>
            </a:r>
            <a:endParaRPr lang="en-US" sz="2000" b="1" dirty="0">
              <a:latin typeface="+mn-lt"/>
            </a:endParaRPr>
          </a:p>
        </p:txBody>
      </p:sp>
      <p:pic>
        <p:nvPicPr>
          <p:cNvPr id="2050" name="Picture 2" descr="C:\Program Files\Microsoft Office\MEDIA\CAGCAT10\j0196400.wmf"/>
          <p:cNvPicPr>
            <a:picLocks noChangeAspect="1" noChangeArrowheads="1"/>
          </p:cNvPicPr>
          <p:nvPr/>
        </p:nvPicPr>
        <p:blipFill>
          <a:blip r:embed="rId2" cstate="print"/>
          <a:srcRect/>
          <a:stretch>
            <a:fillRect/>
          </a:stretch>
        </p:blipFill>
        <p:spPr bwMode="auto">
          <a:xfrm>
            <a:off x="7513806" y="1752600"/>
            <a:ext cx="1353984" cy="1447800"/>
          </a:xfrm>
          <a:prstGeom prst="rect">
            <a:avLst/>
          </a:prstGeom>
          <a:noFill/>
        </p:spPr>
      </p:pic>
      <p:graphicFrame>
        <p:nvGraphicFramePr>
          <p:cNvPr id="5" name="Table 4">
            <a:extLst>
              <a:ext uri="{FF2B5EF4-FFF2-40B4-BE49-F238E27FC236}">
                <a16:creationId xmlns:a16="http://schemas.microsoft.com/office/drawing/2014/main" xmlns="" id="{AA337A96-5009-44FC-8CBB-077FD456ED70}"/>
              </a:ext>
            </a:extLst>
          </p:cNvPr>
          <p:cNvGraphicFramePr>
            <a:graphicFrameLocks noGrp="1"/>
          </p:cNvGraphicFramePr>
          <p:nvPr>
            <p:extLst/>
          </p:nvPr>
        </p:nvGraphicFramePr>
        <p:xfrm>
          <a:off x="152400" y="1447800"/>
          <a:ext cx="5867400" cy="4876804"/>
        </p:xfrm>
        <a:graphic>
          <a:graphicData uri="http://schemas.openxmlformats.org/drawingml/2006/table">
            <a:tbl>
              <a:tblPr firstRow="1" bandRow="1">
                <a:tableStyleId>{21E4AEA4-8DFA-4A89-87EB-49C32662AFE0}</a:tableStyleId>
              </a:tblPr>
              <a:tblGrid>
                <a:gridCol w="4267200">
                  <a:extLst>
                    <a:ext uri="{9D8B030D-6E8A-4147-A177-3AD203B41FA5}">
                      <a16:colId xmlns:a16="http://schemas.microsoft.com/office/drawing/2014/main" xmlns="" val="354044755"/>
                    </a:ext>
                  </a:extLst>
                </a:gridCol>
                <a:gridCol w="1600200">
                  <a:extLst>
                    <a:ext uri="{9D8B030D-6E8A-4147-A177-3AD203B41FA5}">
                      <a16:colId xmlns:a16="http://schemas.microsoft.com/office/drawing/2014/main" xmlns="" val="3527999821"/>
                    </a:ext>
                  </a:extLst>
                </a:gridCol>
              </a:tblGrid>
              <a:tr h="347846">
                <a:tc>
                  <a:txBody>
                    <a:bodyPr/>
                    <a:lstStyle/>
                    <a:p>
                      <a:r>
                        <a:rPr lang="en-US" sz="1400" dirty="0" err="1"/>
                        <a:t>Metode</a:t>
                      </a:r>
                      <a:r>
                        <a:rPr lang="en-US" sz="1400" dirty="0"/>
                        <a:t> </a:t>
                      </a:r>
                      <a:r>
                        <a:rPr lang="en-US" sz="1400" dirty="0" err="1"/>
                        <a:t>Langsung</a:t>
                      </a:r>
                      <a:r>
                        <a:rPr lang="en-US" sz="1400" dirty="0"/>
                        <a:t> </a:t>
                      </a:r>
                      <a:r>
                        <a:rPr lang="en-US" sz="1400" dirty="0" err="1"/>
                        <a:t>Laporan</a:t>
                      </a:r>
                      <a:r>
                        <a:rPr lang="en-US" sz="1400" dirty="0"/>
                        <a:t> </a:t>
                      </a:r>
                      <a:r>
                        <a:rPr lang="en-US" sz="1400" dirty="0" err="1"/>
                        <a:t>Arus</a:t>
                      </a:r>
                      <a:r>
                        <a:rPr lang="en-US" sz="1400" dirty="0"/>
                        <a:t> </a:t>
                      </a:r>
                      <a:r>
                        <a:rPr lang="en-US" sz="1400" dirty="0" err="1"/>
                        <a:t>Kas</a:t>
                      </a:r>
                      <a:r>
                        <a:rPr lang="en-US" sz="1400" dirty="0"/>
                        <a:t> Par 18a</a:t>
                      </a:r>
                    </a:p>
                  </a:txBody>
                  <a:tcPr/>
                </a:tc>
                <a:tc>
                  <a:txBody>
                    <a:bodyPr/>
                    <a:lstStyle/>
                    <a:p>
                      <a:pPr algn="ctr"/>
                      <a:r>
                        <a:rPr lang="en-US" sz="1400" dirty="0"/>
                        <a:t>20X2</a:t>
                      </a:r>
                    </a:p>
                  </a:txBody>
                  <a:tcPr/>
                </a:tc>
                <a:extLst>
                  <a:ext uri="{0D108BD9-81ED-4DB2-BD59-A6C34878D82A}">
                    <a16:rowId xmlns:a16="http://schemas.microsoft.com/office/drawing/2014/main" xmlns="" val="3568960773"/>
                  </a:ext>
                </a:extLst>
              </a:tr>
              <a:tr h="323497">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dari</a:t>
                      </a:r>
                      <a:r>
                        <a:rPr lang="en-US" sz="1400" dirty="0"/>
                        <a:t> </a:t>
                      </a:r>
                      <a:r>
                        <a:rPr lang="en-US" sz="1400" dirty="0" err="1"/>
                        <a:t>aktivitas</a:t>
                      </a:r>
                      <a:r>
                        <a:rPr lang="en-US" sz="1400" dirty="0"/>
                        <a:t> </a:t>
                      </a:r>
                      <a:r>
                        <a:rPr lang="en-US" sz="1400" dirty="0" err="1"/>
                        <a:t>operasi</a:t>
                      </a:r>
                      <a:endParaRPr lang="en-US" sz="1400" dirty="0"/>
                    </a:p>
                  </a:txBody>
                  <a:tcPr/>
                </a:tc>
                <a:tc>
                  <a:txBody>
                    <a:bodyPr/>
                    <a:lstStyle/>
                    <a:p>
                      <a:pPr algn="r">
                        <a:lnSpc>
                          <a:spcPct val="90000"/>
                        </a:lnSpc>
                      </a:pPr>
                      <a:endParaRPr lang="en-US" sz="1400" dirty="0"/>
                    </a:p>
                  </a:txBody>
                  <a:tcPr/>
                </a:tc>
                <a:extLst>
                  <a:ext uri="{0D108BD9-81ED-4DB2-BD59-A6C34878D82A}">
                    <a16:rowId xmlns:a16="http://schemas.microsoft.com/office/drawing/2014/main" xmlns="" val="1871219057"/>
                  </a:ext>
                </a:extLst>
              </a:tr>
              <a:tr h="323497">
                <a:tc>
                  <a:txBody>
                    <a:bodyPr/>
                    <a:lstStyle/>
                    <a:p>
                      <a:pPr>
                        <a:lnSpc>
                          <a:spcPct val="90000"/>
                        </a:lnSpc>
                      </a:pPr>
                      <a:r>
                        <a:rPr lang="en-US" sz="1400" dirty="0" err="1"/>
                        <a:t>Laba</a:t>
                      </a:r>
                      <a:r>
                        <a:rPr lang="en-US" sz="1400" dirty="0"/>
                        <a:t> </a:t>
                      </a:r>
                      <a:r>
                        <a:rPr lang="en-US" sz="1400" dirty="0" err="1"/>
                        <a:t>sebelum</a:t>
                      </a:r>
                      <a:r>
                        <a:rPr lang="en-US" sz="1400" dirty="0"/>
                        <a:t> </a:t>
                      </a:r>
                      <a:r>
                        <a:rPr lang="en-US" sz="1400" dirty="0" err="1"/>
                        <a:t>pajak</a:t>
                      </a:r>
                      <a:endParaRPr lang="en-US" sz="1400" dirty="0"/>
                    </a:p>
                  </a:txBody>
                  <a:tcPr/>
                </a:tc>
                <a:tc>
                  <a:txBody>
                    <a:bodyPr/>
                    <a:lstStyle/>
                    <a:p>
                      <a:pPr algn="r">
                        <a:lnSpc>
                          <a:spcPct val="90000"/>
                        </a:lnSpc>
                      </a:pPr>
                      <a:r>
                        <a:rPr lang="en-US" sz="1400" dirty="0"/>
                        <a:t>3.350.000</a:t>
                      </a:r>
                    </a:p>
                  </a:txBody>
                  <a:tcPr/>
                </a:tc>
                <a:extLst>
                  <a:ext uri="{0D108BD9-81ED-4DB2-BD59-A6C34878D82A}">
                    <a16:rowId xmlns:a16="http://schemas.microsoft.com/office/drawing/2014/main" xmlns="" val="1795050764"/>
                  </a:ext>
                </a:extLst>
              </a:tr>
              <a:tr h="323497">
                <a:tc>
                  <a:txBody>
                    <a:bodyPr/>
                    <a:lstStyle/>
                    <a:p>
                      <a:pPr>
                        <a:lnSpc>
                          <a:spcPct val="90000"/>
                        </a:lnSpc>
                      </a:pPr>
                      <a:r>
                        <a:rPr lang="en-US" sz="1400" dirty="0" err="1"/>
                        <a:t>Penyesuaian</a:t>
                      </a:r>
                      <a:r>
                        <a:rPr lang="en-US" sz="1400" dirty="0"/>
                        <a:t> </a:t>
                      </a:r>
                      <a:r>
                        <a:rPr lang="en-US" sz="1400" dirty="0" err="1"/>
                        <a:t>untuk</a:t>
                      </a:r>
                      <a:r>
                        <a:rPr lang="en-US" sz="1400" dirty="0"/>
                        <a:t>:</a:t>
                      </a:r>
                    </a:p>
                  </a:txBody>
                  <a:tcPr/>
                </a:tc>
                <a:tc>
                  <a:txBody>
                    <a:bodyPr/>
                    <a:lstStyle/>
                    <a:p>
                      <a:pPr algn="r">
                        <a:lnSpc>
                          <a:spcPct val="90000"/>
                        </a:lnSpc>
                      </a:pPr>
                      <a:endParaRPr lang="en-US" sz="1400" dirty="0"/>
                    </a:p>
                  </a:txBody>
                  <a:tcPr/>
                </a:tc>
                <a:extLst>
                  <a:ext uri="{0D108BD9-81ED-4DB2-BD59-A6C34878D82A}">
                    <a16:rowId xmlns:a16="http://schemas.microsoft.com/office/drawing/2014/main" xmlns="" val="4005459217"/>
                  </a:ext>
                </a:extLst>
              </a:tr>
              <a:tr h="323497">
                <a:tc>
                  <a:txBody>
                    <a:bodyPr/>
                    <a:lstStyle/>
                    <a:p>
                      <a:pPr>
                        <a:lnSpc>
                          <a:spcPct val="90000"/>
                        </a:lnSpc>
                      </a:pPr>
                      <a:r>
                        <a:rPr lang="en-US" sz="1400" dirty="0" err="1"/>
                        <a:t>Penyusutan</a:t>
                      </a:r>
                      <a:endParaRPr lang="en-US" sz="1400" dirty="0"/>
                    </a:p>
                  </a:txBody>
                  <a:tcPr/>
                </a:tc>
                <a:tc>
                  <a:txBody>
                    <a:bodyPr/>
                    <a:lstStyle/>
                    <a:p>
                      <a:pPr algn="r">
                        <a:lnSpc>
                          <a:spcPct val="90000"/>
                        </a:lnSpc>
                      </a:pPr>
                      <a:r>
                        <a:rPr lang="en-US" sz="1400" dirty="0"/>
                        <a:t>450.000</a:t>
                      </a:r>
                    </a:p>
                  </a:txBody>
                  <a:tcPr/>
                </a:tc>
                <a:extLst>
                  <a:ext uri="{0D108BD9-81ED-4DB2-BD59-A6C34878D82A}">
                    <a16:rowId xmlns:a16="http://schemas.microsoft.com/office/drawing/2014/main" xmlns="" val="319647881"/>
                  </a:ext>
                </a:extLst>
              </a:tr>
              <a:tr h="323497">
                <a:tc>
                  <a:txBody>
                    <a:bodyPr/>
                    <a:lstStyle/>
                    <a:p>
                      <a:pPr>
                        <a:lnSpc>
                          <a:spcPct val="90000"/>
                        </a:lnSpc>
                      </a:pPr>
                      <a:r>
                        <a:rPr lang="en-US" sz="1400" dirty="0" err="1"/>
                        <a:t>Kerugian</a:t>
                      </a:r>
                      <a:r>
                        <a:rPr lang="en-US" sz="1400" dirty="0"/>
                        <a:t> </a:t>
                      </a:r>
                      <a:r>
                        <a:rPr lang="en-US" sz="1400" dirty="0" err="1"/>
                        <a:t>selisih</a:t>
                      </a:r>
                      <a:r>
                        <a:rPr lang="en-US" sz="1400" dirty="0"/>
                        <a:t> </a:t>
                      </a:r>
                      <a:r>
                        <a:rPr lang="en-US" sz="1400" dirty="0" err="1"/>
                        <a:t>kurs</a:t>
                      </a:r>
                      <a:endParaRPr lang="en-US" sz="1400" dirty="0"/>
                    </a:p>
                  </a:txBody>
                  <a:tcPr/>
                </a:tc>
                <a:tc>
                  <a:txBody>
                    <a:bodyPr/>
                    <a:lstStyle/>
                    <a:p>
                      <a:pPr algn="r">
                        <a:lnSpc>
                          <a:spcPct val="90000"/>
                        </a:lnSpc>
                      </a:pPr>
                      <a:r>
                        <a:rPr lang="en-US" sz="1400" dirty="0"/>
                        <a:t>40.000</a:t>
                      </a:r>
                    </a:p>
                  </a:txBody>
                  <a:tcPr/>
                </a:tc>
                <a:extLst>
                  <a:ext uri="{0D108BD9-81ED-4DB2-BD59-A6C34878D82A}">
                    <a16:rowId xmlns:a16="http://schemas.microsoft.com/office/drawing/2014/main" xmlns="" val="68480130"/>
                  </a:ext>
                </a:extLst>
              </a:tr>
              <a:tr h="323497">
                <a:tc>
                  <a:txBody>
                    <a:bodyPr/>
                    <a:lstStyle/>
                    <a:p>
                      <a:pPr>
                        <a:lnSpc>
                          <a:spcPct val="90000"/>
                        </a:lnSpc>
                      </a:pPr>
                      <a:r>
                        <a:rPr lang="en-US" sz="1400" dirty="0" err="1"/>
                        <a:t>Pendapatan</a:t>
                      </a:r>
                      <a:r>
                        <a:rPr lang="en-US" sz="1400" dirty="0"/>
                        <a:t> </a:t>
                      </a:r>
                      <a:r>
                        <a:rPr lang="en-US" sz="1400" dirty="0" err="1"/>
                        <a:t>investasi</a:t>
                      </a:r>
                      <a:endParaRPr lang="en-US" sz="1400" dirty="0"/>
                    </a:p>
                  </a:txBody>
                  <a:tcPr/>
                </a:tc>
                <a:tc>
                  <a:txBody>
                    <a:bodyPr/>
                    <a:lstStyle/>
                    <a:p>
                      <a:pPr algn="r">
                        <a:lnSpc>
                          <a:spcPct val="90000"/>
                        </a:lnSpc>
                      </a:pPr>
                      <a:r>
                        <a:rPr lang="en-US" sz="1400" dirty="0"/>
                        <a:t>(500.000)</a:t>
                      </a:r>
                    </a:p>
                  </a:txBody>
                  <a:tcPr/>
                </a:tc>
                <a:extLst>
                  <a:ext uri="{0D108BD9-81ED-4DB2-BD59-A6C34878D82A}">
                    <a16:rowId xmlns:a16="http://schemas.microsoft.com/office/drawing/2014/main" xmlns="" val="295336422"/>
                  </a:ext>
                </a:extLst>
              </a:tr>
              <a:tr h="323497">
                <a:tc>
                  <a:txBody>
                    <a:bodyPr/>
                    <a:lstStyle/>
                    <a:p>
                      <a:pPr>
                        <a:lnSpc>
                          <a:spcPct val="90000"/>
                        </a:lnSpc>
                      </a:pPr>
                      <a:r>
                        <a:rPr lang="en-US" sz="1400" dirty="0"/>
                        <a:t>Beban </a:t>
                      </a:r>
                      <a:r>
                        <a:rPr lang="en-US" sz="1400" dirty="0" err="1"/>
                        <a:t>bunga</a:t>
                      </a:r>
                      <a:endParaRPr lang="en-US" sz="1400" dirty="0"/>
                    </a:p>
                  </a:txBody>
                  <a:tcPr/>
                </a:tc>
                <a:tc>
                  <a:txBody>
                    <a:bodyPr/>
                    <a:lstStyle/>
                    <a:p>
                      <a:pPr algn="r">
                        <a:lnSpc>
                          <a:spcPct val="90000"/>
                        </a:lnSpc>
                      </a:pPr>
                      <a:r>
                        <a:rPr lang="en-US" sz="1400" dirty="0"/>
                        <a:t>400.000</a:t>
                      </a:r>
                    </a:p>
                  </a:txBody>
                  <a:tcPr/>
                </a:tc>
                <a:extLst>
                  <a:ext uri="{0D108BD9-81ED-4DB2-BD59-A6C34878D82A}">
                    <a16:rowId xmlns:a16="http://schemas.microsoft.com/office/drawing/2014/main" xmlns="" val="594158703"/>
                  </a:ext>
                </a:extLst>
              </a:tr>
              <a:tr h="323497">
                <a:tc>
                  <a:txBody>
                    <a:bodyPr/>
                    <a:lstStyle/>
                    <a:p>
                      <a:pPr>
                        <a:lnSpc>
                          <a:spcPct val="90000"/>
                        </a:lnSpc>
                      </a:pPr>
                      <a:r>
                        <a:rPr lang="en-US" sz="1400" b="0" dirty="0" err="1"/>
                        <a:t>Kenaikan</a:t>
                      </a:r>
                      <a:r>
                        <a:rPr lang="en-US" sz="1400" b="0" dirty="0"/>
                        <a:t> </a:t>
                      </a:r>
                      <a:r>
                        <a:rPr lang="en-US" sz="1400" b="0" dirty="0" err="1"/>
                        <a:t>piutang</a:t>
                      </a:r>
                      <a:r>
                        <a:rPr lang="en-US" sz="1400" b="0" dirty="0"/>
                        <a:t> </a:t>
                      </a:r>
                      <a:r>
                        <a:rPr lang="en-US" sz="1400" b="0" dirty="0" err="1"/>
                        <a:t>usaha</a:t>
                      </a:r>
                      <a:r>
                        <a:rPr lang="en-US" sz="1400" b="0" dirty="0"/>
                        <a:t> </a:t>
                      </a:r>
                      <a:r>
                        <a:rPr lang="en-US" sz="1400" b="0" dirty="0" err="1"/>
                        <a:t>dan</a:t>
                      </a:r>
                      <a:r>
                        <a:rPr lang="en-US" sz="1400" b="0" dirty="0"/>
                        <a:t> </a:t>
                      </a:r>
                      <a:r>
                        <a:rPr lang="en-US" sz="1400" b="0" dirty="0" err="1"/>
                        <a:t>piutang</a:t>
                      </a:r>
                      <a:r>
                        <a:rPr lang="en-US" sz="1400" b="0" dirty="0"/>
                        <a:t> lain</a:t>
                      </a:r>
                    </a:p>
                  </a:txBody>
                  <a:tcPr/>
                </a:tc>
                <a:tc>
                  <a:txBody>
                    <a:bodyPr/>
                    <a:lstStyle/>
                    <a:p>
                      <a:pPr algn="r">
                        <a:lnSpc>
                          <a:spcPct val="90000"/>
                        </a:lnSpc>
                      </a:pPr>
                      <a:r>
                        <a:rPr lang="en-US" sz="1400" dirty="0"/>
                        <a:t>(500.000)</a:t>
                      </a:r>
                    </a:p>
                  </a:txBody>
                  <a:tcPr/>
                </a:tc>
                <a:extLst>
                  <a:ext uri="{0D108BD9-81ED-4DB2-BD59-A6C34878D82A}">
                    <a16:rowId xmlns:a16="http://schemas.microsoft.com/office/drawing/2014/main" xmlns="" val="3066526434"/>
                  </a:ext>
                </a:extLst>
              </a:tr>
              <a:tr h="323497">
                <a:tc>
                  <a:txBody>
                    <a:bodyPr/>
                    <a:lstStyle/>
                    <a:p>
                      <a:pPr>
                        <a:lnSpc>
                          <a:spcPct val="90000"/>
                        </a:lnSpc>
                      </a:pPr>
                      <a:r>
                        <a:rPr lang="en-US" sz="1400" dirty="0" err="1"/>
                        <a:t>Penurunan</a:t>
                      </a:r>
                      <a:r>
                        <a:rPr lang="en-US" sz="1400" dirty="0"/>
                        <a:t> </a:t>
                      </a:r>
                      <a:r>
                        <a:rPr lang="en-US" sz="1400" dirty="0" err="1"/>
                        <a:t>persediaan</a:t>
                      </a:r>
                      <a:endParaRPr lang="en-US" sz="1400" dirty="0"/>
                    </a:p>
                  </a:txBody>
                  <a:tcPr/>
                </a:tc>
                <a:tc>
                  <a:txBody>
                    <a:bodyPr/>
                    <a:lstStyle/>
                    <a:p>
                      <a:pPr algn="r">
                        <a:lnSpc>
                          <a:spcPct val="90000"/>
                        </a:lnSpc>
                      </a:pPr>
                      <a:r>
                        <a:rPr lang="en-US" sz="1400" dirty="0"/>
                        <a:t>1.050.000</a:t>
                      </a:r>
                    </a:p>
                  </a:txBody>
                  <a:tcPr/>
                </a:tc>
                <a:extLst>
                  <a:ext uri="{0D108BD9-81ED-4DB2-BD59-A6C34878D82A}">
                    <a16:rowId xmlns:a16="http://schemas.microsoft.com/office/drawing/2014/main" xmlns="" val="3359666998"/>
                  </a:ext>
                </a:extLst>
              </a:tr>
              <a:tr h="323497">
                <a:tc>
                  <a:txBody>
                    <a:bodyPr/>
                    <a:lstStyle/>
                    <a:p>
                      <a:pPr>
                        <a:lnSpc>
                          <a:spcPct val="90000"/>
                        </a:lnSpc>
                      </a:pPr>
                      <a:r>
                        <a:rPr lang="en-US" sz="1400" dirty="0" err="1"/>
                        <a:t>Penurunan</a:t>
                      </a:r>
                      <a:r>
                        <a:rPr lang="en-US" sz="1400" dirty="0"/>
                        <a:t> </a:t>
                      </a:r>
                      <a:r>
                        <a:rPr lang="en-US" sz="1400" dirty="0" err="1"/>
                        <a:t>utang</a:t>
                      </a:r>
                      <a:r>
                        <a:rPr lang="en-US" sz="1400" dirty="0"/>
                        <a:t> </a:t>
                      </a:r>
                      <a:r>
                        <a:rPr lang="en-US" sz="1400" dirty="0" err="1"/>
                        <a:t>usaha</a:t>
                      </a:r>
                      <a:endParaRPr lang="en-US" sz="1400" dirty="0"/>
                    </a:p>
                  </a:txBody>
                  <a:tcPr/>
                </a:tc>
                <a:tc>
                  <a:txBody>
                    <a:bodyPr/>
                    <a:lstStyle/>
                    <a:p>
                      <a:pPr algn="r">
                        <a:lnSpc>
                          <a:spcPct val="90000"/>
                        </a:lnSpc>
                      </a:pPr>
                      <a:r>
                        <a:rPr lang="en-US" sz="1400" dirty="0"/>
                        <a:t>(1.740.000)</a:t>
                      </a:r>
                    </a:p>
                  </a:txBody>
                  <a:tcPr/>
                </a:tc>
                <a:extLst>
                  <a:ext uri="{0D108BD9-81ED-4DB2-BD59-A6C34878D82A}">
                    <a16:rowId xmlns:a16="http://schemas.microsoft.com/office/drawing/2014/main" xmlns="" val="4234836789"/>
                  </a:ext>
                </a:extLst>
              </a:tr>
              <a:tr h="323497">
                <a:tc>
                  <a:txBody>
                    <a:bodyPr/>
                    <a:lstStyle/>
                    <a:p>
                      <a:pPr>
                        <a:lnSpc>
                          <a:spcPct val="90000"/>
                        </a:lnSpc>
                      </a:pPr>
                      <a:r>
                        <a:rPr lang="en-US" sz="1400" dirty="0" err="1"/>
                        <a:t>Kas</a:t>
                      </a:r>
                      <a:r>
                        <a:rPr lang="en-US" sz="1400" dirty="0"/>
                        <a:t> yang </a:t>
                      </a:r>
                      <a:r>
                        <a:rPr lang="en-US" sz="1400" dirty="0" err="1"/>
                        <a:t>dihasilkan</a:t>
                      </a:r>
                      <a:r>
                        <a:rPr lang="en-US" sz="1400" dirty="0"/>
                        <a:t> </a:t>
                      </a:r>
                      <a:r>
                        <a:rPr lang="en-US" sz="1400" dirty="0" err="1"/>
                        <a:t>dari</a:t>
                      </a:r>
                      <a:r>
                        <a:rPr lang="en-US" sz="1400" dirty="0"/>
                        <a:t> </a:t>
                      </a:r>
                      <a:r>
                        <a:rPr lang="en-US" sz="1400" dirty="0" err="1"/>
                        <a:t>operasi</a:t>
                      </a:r>
                      <a:endParaRPr lang="en-US" sz="1400" dirty="0"/>
                    </a:p>
                  </a:txBody>
                  <a:tcPr/>
                </a:tc>
                <a:tc>
                  <a:txBody>
                    <a:bodyPr/>
                    <a:lstStyle/>
                    <a:p>
                      <a:pPr algn="r">
                        <a:lnSpc>
                          <a:spcPct val="90000"/>
                        </a:lnSpc>
                      </a:pPr>
                      <a:r>
                        <a:rPr lang="en-US" sz="1400" dirty="0"/>
                        <a:t>2.550.000</a:t>
                      </a:r>
                    </a:p>
                  </a:txBody>
                  <a:tcPr/>
                </a:tc>
                <a:extLst>
                  <a:ext uri="{0D108BD9-81ED-4DB2-BD59-A6C34878D82A}">
                    <a16:rowId xmlns:a16="http://schemas.microsoft.com/office/drawing/2014/main" xmlns="" val="1593650447"/>
                  </a:ext>
                </a:extLst>
              </a:tr>
              <a:tr h="323497">
                <a:tc>
                  <a:txBody>
                    <a:bodyPr/>
                    <a:lstStyle/>
                    <a:p>
                      <a:pPr>
                        <a:lnSpc>
                          <a:spcPct val="90000"/>
                        </a:lnSpc>
                      </a:pPr>
                      <a:r>
                        <a:rPr lang="en-US" sz="1400" dirty="0" err="1"/>
                        <a:t>Pembayaran</a:t>
                      </a:r>
                      <a:r>
                        <a:rPr lang="en-US" sz="1400" dirty="0"/>
                        <a:t> </a:t>
                      </a:r>
                      <a:r>
                        <a:rPr lang="en-US" sz="1400" dirty="0" err="1"/>
                        <a:t>bunga</a:t>
                      </a:r>
                      <a:endParaRPr lang="en-US" sz="1400" dirty="0"/>
                    </a:p>
                  </a:txBody>
                  <a:tcPr/>
                </a:tc>
                <a:tc>
                  <a:txBody>
                    <a:bodyPr/>
                    <a:lstStyle/>
                    <a:p>
                      <a:pPr algn="r">
                        <a:lnSpc>
                          <a:spcPct val="90000"/>
                        </a:lnSpc>
                      </a:pPr>
                      <a:r>
                        <a:rPr lang="en-US" sz="1400" dirty="0"/>
                        <a:t>(270.000)</a:t>
                      </a:r>
                    </a:p>
                  </a:txBody>
                  <a:tcPr/>
                </a:tc>
                <a:extLst>
                  <a:ext uri="{0D108BD9-81ED-4DB2-BD59-A6C34878D82A}">
                    <a16:rowId xmlns:a16="http://schemas.microsoft.com/office/drawing/2014/main" xmlns="" val="3975658587"/>
                  </a:ext>
                </a:extLst>
              </a:tr>
              <a:tr h="323497">
                <a:tc>
                  <a:txBody>
                    <a:bodyPr/>
                    <a:lstStyle/>
                    <a:p>
                      <a:pPr>
                        <a:lnSpc>
                          <a:spcPct val="90000"/>
                        </a:lnSpc>
                      </a:pPr>
                      <a:r>
                        <a:rPr lang="en-US" sz="1400" dirty="0" err="1"/>
                        <a:t>Pembayaran</a:t>
                      </a:r>
                      <a:r>
                        <a:rPr lang="en-US" sz="1400" dirty="0"/>
                        <a:t> </a:t>
                      </a:r>
                      <a:r>
                        <a:rPr lang="en-US" sz="1400" dirty="0" err="1"/>
                        <a:t>pajak</a:t>
                      </a:r>
                      <a:r>
                        <a:rPr lang="en-US" sz="1400" dirty="0"/>
                        <a:t> </a:t>
                      </a:r>
                      <a:r>
                        <a:rPr lang="en-US" sz="1400" dirty="0" err="1"/>
                        <a:t>penghasilan</a:t>
                      </a:r>
                      <a:endParaRPr lang="en-US" sz="1400" dirty="0"/>
                    </a:p>
                  </a:txBody>
                  <a:tcPr/>
                </a:tc>
                <a:tc>
                  <a:txBody>
                    <a:bodyPr/>
                    <a:lstStyle/>
                    <a:p>
                      <a:pPr algn="r">
                        <a:lnSpc>
                          <a:spcPct val="90000"/>
                        </a:lnSpc>
                      </a:pPr>
                      <a:r>
                        <a:rPr lang="en-US" sz="1400" dirty="0"/>
                        <a:t>(900.000)</a:t>
                      </a:r>
                    </a:p>
                  </a:txBody>
                  <a:tcPr/>
                </a:tc>
                <a:extLst>
                  <a:ext uri="{0D108BD9-81ED-4DB2-BD59-A6C34878D82A}">
                    <a16:rowId xmlns:a16="http://schemas.microsoft.com/office/drawing/2014/main" xmlns="" val="4244168187"/>
                  </a:ext>
                </a:extLst>
              </a:tr>
              <a:tr h="323497">
                <a:tc>
                  <a:txBody>
                    <a:bodyPr/>
                    <a:lstStyle/>
                    <a:p>
                      <a:pPr>
                        <a:lnSpc>
                          <a:spcPct val="90000"/>
                        </a:lnSpc>
                      </a:pPr>
                      <a:r>
                        <a:rPr lang="en-US" sz="1400" b="1" dirty="0" err="1"/>
                        <a:t>Arus</a:t>
                      </a:r>
                      <a:r>
                        <a:rPr lang="en-US" sz="1400" b="1" dirty="0"/>
                        <a:t> </a:t>
                      </a:r>
                      <a:r>
                        <a:rPr lang="en-US" sz="1400" b="1" dirty="0" err="1"/>
                        <a:t>kas</a:t>
                      </a:r>
                      <a:r>
                        <a:rPr lang="en-US" sz="1400" b="1" dirty="0"/>
                        <a:t> </a:t>
                      </a:r>
                      <a:r>
                        <a:rPr lang="en-US" sz="1400" b="1" dirty="0" err="1"/>
                        <a:t>bersih</a:t>
                      </a:r>
                      <a:r>
                        <a:rPr lang="en-US" sz="1400" b="1" dirty="0"/>
                        <a:t> </a:t>
                      </a:r>
                      <a:r>
                        <a:rPr lang="en-US" sz="1400" b="1" dirty="0" err="1"/>
                        <a:t>dari</a:t>
                      </a:r>
                      <a:r>
                        <a:rPr lang="en-US" sz="1400" b="1" dirty="0"/>
                        <a:t> (</a:t>
                      </a:r>
                      <a:r>
                        <a:rPr lang="en-US" sz="1400" b="1" dirty="0" err="1"/>
                        <a:t>untuk</a:t>
                      </a:r>
                      <a:r>
                        <a:rPr lang="en-US" sz="1400" b="1" dirty="0"/>
                        <a:t>) </a:t>
                      </a:r>
                      <a:r>
                        <a:rPr lang="en-US" sz="1400" b="1" dirty="0" err="1"/>
                        <a:t>aktivitas</a:t>
                      </a:r>
                      <a:r>
                        <a:rPr lang="en-US" sz="1400" b="1" dirty="0"/>
                        <a:t> </a:t>
                      </a:r>
                      <a:r>
                        <a:rPr lang="en-US" sz="1400" b="1" dirty="0" err="1"/>
                        <a:t>operasi</a:t>
                      </a:r>
                      <a:endParaRPr lang="en-US" sz="1400" b="1" dirty="0"/>
                    </a:p>
                  </a:txBody>
                  <a:tcPr/>
                </a:tc>
                <a:tc>
                  <a:txBody>
                    <a:bodyPr/>
                    <a:lstStyle/>
                    <a:p>
                      <a:pPr algn="r">
                        <a:lnSpc>
                          <a:spcPct val="90000"/>
                        </a:lnSpc>
                      </a:pPr>
                      <a:r>
                        <a:rPr lang="en-US" sz="1400" dirty="0"/>
                        <a:t>1.380.000</a:t>
                      </a:r>
                    </a:p>
                  </a:txBody>
                  <a:tcPr/>
                </a:tc>
                <a:extLst>
                  <a:ext uri="{0D108BD9-81ED-4DB2-BD59-A6C34878D82A}">
                    <a16:rowId xmlns:a16="http://schemas.microsoft.com/office/drawing/2014/main" xmlns="" val="2982928147"/>
                  </a:ext>
                </a:extLst>
              </a:tr>
            </a:tbl>
          </a:graphicData>
        </a:graphic>
      </p:graphicFrame>
    </p:spTree>
    <p:extLst>
      <p:ext uri="{BB962C8B-B14F-4D97-AF65-F5344CB8AC3E}">
        <p14:creationId xmlns:p14="http://schemas.microsoft.com/office/powerpoint/2010/main" xmlns="" val="3833627266"/>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1756"/>
            <a:ext cx="7696200" cy="1050022"/>
          </a:xfrm>
        </p:spPr>
        <p:txBody>
          <a:bodyPr>
            <a:noAutofit/>
          </a:bodyPr>
          <a:lstStyle/>
          <a:p>
            <a:pPr algn="ctr"/>
            <a:r>
              <a:rPr lang="en-US" sz="2000" b="1" dirty="0" err="1">
                <a:latin typeface="+mn-lt"/>
              </a:rPr>
              <a:t>Arus</a:t>
            </a:r>
            <a:r>
              <a:rPr lang="en-US" sz="2000" b="1" dirty="0">
                <a:latin typeface="+mn-lt"/>
              </a:rPr>
              <a:t> </a:t>
            </a:r>
            <a:r>
              <a:rPr lang="en-US" sz="2000" b="1" dirty="0" err="1">
                <a:latin typeface="+mn-lt"/>
              </a:rPr>
              <a:t>Kas</a:t>
            </a:r>
            <a:r>
              <a:rPr lang="en-US" sz="2000" b="1" dirty="0">
                <a:latin typeface="+mn-lt"/>
              </a:rPr>
              <a:t> </a:t>
            </a:r>
            <a:r>
              <a:rPr lang="en-US" sz="2000" b="1" dirty="0" err="1">
                <a:latin typeface="+mn-lt"/>
              </a:rPr>
              <a:t>Operasi</a:t>
            </a:r>
            <a:r>
              <a:rPr lang="en-US" sz="2000" b="1" dirty="0">
                <a:latin typeface="+mn-lt"/>
              </a:rPr>
              <a:t> </a:t>
            </a:r>
            <a:r>
              <a:rPr lang="en-US" sz="2000" b="1" dirty="0" err="1">
                <a:latin typeface="+mn-lt"/>
              </a:rPr>
              <a:t>Metode</a:t>
            </a:r>
            <a:r>
              <a:rPr lang="en-US" sz="2000" b="1" dirty="0">
                <a:latin typeface="+mn-lt"/>
              </a:rPr>
              <a:t> </a:t>
            </a:r>
            <a:r>
              <a:rPr lang="en-US" sz="2000" b="1" dirty="0" err="1">
                <a:latin typeface="+mn-lt"/>
              </a:rPr>
              <a:t>Tidak</a:t>
            </a:r>
            <a:r>
              <a:rPr lang="en-US" sz="2000" b="1" dirty="0">
                <a:latin typeface="+mn-lt"/>
              </a:rPr>
              <a:t> </a:t>
            </a:r>
            <a:r>
              <a:rPr lang="en-US" sz="2000" b="1" dirty="0" err="1">
                <a:latin typeface="+mn-lt"/>
              </a:rPr>
              <a:t>Langsung</a:t>
            </a:r>
            <a:r>
              <a:rPr lang="en-US" sz="2000" b="1" dirty="0">
                <a:latin typeface="+mn-lt"/>
              </a:rPr>
              <a:t> - Bank</a:t>
            </a:r>
          </a:p>
        </p:txBody>
      </p:sp>
      <p:pic>
        <p:nvPicPr>
          <p:cNvPr id="2050" name="Picture 2" descr="C:\Program Files\Microsoft Office\MEDIA\CAGCAT10\j0196400.wmf"/>
          <p:cNvPicPr>
            <a:picLocks noChangeAspect="1" noChangeArrowheads="1"/>
          </p:cNvPicPr>
          <p:nvPr/>
        </p:nvPicPr>
        <p:blipFill>
          <a:blip r:embed="rId2" cstate="print"/>
          <a:srcRect/>
          <a:stretch>
            <a:fillRect/>
          </a:stretch>
        </p:blipFill>
        <p:spPr bwMode="auto">
          <a:xfrm>
            <a:off x="7513806" y="1752600"/>
            <a:ext cx="1353984" cy="1447800"/>
          </a:xfrm>
          <a:prstGeom prst="rect">
            <a:avLst/>
          </a:prstGeom>
          <a:noFill/>
        </p:spPr>
      </p:pic>
      <p:graphicFrame>
        <p:nvGraphicFramePr>
          <p:cNvPr id="5" name="Table 4">
            <a:extLst>
              <a:ext uri="{FF2B5EF4-FFF2-40B4-BE49-F238E27FC236}">
                <a16:creationId xmlns:a16="http://schemas.microsoft.com/office/drawing/2014/main" xmlns="" id="{AA337A96-5009-44FC-8CBB-077FD456ED70}"/>
              </a:ext>
            </a:extLst>
          </p:cNvPr>
          <p:cNvGraphicFramePr>
            <a:graphicFrameLocks noGrp="1"/>
          </p:cNvGraphicFramePr>
          <p:nvPr>
            <p:extLst/>
          </p:nvPr>
        </p:nvGraphicFramePr>
        <p:xfrm>
          <a:off x="914400" y="1295400"/>
          <a:ext cx="6400800" cy="5467049"/>
        </p:xfrm>
        <a:graphic>
          <a:graphicData uri="http://schemas.openxmlformats.org/drawingml/2006/table">
            <a:tbl>
              <a:tblPr firstRow="1" bandRow="1">
                <a:tableStyleId>{21E4AEA4-8DFA-4A89-87EB-49C32662AFE0}</a:tableStyleId>
              </a:tblPr>
              <a:tblGrid>
                <a:gridCol w="4800600">
                  <a:extLst>
                    <a:ext uri="{9D8B030D-6E8A-4147-A177-3AD203B41FA5}">
                      <a16:colId xmlns:a16="http://schemas.microsoft.com/office/drawing/2014/main" xmlns="" val="354044755"/>
                    </a:ext>
                  </a:extLst>
                </a:gridCol>
                <a:gridCol w="1600200">
                  <a:extLst>
                    <a:ext uri="{9D8B030D-6E8A-4147-A177-3AD203B41FA5}">
                      <a16:colId xmlns:a16="http://schemas.microsoft.com/office/drawing/2014/main" xmlns="" val="3527999821"/>
                    </a:ext>
                  </a:extLst>
                </a:gridCol>
              </a:tblGrid>
              <a:tr h="264686">
                <a:tc>
                  <a:txBody>
                    <a:bodyPr/>
                    <a:lstStyle/>
                    <a:p>
                      <a:r>
                        <a:rPr lang="en-US" sz="1400" dirty="0" err="1"/>
                        <a:t>Metode</a:t>
                      </a:r>
                      <a:r>
                        <a:rPr lang="en-US" sz="1400" dirty="0"/>
                        <a:t> </a:t>
                      </a:r>
                      <a:r>
                        <a:rPr lang="en-US" sz="1400" dirty="0" err="1"/>
                        <a:t>Langsung</a:t>
                      </a:r>
                      <a:r>
                        <a:rPr lang="en-US" sz="1400" dirty="0"/>
                        <a:t> </a:t>
                      </a:r>
                      <a:r>
                        <a:rPr lang="en-US" sz="1400" dirty="0" err="1"/>
                        <a:t>Laporan</a:t>
                      </a:r>
                      <a:r>
                        <a:rPr lang="en-US" sz="1400" dirty="0"/>
                        <a:t> </a:t>
                      </a:r>
                      <a:r>
                        <a:rPr lang="en-US" sz="1400" dirty="0" err="1"/>
                        <a:t>Arus</a:t>
                      </a:r>
                      <a:r>
                        <a:rPr lang="en-US" sz="1400" dirty="0"/>
                        <a:t> </a:t>
                      </a:r>
                      <a:r>
                        <a:rPr lang="en-US" sz="1400" dirty="0" err="1"/>
                        <a:t>Kas</a:t>
                      </a:r>
                      <a:r>
                        <a:rPr lang="en-US" sz="1400" dirty="0"/>
                        <a:t> Par 18a</a:t>
                      </a:r>
                    </a:p>
                  </a:txBody>
                  <a:tcPr/>
                </a:tc>
                <a:tc>
                  <a:txBody>
                    <a:bodyPr/>
                    <a:lstStyle/>
                    <a:p>
                      <a:pPr algn="ctr"/>
                      <a:r>
                        <a:rPr lang="en-US" sz="1400" dirty="0"/>
                        <a:t>20X2</a:t>
                      </a:r>
                    </a:p>
                  </a:txBody>
                  <a:tcPr/>
                </a:tc>
                <a:extLst>
                  <a:ext uri="{0D108BD9-81ED-4DB2-BD59-A6C34878D82A}">
                    <a16:rowId xmlns:a16="http://schemas.microsoft.com/office/drawing/2014/main" xmlns="" val="3568960773"/>
                  </a:ext>
                </a:extLst>
              </a:tr>
              <a:tr h="246158">
                <a:tc>
                  <a:txBody>
                    <a:bodyPr/>
                    <a:lstStyle/>
                    <a:p>
                      <a:pPr>
                        <a:lnSpc>
                          <a:spcPct val="90000"/>
                        </a:lnSpc>
                      </a:pPr>
                      <a:r>
                        <a:rPr lang="en-US" sz="1400" dirty="0" err="1"/>
                        <a:t>Arus</a:t>
                      </a:r>
                      <a:r>
                        <a:rPr lang="en-US" sz="1400" dirty="0"/>
                        <a:t> </a:t>
                      </a:r>
                      <a:r>
                        <a:rPr lang="en-US" sz="1400" dirty="0" err="1"/>
                        <a:t>kas</a:t>
                      </a:r>
                      <a:r>
                        <a:rPr lang="en-US" sz="1400" dirty="0"/>
                        <a:t> </a:t>
                      </a:r>
                      <a:r>
                        <a:rPr lang="en-US" sz="1400" dirty="0" err="1"/>
                        <a:t>dari</a:t>
                      </a:r>
                      <a:r>
                        <a:rPr lang="en-US" sz="1400" dirty="0"/>
                        <a:t> </a:t>
                      </a:r>
                      <a:r>
                        <a:rPr lang="en-US" sz="1400" dirty="0" err="1"/>
                        <a:t>aktivitas</a:t>
                      </a:r>
                      <a:r>
                        <a:rPr lang="en-US" sz="1400" dirty="0"/>
                        <a:t> </a:t>
                      </a:r>
                      <a:r>
                        <a:rPr lang="en-US" sz="1400" dirty="0" err="1"/>
                        <a:t>operasi</a:t>
                      </a:r>
                      <a:endParaRPr lang="en-US" sz="1400" dirty="0"/>
                    </a:p>
                  </a:txBody>
                  <a:tcPr/>
                </a:tc>
                <a:tc>
                  <a:txBody>
                    <a:bodyPr/>
                    <a:lstStyle/>
                    <a:p>
                      <a:pPr algn="r">
                        <a:lnSpc>
                          <a:spcPct val="90000"/>
                        </a:lnSpc>
                      </a:pPr>
                      <a:endParaRPr lang="en-US" sz="1400" dirty="0"/>
                    </a:p>
                  </a:txBody>
                  <a:tcPr/>
                </a:tc>
                <a:extLst>
                  <a:ext uri="{0D108BD9-81ED-4DB2-BD59-A6C34878D82A}">
                    <a16:rowId xmlns:a16="http://schemas.microsoft.com/office/drawing/2014/main" xmlns="" val="1871219057"/>
                  </a:ext>
                </a:extLst>
              </a:tr>
              <a:tr h="246158">
                <a:tc>
                  <a:txBody>
                    <a:bodyPr/>
                    <a:lstStyle/>
                    <a:p>
                      <a:pPr>
                        <a:lnSpc>
                          <a:spcPct val="90000"/>
                        </a:lnSpc>
                      </a:pPr>
                      <a:r>
                        <a:rPr lang="en-US" sz="1400" dirty="0" err="1"/>
                        <a:t>Penerimaan</a:t>
                      </a:r>
                      <a:r>
                        <a:rPr lang="en-US" sz="1400" dirty="0"/>
                        <a:t> </a:t>
                      </a:r>
                      <a:r>
                        <a:rPr lang="en-US" sz="1400" dirty="0" err="1"/>
                        <a:t>bunga</a:t>
                      </a:r>
                      <a:r>
                        <a:rPr lang="en-US" sz="1400" dirty="0"/>
                        <a:t> </a:t>
                      </a:r>
                      <a:r>
                        <a:rPr lang="en-US" sz="1400" dirty="0" err="1"/>
                        <a:t>dan</a:t>
                      </a:r>
                      <a:r>
                        <a:rPr lang="en-US" sz="1400" dirty="0"/>
                        <a:t> </a:t>
                      </a:r>
                      <a:r>
                        <a:rPr lang="en-US" sz="1400" dirty="0" err="1"/>
                        <a:t>komisi</a:t>
                      </a:r>
                      <a:endParaRPr lang="en-US" sz="1400" dirty="0"/>
                    </a:p>
                  </a:txBody>
                  <a:tcPr/>
                </a:tc>
                <a:tc>
                  <a:txBody>
                    <a:bodyPr/>
                    <a:lstStyle/>
                    <a:p>
                      <a:pPr algn="r">
                        <a:lnSpc>
                          <a:spcPct val="90000"/>
                        </a:lnSpc>
                      </a:pPr>
                      <a:r>
                        <a:rPr lang="en-US" sz="1400" dirty="0"/>
                        <a:t>28.447.000</a:t>
                      </a:r>
                    </a:p>
                  </a:txBody>
                  <a:tcPr/>
                </a:tc>
                <a:extLst>
                  <a:ext uri="{0D108BD9-81ED-4DB2-BD59-A6C34878D82A}">
                    <a16:rowId xmlns:a16="http://schemas.microsoft.com/office/drawing/2014/main" xmlns="" val="1795050764"/>
                  </a:ext>
                </a:extLst>
              </a:tr>
              <a:tr h="246158">
                <a:tc>
                  <a:txBody>
                    <a:bodyPr/>
                    <a:lstStyle/>
                    <a:p>
                      <a:pPr>
                        <a:lnSpc>
                          <a:spcPct val="90000"/>
                        </a:lnSpc>
                      </a:pPr>
                      <a:r>
                        <a:rPr lang="en-US" sz="1400" dirty="0" err="1"/>
                        <a:t>Pembayaran</a:t>
                      </a:r>
                      <a:r>
                        <a:rPr lang="en-US" sz="1400" dirty="0"/>
                        <a:t> </a:t>
                      </a:r>
                      <a:r>
                        <a:rPr lang="en-US" sz="1400" dirty="0" err="1"/>
                        <a:t>bunga</a:t>
                      </a:r>
                      <a:endParaRPr lang="en-US" sz="1400" dirty="0"/>
                    </a:p>
                  </a:txBody>
                  <a:tcPr/>
                </a:tc>
                <a:tc>
                  <a:txBody>
                    <a:bodyPr/>
                    <a:lstStyle/>
                    <a:p>
                      <a:pPr algn="r">
                        <a:lnSpc>
                          <a:spcPct val="90000"/>
                        </a:lnSpc>
                      </a:pPr>
                      <a:r>
                        <a:rPr lang="en-US" sz="1400" dirty="0"/>
                        <a:t>23.436.000</a:t>
                      </a:r>
                    </a:p>
                  </a:txBody>
                  <a:tcPr/>
                </a:tc>
                <a:extLst>
                  <a:ext uri="{0D108BD9-81ED-4DB2-BD59-A6C34878D82A}">
                    <a16:rowId xmlns:a16="http://schemas.microsoft.com/office/drawing/2014/main" xmlns="" val="4005459217"/>
                  </a:ext>
                </a:extLst>
              </a:tr>
              <a:tr h="246158">
                <a:tc>
                  <a:txBody>
                    <a:bodyPr/>
                    <a:lstStyle/>
                    <a:p>
                      <a:pPr>
                        <a:lnSpc>
                          <a:spcPct val="90000"/>
                        </a:lnSpc>
                      </a:pPr>
                      <a:r>
                        <a:rPr lang="en-US" sz="1400" dirty="0" err="1"/>
                        <a:t>Pembayarn</a:t>
                      </a:r>
                      <a:r>
                        <a:rPr lang="en-US" sz="1400" dirty="0"/>
                        <a:t> </a:t>
                      </a:r>
                      <a:r>
                        <a:rPr lang="en-US" sz="1400" dirty="0" err="1"/>
                        <a:t>piutang</a:t>
                      </a:r>
                      <a:r>
                        <a:rPr lang="en-US" sz="1400" dirty="0"/>
                        <a:t> yang </a:t>
                      </a:r>
                      <a:r>
                        <a:rPr lang="en-US" sz="1400" dirty="0" err="1"/>
                        <a:t>telah</a:t>
                      </a:r>
                      <a:r>
                        <a:rPr lang="en-US" sz="1400" dirty="0"/>
                        <a:t> </a:t>
                      </a:r>
                      <a:r>
                        <a:rPr lang="en-US" sz="1400" dirty="0" err="1"/>
                        <a:t>dihapus</a:t>
                      </a:r>
                      <a:endParaRPr lang="en-US" sz="1400" dirty="0"/>
                    </a:p>
                  </a:txBody>
                  <a:tcPr/>
                </a:tc>
                <a:tc>
                  <a:txBody>
                    <a:bodyPr/>
                    <a:lstStyle/>
                    <a:p>
                      <a:pPr algn="r">
                        <a:lnSpc>
                          <a:spcPct val="90000"/>
                        </a:lnSpc>
                      </a:pPr>
                      <a:r>
                        <a:rPr lang="en-US" sz="1400" dirty="0"/>
                        <a:t>237.000</a:t>
                      </a:r>
                    </a:p>
                  </a:txBody>
                  <a:tcPr/>
                </a:tc>
                <a:extLst>
                  <a:ext uri="{0D108BD9-81ED-4DB2-BD59-A6C34878D82A}">
                    <a16:rowId xmlns:a16="http://schemas.microsoft.com/office/drawing/2014/main" xmlns="" val="319647881"/>
                  </a:ext>
                </a:extLst>
              </a:tr>
              <a:tr h="246158">
                <a:tc>
                  <a:txBody>
                    <a:bodyPr/>
                    <a:lstStyle/>
                    <a:p>
                      <a:pPr>
                        <a:lnSpc>
                          <a:spcPct val="90000"/>
                        </a:lnSpc>
                      </a:pPr>
                      <a:r>
                        <a:rPr lang="en-US" sz="1400" dirty="0" err="1"/>
                        <a:t>Pembyaran</a:t>
                      </a:r>
                      <a:r>
                        <a:rPr lang="en-US" sz="1400" dirty="0"/>
                        <a:t> </a:t>
                      </a:r>
                      <a:r>
                        <a:rPr lang="en-US" sz="1400" dirty="0" err="1"/>
                        <a:t>kas</a:t>
                      </a:r>
                      <a:r>
                        <a:rPr lang="en-US" sz="1400" dirty="0"/>
                        <a:t> </a:t>
                      </a:r>
                      <a:r>
                        <a:rPr lang="en-US" sz="1400" dirty="0" err="1"/>
                        <a:t>kepada</a:t>
                      </a:r>
                      <a:r>
                        <a:rPr lang="en-US" sz="1400" dirty="0"/>
                        <a:t> </a:t>
                      </a:r>
                      <a:r>
                        <a:rPr lang="en-US" sz="1400" dirty="0" err="1"/>
                        <a:t>karyawan</a:t>
                      </a:r>
                      <a:r>
                        <a:rPr lang="en-US" sz="1400" dirty="0"/>
                        <a:t> </a:t>
                      </a:r>
                      <a:r>
                        <a:rPr lang="en-US" sz="1400" dirty="0" err="1"/>
                        <a:t>dan</a:t>
                      </a:r>
                      <a:r>
                        <a:rPr lang="en-US" sz="1400" dirty="0"/>
                        <a:t> </a:t>
                      </a:r>
                      <a:r>
                        <a:rPr lang="en-US" sz="1400" dirty="0" err="1"/>
                        <a:t>pemasok</a:t>
                      </a:r>
                      <a:endParaRPr lang="en-US" sz="1400" dirty="0"/>
                    </a:p>
                  </a:txBody>
                  <a:tcPr/>
                </a:tc>
                <a:tc>
                  <a:txBody>
                    <a:bodyPr/>
                    <a:lstStyle/>
                    <a:p>
                      <a:pPr algn="r">
                        <a:lnSpc>
                          <a:spcPct val="90000"/>
                        </a:lnSpc>
                      </a:pPr>
                      <a:r>
                        <a:rPr lang="en-US" sz="1400" dirty="0"/>
                        <a:t>(997.000)</a:t>
                      </a:r>
                    </a:p>
                  </a:txBody>
                  <a:tcPr/>
                </a:tc>
                <a:extLst>
                  <a:ext uri="{0D108BD9-81ED-4DB2-BD59-A6C34878D82A}">
                    <a16:rowId xmlns:a16="http://schemas.microsoft.com/office/drawing/2014/main" xmlns="" val="68480130"/>
                  </a:ext>
                </a:extLst>
              </a:tr>
              <a:tr h="246158">
                <a:tc>
                  <a:txBody>
                    <a:bodyPr/>
                    <a:lstStyle/>
                    <a:p>
                      <a:pPr>
                        <a:lnSpc>
                          <a:spcPct val="90000"/>
                        </a:lnSpc>
                      </a:pPr>
                      <a:endParaRPr lang="en-US" sz="1400" dirty="0"/>
                    </a:p>
                  </a:txBody>
                  <a:tcPr/>
                </a:tc>
                <a:tc>
                  <a:txBody>
                    <a:bodyPr/>
                    <a:lstStyle/>
                    <a:p>
                      <a:pPr algn="r">
                        <a:lnSpc>
                          <a:spcPct val="90000"/>
                        </a:lnSpc>
                      </a:pPr>
                      <a:r>
                        <a:rPr lang="en-US" sz="1400" dirty="0"/>
                        <a:t>4.224.000</a:t>
                      </a:r>
                    </a:p>
                  </a:txBody>
                  <a:tcPr/>
                </a:tc>
                <a:extLst>
                  <a:ext uri="{0D108BD9-81ED-4DB2-BD59-A6C34878D82A}">
                    <a16:rowId xmlns:a16="http://schemas.microsoft.com/office/drawing/2014/main" xmlns="" val="295336422"/>
                  </a:ext>
                </a:extLst>
              </a:tr>
              <a:tr h="246158">
                <a:tc>
                  <a:txBody>
                    <a:bodyPr/>
                    <a:lstStyle/>
                    <a:p>
                      <a:pPr>
                        <a:lnSpc>
                          <a:spcPct val="90000"/>
                        </a:lnSpc>
                      </a:pPr>
                      <a:r>
                        <a:rPr lang="en-US" sz="1400" dirty="0"/>
                        <a:t>(</a:t>
                      </a:r>
                      <a:r>
                        <a:rPr lang="en-US" sz="1400" dirty="0" err="1"/>
                        <a:t>Kenaikan</a:t>
                      </a:r>
                      <a:r>
                        <a:rPr lang="en-US" sz="1400" dirty="0"/>
                        <a:t>) </a:t>
                      </a:r>
                      <a:r>
                        <a:rPr lang="en-US" sz="1400" dirty="0" err="1"/>
                        <a:t>Penurunan</a:t>
                      </a:r>
                      <a:r>
                        <a:rPr lang="en-US" sz="1400" dirty="0"/>
                        <a:t> </a:t>
                      </a:r>
                      <a:r>
                        <a:rPr lang="en-US" sz="1400" dirty="0" err="1"/>
                        <a:t>dalam</a:t>
                      </a:r>
                      <a:r>
                        <a:rPr lang="en-US" sz="1400" dirty="0"/>
                        <a:t> </a:t>
                      </a:r>
                      <a:r>
                        <a:rPr lang="en-US" sz="1400" dirty="0" err="1"/>
                        <a:t>Aset</a:t>
                      </a:r>
                      <a:r>
                        <a:rPr lang="en-US" sz="1400" dirty="0"/>
                        <a:t> </a:t>
                      </a:r>
                      <a:r>
                        <a:rPr lang="en-US" sz="1400" dirty="0" err="1"/>
                        <a:t>operasi</a:t>
                      </a:r>
                      <a:r>
                        <a:rPr lang="en-US" sz="1400" dirty="0"/>
                        <a:t> </a:t>
                      </a:r>
                    </a:p>
                  </a:txBody>
                  <a:tcPr/>
                </a:tc>
                <a:tc>
                  <a:txBody>
                    <a:bodyPr/>
                    <a:lstStyle/>
                    <a:p>
                      <a:pPr algn="r">
                        <a:lnSpc>
                          <a:spcPct val="90000"/>
                        </a:lnSpc>
                      </a:pPr>
                      <a:endParaRPr lang="en-US" sz="1400" dirty="0"/>
                    </a:p>
                  </a:txBody>
                  <a:tcPr/>
                </a:tc>
                <a:extLst>
                  <a:ext uri="{0D108BD9-81ED-4DB2-BD59-A6C34878D82A}">
                    <a16:rowId xmlns:a16="http://schemas.microsoft.com/office/drawing/2014/main" xmlns="" val="594158703"/>
                  </a:ext>
                </a:extLst>
              </a:tr>
              <a:tr h="246158">
                <a:tc>
                  <a:txBody>
                    <a:bodyPr/>
                    <a:lstStyle/>
                    <a:p>
                      <a:pPr>
                        <a:lnSpc>
                          <a:spcPct val="90000"/>
                        </a:lnSpc>
                      </a:pPr>
                      <a:r>
                        <a:rPr lang="en-US" sz="1400" b="0" dirty="0"/>
                        <a:t>Dana </a:t>
                      </a:r>
                      <a:r>
                        <a:rPr lang="en-US" sz="1400" b="0" dirty="0" err="1"/>
                        <a:t>jangka</a:t>
                      </a:r>
                      <a:r>
                        <a:rPr lang="en-US" sz="1400" b="0" dirty="0"/>
                        <a:t> </a:t>
                      </a:r>
                      <a:r>
                        <a:rPr lang="en-US" sz="1400" b="0" dirty="0" err="1"/>
                        <a:t>pendek</a:t>
                      </a:r>
                      <a:endParaRPr lang="en-US" sz="1400" b="0" dirty="0"/>
                    </a:p>
                  </a:txBody>
                  <a:tcPr/>
                </a:tc>
                <a:tc>
                  <a:txBody>
                    <a:bodyPr/>
                    <a:lstStyle/>
                    <a:p>
                      <a:pPr algn="r">
                        <a:lnSpc>
                          <a:spcPct val="90000"/>
                        </a:lnSpc>
                      </a:pPr>
                      <a:r>
                        <a:rPr lang="en-US" sz="1400" dirty="0"/>
                        <a:t>(650.000)</a:t>
                      </a:r>
                    </a:p>
                  </a:txBody>
                  <a:tcPr/>
                </a:tc>
                <a:extLst>
                  <a:ext uri="{0D108BD9-81ED-4DB2-BD59-A6C34878D82A}">
                    <a16:rowId xmlns:a16="http://schemas.microsoft.com/office/drawing/2014/main" xmlns="" val="3066526434"/>
                  </a:ext>
                </a:extLst>
              </a:tr>
              <a:tr h="246158">
                <a:tc>
                  <a:txBody>
                    <a:bodyPr/>
                    <a:lstStyle/>
                    <a:p>
                      <a:pPr>
                        <a:lnSpc>
                          <a:spcPct val="90000"/>
                        </a:lnSpc>
                      </a:pPr>
                      <a:r>
                        <a:rPr lang="en-US" sz="1400" b="0" dirty="0"/>
                        <a:t>Deposito </a:t>
                      </a:r>
                      <a:r>
                        <a:rPr lang="en-US" sz="1400" b="0" dirty="0" err="1"/>
                        <a:t>untuk</a:t>
                      </a:r>
                      <a:r>
                        <a:rPr lang="en-US" sz="1400" b="0" dirty="0"/>
                        <a:t> </a:t>
                      </a:r>
                      <a:r>
                        <a:rPr lang="en-US" sz="1400" b="0" dirty="0" err="1"/>
                        <a:t>tujuan</a:t>
                      </a:r>
                      <a:r>
                        <a:rPr lang="en-US" sz="1400" b="0" dirty="0"/>
                        <a:t> </a:t>
                      </a:r>
                      <a:r>
                        <a:rPr lang="en-US" sz="1400" b="0" dirty="0" err="1"/>
                        <a:t>pengendalian</a:t>
                      </a:r>
                      <a:r>
                        <a:rPr lang="en-US" sz="1400" b="0" dirty="0"/>
                        <a:t> </a:t>
                      </a:r>
                      <a:r>
                        <a:rPr lang="en-US" sz="1400" b="0" dirty="0" err="1"/>
                        <a:t>moneter</a:t>
                      </a:r>
                      <a:endParaRPr lang="en-US" sz="1400" b="0" dirty="0"/>
                    </a:p>
                  </a:txBody>
                  <a:tcPr/>
                </a:tc>
                <a:tc>
                  <a:txBody>
                    <a:bodyPr/>
                    <a:lstStyle/>
                    <a:p>
                      <a:pPr algn="r">
                        <a:lnSpc>
                          <a:spcPct val="90000"/>
                        </a:lnSpc>
                      </a:pPr>
                      <a:r>
                        <a:rPr lang="en-US" sz="1400" dirty="0"/>
                        <a:t>234.000</a:t>
                      </a:r>
                    </a:p>
                  </a:txBody>
                  <a:tcPr/>
                </a:tc>
                <a:extLst>
                  <a:ext uri="{0D108BD9-81ED-4DB2-BD59-A6C34878D82A}">
                    <a16:rowId xmlns:a16="http://schemas.microsoft.com/office/drawing/2014/main" xmlns="" val="3359666998"/>
                  </a:ext>
                </a:extLst>
              </a:tr>
              <a:tr h="246158">
                <a:tc>
                  <a:txBody>
                    <a:bodyPr/>
                    <a:lstStyle/>
                    <a:p>
                      <a:pPr>
                        <a:lnSpc>
                          <a:spcPct val="90000"/>
                        </a:lnSpc>
                      </a:pPr>
                      <a:r>
                        <a:rPr lang="en-US" sz="1400" dirty="0"/>
                        <a:t>Ana </a:t>
                      </a:r>
                      <a:r>
                        <a:rPr lang="en-US" sz="1400" dirty="0" err="1"/>
                        <a:t>uang</a:t>
                      </a:r>
                      <a:r>
                        <a:rPr lang="en-US" sz="1400" dirty="0"/>
                        <a:t> </a:t>
                      </a:r>
                      <a:r>
                        <a:rPr lang="en-US" sz="1400" dirty="0" err="1"/>
                        <a:t>muka</a:t>
                      </a:r>
                      <a:r>
                        <a:rPr lang="en-US" sz="1400" dirty="0"/>
                        <a:t> </a:t>
                      </a:r>
                      <a:r>
                        <a:rPr lang="en-US" sz="1400" dirty="0" err="1"/>
                        <a:t>kepada</a:t>
                      </a:r>
                      <a:r>
                        <a:rPr lang="en-US" sz="1400" dirty="0"/>
                        <a:t> </a:t>
                      </a:r>
                      <a:r>
                        <a:rPr lang="en-US" sz="1400" dirty="0" err="1"/>
                        <a:t>langganan</a:t>
                      </a:r>
                      <a:endParaRPr lang="en-US" sz="1400" dirty="0"/>
                    </a:p>
                  </a:txBody>
                  <a:tcPr/>
                </a:tc>
                <a:tc>
                  <a:txBody>
                    <a:bodyPr/>
                    <a:lstStyle/>
                    <a:p>
                      <a:pPr algn="r">
                        <a:lnSpc>
                          <a:spcPct val="90000"/>
                        </a:lnSpc>
                      </a:pPr>
                      <a:r>
                        <a:rPr lang="en-US" sz="1400" dirty="0"/>
                        <a:t>288.000</a:t>
                      </a:r>
                    </a:p>
                  </a:txBody>
                  <a:tcPr/>
                </a:tc>
                <a:extLst>
                  <a:ext uri="{0D108BD9-81ED-4DB2-BD59-A6C34878D82A}">
                    <a16:rowId xmlns:a16="http://schemas.microsoft.com/office/drawing/2014/main" xmlns="" val="1034342085"/>
                  </a:ext>
                </a:extLst>
              </a:tr>
              <a:tr h="246158">
                <a:tc>
                  <a:txBody>
                    <a:bodyPr/>
                    <a:lstStyle/>
                    <a:p>
                      <a:pPr>
                        <a:lnSpc>
                          <a:spcPct val="90000"/>
                        </a:lnSpc>
                      </a:pPr>
                      <a:r>
                        <a:rPr lang="en-US" sz="1400" dirty="0" err="1"/>
                        <a:t>Kenaikan</a:t>
                      </a:r>
                      <a:r>
                        <a:rPr lang="en-US" sz="1400" dirty="0"/>
                        <a:t> </a:t>
                      </a:r>
                      <a:r>
                        <a:rPr lang="en-US" sz="1400" dirty="0" err="1"/>
                        <a:t>bersih</a:t>
                      </a:r>
                      <a:r>
                        <a:rPr lang="en-US" sz="1400" dirty="0"/>
                        <a:t> </a:t>
                      </a:r>
                      <a:r>
                        <a:rPr lang="en-US" sz="1400" dirty="0" err="1"/>
                        <a:t>dalam</a:t>
                      </a:r>
                      <a:r>
                        <a:rPr lang="en-US" sz="1400" dirty="0"/>
                        <a:t> </a:t>
                      </a:r>
                      <a:r>
                        <a:rPr lang="en-US" sz="1400" dirty="0" err="1"/>
                        <a:t>piutang</a:t>
                      </a:r>
                      <a:r>
                        <a:rPr lang="en-US" sz="1400" dirty="0"/>
                        <a:t> </a:t>
                      </a:r>
                      <a:r>
                        <a:rPr lang="en-US" sz="1400" dirty="0" err="1"/>
                        <a:t>kartu</a:t>
                      </a:r>
                      <a:r>
                        <a:rPr lang="en-US" sz="1400" dirty="0"/>
                        <a:t> </a:t>
                      </a:r>
                      <a:r>
                        <a:rPr lang="en-US" sz="1400" dirty="0" err="1"/>
                        <a:t>kredit</a:t>
                      </a:r>
                      <a:endParaRPr lang="en-US" sz="1400" dirty="0"/>
                    </a:p>
                  </a:txBody>
                  <a:tcPr/>
                </a:tc>
                <a:tc>
                  <a:txBody>
                    <a:bodyPr/>
                    <a:lstStyle/>
                    <a:p>
                      <a:pPr algn="r">
                        <a:lnSpc>
                          <a:spcPct val="90000"/>
                        </a:lnSpc>
                      </a:pPr>
                      <a:r>
                        <a:rPr lang="en-US" sz="1400" dirty="0"/>
                        <a:t>(360.000)</a:t>
                      </a:r>
                    </a:p>
                  </a:txBody>
                  <a:tcPr/>
                </a:tc>
                <a:extLst>
                  <a:ext uri="{0D108BD9-81ED-4DB2-BD59-A6C34878D82A}">
                    <a16:rowId xmlns:a16="http://schemas.microsoft.com/office/drawing/2014/main" xmlns="" val="4234836789"/>
                  </a:ext>
                </a:extLst>
              </a:tr>
              <a:tr h="343361">
                <a:tc>
                  <a:txBody>
                    <a:bodyPr/>
                    <a:lstStyle/>
                    <a:p>
                      <a:pPr>
                        <a:lnSpc>
                          <a:spcPct val="90000"/>
                        </a:lnSpc>
                      </a:pPr>
                      <a:r>
                        <a:rPr lang="en-US" sz="1400" dirty="0"/>
                        <a:t>Surat </a:t>
                      </a:r>
                      <a:r>
                        <a:rPr lang="en-US" sz="1400" dirty="0" err="1"/>
                        <a:t>berharga</a:t>
                      </a:r>
                      <a:r>
                        <a:rPr lang="en-US" sz="1400" dirty="0"/>
                        <a:t> </a:t>
                      </a:r>
                      <a:r>
                        <a:rPr lang="en-US" sz="1400" dirty="0" err="1"/>
                        <a:t>jangka</a:t>
                      </a:r>
                      <a:r>
                        <a:rPr lang="en-US" sz="1400" dirty="0"/>
                        <a:t> </a:t>
                      </a:r>
                      <a:r>
                        <a:rPr lang="en-US" sz="1400" dirty="0" err="1"/>
                        <a:t>pendek</a:t>
                      </a:r>
                      <a:r>
                        <a:rPr lang="en-US" sz="1400" dirty="0"/>
                        <a:t> yang </a:t>
                      </a:r>
                      <a:r>
                        <a:rPr lang="en-US" sz="1400" dirty="0" err="1"/>
                        <a:t>diperjualbelikan</a:t>
                      </a:r>
                      <a:endParaRPr lang="en-US" sz="1400" dirty="0"/>
                    </a:p>
                  </a:txBody>
                  <a:tcPr/>
                </a:tc>
                <a:tc>
                  <a:txBody>
                    <a:bodyPr/>
                    <a:lstStyle/>
                    <a:p>
                      <a:pPr algn="r">
                        <a:lnSpc>
                          <a:spcPct val="90000"/>
                        </a:lnSpc>
                      </a:pPr>
                      <a:r>
                        <a:rPr lang="en-US" sz="1400" dirty="0"/>
                        <a:t>(120.000)</a:t>
                      </a:r>
                    </a:p>
                  </a:txBody>
                  <a:tcPr/>
                </a:tc>
                <a:extLst>
                  <a:ext uri="{0D108BD9-81ED-4DB2-BD59-A6C34878D82A}">
                    <a16:rowId xmlns:a16="http://schemas.microsoft.com/office/drawing/2014/main" xmlns="" val="1593650447"/>
                  </a:ext>
                </a:extLst>
              </a:tr>
              <a:tr h="246158">
                <a:tc>
                  <a:txBody>
                    <a:bodyPr/>
                    <a:lstStyle/>
                    <a:p>
                      <a:pPr>
                        <a:lnSpc>
                          <a:spcPct val="90000"/>
                        </a:lnSpc>
                      </a:pPr>
                      <a:r>
                        <a:rPr lang="en-US" sz="1400" dirty="0"/>
                        <a:t>(</a:t>
                      </a:r>
                      <a:r>
                        <a:rPr lang="en-US" sz="1400" dirty="0" err="1"/>
                        <a:t>Kenaikan</a:t>
                      </a:r>
                      <a:r>
                        <a:rPr lang="en-US" sz="1400" dirty="0"/>
                        <a:t>) </a:t>
                      </a:r>
                      <a:r>
                        <a:rPr lang="en-US" sz="1400" dirty="0" err="1"/>
                        <a:t>Penurunan</a:t>
                      </a:r>
                      <a:r>
                        <a:rPr lang="en-US" sz="1400" dirty="0"/>
                        <a:t> </a:t>
                      </a:r>
                      <a:r>
                        <a:rPr lang="en-US" sz="1400" dirty="0" err="1"/>
                        <a:t>dalam</a:t>
                      </a:r>
                      <a:r>
                        <a:rPr lang="en-US" sz="1400" dirty="0"/>
                        <a:t> </a:t>
                      </a:r>
                      <a:r>
                        <a:rPr lang="en-US" sz="1400" dirty="0" err="1"/>
                        <a:t>Utan</a:t>
                      </a:r>
                      <a:r>
                        <a:rPr lang="en-US" sz="1400" dirty="0"/>
                        <a:t> </a:t>
                      </a:r>
                      <a:r>
                        <a:rPr lang="en-US" sz="1400" dirty="0" err="1"/>
                        <a:t>gObligasi</a:t>
                      </a:r>
                      <a:endParaRPr lang="en-US" sz="1400" dirty="0"/>
                    </a:p>
                  </a:txBody>
                  <a:tcPr/>
                </a:tc>
                <a:tc>
                  <a:txBody>
                    <a:bodyPr/>
                    <a:lstStyle/>
                    <a:p>
                      <a:pPr algn="r">
                        <a:lnSpc>
                          <a:spcPct val="90000"/>
                        </a:lnSpc>
                      </a:pPr>
                      <a:endParaRPr lang="en-US" sz="1400" dirty="0"/>
                    </a:p>
                  </a:txBody>
                  <a:tcPr/>
                </a:tc>
                <a:extLst>
                  <a:ext uri="{0D108BD9-81ED-4DB2-BD59-A6C34878D82A}">
                    <a16:rowId xmlns:a16="http://schemas.microsoft.com/office/drawing/2014/main" xmlns="" val="3975658587"/>
                  </a:ext>
                </a:extLst>
              </a:tr>
              <a:tr h="246158">
                <a:tc>
                  <a:txBody>
                    <a:bodyPr/>
                    <a:lstStyle/>
                    <a:p>
                      <a:pPr>
                        <a:lnSpc>
                          <a:spcPct val="90000"/>
                        </a:lnSpc>
                      </a:pPr>
                      <a:r>
                        <a:rPr lang="en-US" sz="1400" dirty="0"/>
                        <a:t>Deposito </a:t>
                      </a:r>
                      <a:r>
                        <a:rPr lang="en-US" sz="1400" dirty="0" err="1"/>
                        <a:t>dari</a:t>
                      </a:r>
                      <a:r>
                        <a:rPr lang="en-US" sz="1400" dirty="0"/>
                        <a:t> </a:t>
                      </a:r>
                      <a:r>
                        <a:rPr lang="en-US" sz="1400" dirty="0" err="1"/>
                        <a:t>pelanggan</a:t>
                      </a:r>
                      <a:endParaRPr lang="en-US" sz="1400" dirty="0"/>
                    </a:p>
                  </a:txBody>
                  <a:tcPr/>
                </a:tc>
                <a:tc>
                  <a:txBody>
                    <a:bodyPr/>
                    <a:lstStyle/>
                    <a:p>
                      <a:pPr algn="r">
                        <a:lnSpc>
                          <a:spcPct val="90000"/>
                        </a:lnSpc>
                      </a:pPr>
                      <a:r>
                        <a:rPr lang="en-US" sz="1400" dirty="0"/>
                        <a:t>600.000</a:t>
                      </a:r>
                    </a:p>
                  </a:txBody>
                  <a:tcPr/>
                </a:tc>
                <a:extLst>
                  <a:ext uri="{0D108BD9-81ED-4DB2-BD59-A6C34878D82A}">
                    <a16:rowId xmlns:a16="http://schemas.microsoft.com/office/drawing/2014/main" xmlns="" val="795863114"/>
                  </a:ext>
                </a:extLst>
              </a:tr>
              <a:tr h="246158">
                <a:tc>
                  <a:txBody>
                    <a:bodyPr/>
                    <a:lstStyle/>
                    <a:p>
                      <a:pPr>
                        <a:lnSpc>
                          <a:spcPct val="90000"/>
                        </a:lnSpc>
                      </a:pPr>
                      <a:r>
                        <a:rPr lang="en-US" sz="1400" dirty="0" err="1"/>
                        <a:t>Sertifikat</a:t>
                      </a:r>
                      <a:r>
                        <a:rPr lang="en-US" sz="1400" dirty="0"/>
                        <a:t> </a:t>
                      </a:r>
                      <a:r>
                        <a:rPr lang="en-US" sz="1400" dirty="0" err="1"/>
                        <a:t>deposito</a:t>
                      </a:r>
                      <a:r>
                        <a:rPr lang="en-US" sz="1400" dirty="0"/>
                        <a:t> </a:t>
                      </a:r>
                      <a:r>
                        <a:rPr lang="en-US" sz="1400" dirty="0" err="1"/>
                        <a:t>yagn</a:t>
                      </a:r>
                      <a:r>
                        <a:rPr lang="en-US" sz="1400" dirty="0"/>
                        <a:t> </a:t>
                      </a:r>
                      <a:r>
                        <a:rPr lang="en-US" sz="1400" dirty="0" err="1"/>
                        <a:t>diperjualbelikan</a:t>
                      </a:r>
                      <a:endParaRPr lang="en-US" sz="1400" dirty="0"/>
                    </a:p>
                  </a:txBody>
                  <a:tcPr/>
                </a:tc>
                <a:tc>
                  <a:txBody>
                    <a:bodyPr/>
                    <a:lstStyle/>
                    <a:p>
                      <a:pPr algn="r">
                        <a:lnSpc>
                          <a:spcPct val="90000"/>
                        </a:lnSpc>
                      </a:pPr>
                      <a:r>
                        <a:rPr lang="en-US" sz="1400" dirty="0"/>
                        <a:t>(200.000)</a:t>
                      </a:r>
                    </a:p>
                  </a:txBody>
                  <a:tcPr/>
                </a:tc>
                <a:extLst>
                  <a:ext uri="{0D108BD9-81ED-4DB2-BD59-A6C34878D82A}">
                    <a16:rowId xmlns:a16="http://schemas.microsoft.com/office/drawing/2014/main" xmlns="" val="3701780755"/>
                  </a:ext>
                </a:extLst>
              </a:tr>
              <a:tr h="246158">
                <a:tc>
                  <a:txBody>
                    <a:bodyPr/>
                    <a:lstStyle/>
                    <a:p>
                      <a:pPr>
                        <a:lnSpc>
                          <a:spcPct val="90000"/>
                        </a:lnSpc>
                      </a:pPr>
                      <a:r>
                        <a:rPr lang="en-US" sz="1400" dirty="0" err="1"/>
                        <a:t>Kas</a:t>
                      </a:r>
                      <a:r>
                        <a:rPr lang="en-US" sz="1400" dirty="0"/>
                        <a:t> </a:t>
                      </a:r>
                      <a:r>
                        <a:rPr lang="en-US" sz="1400" dirty="0" err="1"/>
                        <a:t>bersih</a:t>
                      </a:r>
                      <a:r>
                        <a:rPr lang="en-US" sz="1400" dirty="0"/>
                        <a:t> </a:t>
                      </a:r>
                      <a:r>
                        <a:rPr lang="en-US" sz="1400" dirty="0" err="1"/>
                        <a:t>dan</a:t>
                      </a:r>
                      <a:r>
                        <a:rPr lang="en-US" sz="1400" dirty="0"/>
                        <a:t> </a:t>
                      </a:r>
                      <a:r>
                        <a:rPr lang="en-US" sz="1400" dirty="0" err="1"/>
                        <a:t>aktivitas</a:t>
                      </a:r>
                      <a:r>
                        <a:rPr lang="en-US" sz="1400" dirty="0"/>
                        <a:t> </a:t>
                      </a:r>
                      <a:r>
                        <a:rPr lang="en-US" sz="1400" dirty="0" err="1"/>
                        <a:t>operasi</a:t>
                      </a:r>
                      <a:r>
                        <a:rPr lang="en-US" sz="1400" dirty="0"/>
                        <a:t> </a:t>
                      </a:r>
                      <a:r>
                        <a:rPr lang="en-US" sz="1400" dirty="0" err="1"/>
                        <a:t>sebelum</a:t>
                      </a:r>
                      <a:r>
                        <a:rPr lang="en-US" sz="1400" dirty="0"/>
                        <a:t> </a:t>
                      </a:r>
                      <a:r>
                        <a:rPr lang="en-US" sz="1400" dirty="0" err="1"/>
                        <a:t>pajak</a:t>
                      </a:r>
                      <a:endParaRPr lang="en-US" sz="1400" dirty="0"/>
                    </a:p>
                  </a:txBody>
                  <a:tcPr/>
                </a:tc>
                <a:tc>
                  <a:txBody>
                    <a:bodyPr/>
                    <a:lstStyle/>
                    <a:p>
                      <a:pPr algn="r">
                        <a:lnSpc>
                          <a:spcPct val="90000"/>
                        </a:lnSpc>
                      </a:pPr>
                      <a:r>
                        <a:rPr lang="en-US" sz="1400" dirty="0"/>
                        <a:t>3.440.000</a:t>
                      </a:r>
                    </a:p>
                  </a:txBody>
                  <a:tcPr/>
                </a:tc>
                <a:extLst>
                  <a:ext uri="{0D108BD9-81ED-4DB2-BD59-A6C34878D82A}">
                    <a16:rowId xmlns:a16="http://schemas.microsoft.com/office/drawing/2014/main" xmlns="" val="2501685630"/>
                  </a:ext>
                </a:extLst>
              </a:tr>
              <a:tr h="246158">
                <a:tc>
                  <a:txBody>
                    <a:bodyPr/>
                    <a:lstStyle/>
                    <a:p>
                      <a:pPr>
                        <a:lnSpc>
                          <a:spcPct val="90000"/>
                        </a:lnSpc>
                      </a:pPr>
                      <a:r>
                        <a:rPr lang="en-US" sz="1400" dirty="0" err="1"/>
                        <a:t>Pajak</a:t>
                      </a:r>
                      <a:r>
                        <a:rPr lang="en-US" sz="1400" dirty="0"/>
                        <a:t> </a:t>
                      </a:r>
                      <a:r>
                        <a:rPr lang="en-US" sz="1400" dirty="0" err="1"/>
                        <a:t>penghasilan</a:t>
                      </a:r>
                      <a:endParaRPr lang="en-US" sz="1400" dirty="0"/>
                    </a:p>
                  </a:txBody>
                  <a:tcPr/>
                </a:tc>
                <a:tc>
                  <a:txBody>
                    <a:bodyPr/>
                    <a:lstStyle/>
                    <a:p>
                      <a:pPr algn="r">
                        <a:lnSpc>
                          <a:spcPct val="90000"/>
                        </a:lnSpc>
                      </a:pPr>
                      <a:r>
                        <a:rPr lang="en-US" sz="1400" dirty="0"/>
                        <a:t>(100.000)</a:t>
                      </a:r>
                    </a:p>
                  </a:txBody>
                  <a:tcPr/>
                </a:tc>
                <a:extLst>
                  <a:ext uri="{0D108BD9-81ED-4DB2-BD59-A6C34878D82A}">
                    <a16:rowId xmlns:a16="http://schemas.microsoft.com/office/drawing/2014/main" xmlns="" val="4244168187"/>
                  </a:ext>
                </a:extLst>
              </a:tr>
              <a:tr h="246158">
                <a:tc>
                  <a:txBody>
                    <a:bodyPr/>
                    <a:lstStyle/>
                    <a:p>
                      <a:pPr>
                        <a:lnSpc>
                          <a:spcPct val="90000"/>
                        </a:lnSpc>
                      </a:pPr>
                      <a:r>
                        <a:rPr lang="en-US" sz="1400" b="1" dirty="0" err="1"/>
                        <a:t>Arus</a:t>
                      </a:r>
                      <a:r>
                        <a:rPr lang="en-US" sz="1400" b="1" dirty="0"/>
                        <a:t> </a:t>
                      </a:r>
                      <a:r>
                        <a:rPr lang="en-US" sz="1400" b="1" dirty="0" err="1"/>
                        <a:t>kas</a:t>
                      </a:r>
                      <a:r>
                        <a:rPr lang="en-US" sz="1400" b="1" dirty="0"/>
                        <a:t> </a:t>
                      </a:r>
                      <a:r>
                        <a:rPr lang="en-US" sz="1400" b="1" dirty="0" err="1"/>
                        <a:t>bersih</a:t>
                      </a:r>
                      <a:r>
                        <a:rPr lang="en-US" sz="1400" b="1" dirty="0"/>
                        <a:t> </a:t>
                      </a:r>
                      <a:r>
                        <a:rPr lang="en-US" sz="1400" b="1" dirty="0" err="1"/>
                        <a:t>dari</a:t>
                      </a:r>
                      <a:r>
                        <a:rPr lang="en-US" sz="1400" b="1" dirty="0"/>
                        <a:t> (</a:t>
                      </a:r>
                      <a:r>
                        <a:rPr lang="en-US" sz="1400" b="1" dirty="0" err="1"/>
                        <a:t>untuk</a:t>
                      </a:r>
                      <a:r>
                        <a:rPr lang="en-US" sz="1400" b="1" dirty="0"/>
                        <a:t>) </a:t>
                      </a:r>
                      <a:r>
                        <a:rPr lang="en-US" sz="1400" b="1" dirty="0" err="1"/>
                        <a:t>aktivitas</a:t>
                      </a:r>
                      <a:r>
                        <a:rPr lang="en-US" sz="1400" b="1" dirty="0"/>
                        <a:t> </a:t>
                      </a:r>
                      <a:r>
                        <a:rPr lang="en-US" sz="1400" b="1" dirty="0" err="1"/>
                        <a:t>operasi</a:t>
                      </a:r>
                      <a:endParaRPr lang="en-US" sz="1400" b="1" dirty="0"/>
                    </a:p>
                  </a:txBody>
                  <a:tcPr/>
                </a:tc>
                <a:tc>
                  <a:txBody>
                    <a:bodyPr/>
                    <a:lstStyle/>
                    <a:p>
                      <a:pPr algn="r">
                        <a:lnSpc>
                          <a:spcPct val="90000"/>
                        </a:lnSpc>
                      </a:pPr>
                      <a:r>
                        <a:rPr lang="en-US" sz="1400" dirty="0"/>
                        <a:t>3.340</a:t>
                      </a:r>
                    </a:p>
                  </a:txBody>
                  <a:tcPr/>
                </a:tc>
                <a:extLst>
                  <a:ext uri="{0D108BD9-81ED-4DB2-BD59-A6C34878D82A}">
                    <a16:rowId xmlns:a16="http://schemas.microsoft.com/office/drawing/2014/main" xmlns="" val="2982928147"/>
                  </a:ext>
                </a:extLst>
              </a:tr>
            </a:tbl>
          </a:graphicData>
        </a:graphic>
      </p:graphicFrame>
    </p:spTree>
    <p:extLst>
      <p:ext uri="{BB962C8B-B14F-4D97-AF65-F5344CB8AC3E}">
        <p14:creationId xmlns:p14="http://schemas.microsoft.com/office/powerpoint/2010/main" xmlns="" val="992909424"/>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85800"/>
          </a:xfrm>
        </p:spPr>
        <p:txBody>
          <a:bodyPr>
            <a:normAutofit fontScale="90000"/>
          </a:bodyPr>
          <a:lstStyle/>
          <a:p>
            <a:r>
              <a:rPr lang="en-US" dirty="0" err="1"/>
              <a:t>Rekonsiliasi</a:t>
            </a:r>
            <a:r>
              <a:rPr lang="en-US" dirty="0"/>
              <a:t> </a:t>
            </a:r>
            <a:r>
              <a:rPr lang="en-US" dirty="0" err="1"/>
              <a:t>dari</a:t>
            </a:r>
            <a:r>
              <a:rPr lang="en-US" dirty="0"/>
              <a:t> </a:t>
            </a:r>
            <a:r>
              <a:rPr lang="en-US" dirty="0" err="1"/>
              <a:t>Aktivitas</a:t>
            </a:r>
            <a:r>
              <a:rPr lang="en-US" dirty="0"/>
              <a:t> </a:t>
            </a:r>
            <a:r>
              <a:rPr lang="en-US" dirty="0" err="1"/>
              <a:t>Pendanaan</a:t>
            </a:r>
            <a:r>
              <a:rPr lang="en-US" dirty="0"/>
              <a:t/>
            </a:r>
            <a:br>
              <a:rPr lang="en-US" dirty="0"/>
            </a:br>
            <a:r>
              <a:rPr lang="en-US" sz="2200" dirty="0" err="1"/>
              <a:t>Catatan</a:t>
            </a:r>
            <a:r>
              <a:rPr lang="en-US" sz="2200" dirty="0"/>
              <a:t> </a:t>
            </a:r>
            <a:r>
              <a:rPr lang="en-US" sz="2200" dirty="0" err="1"/>
              <a:t>atas</a:t>
            </a:r>
            <a:r>
              <a:rPr lang="en-US" sz="2200" dirty="0"/>
              <a:t> </a:t>
            </a:r>
            <a:r>
              <a:rPr lang="en-US" sz="2200" dirty="0" err="1"/>
              <a:t>Laporan</a:t>
            </a:r>
            <a:r>
              <a:rPr lang="en-US" sz="2200" dirty="0"/>
              <a:t> </a:t>
            </a:r>
            <a:r>
              <a:rPr lang="en-US" sz="2200" dirty="0" err="1"/>
              <a:t>Keuangan</a:t>
            </a:r>
            <a:endParaRPr lang="en-US" dirty="0"/>
          </a:p>
        </p:txBody>
      </p:sp>
      <p:graphicFrame>
        <p:nvGraphicFramePr>
          <p:cNvPr id="3" name="Table 2">
            <a:extLst>
              <a:ext uri="{FF2B5EF4-FFF2-40B4-BE49-F238E27FC236}">
                <a16:creationId xmlns:a16="http://schemas.microsoft.com/office/drawing/2014/main" xmlns="" id="{0DC6F882-04EA-4196-8514-305743AFCA2F}"/>
              </a:ext>
            </a:extLst>
          </p:cNvPr>
          <p:cNvGraphicFramePr>
            <a:graphicFrameLocks noGrp="1"/>
          </p:cNvGraphicFramePr>
          <p:nvPr>
            <p:extLst/>
          </p:nvPr>
        </p:nvGraphicFramePr>
        <p:xfrm>
          <a:off x="381000" y="1752600"/>
          <a:ext cx="8534400" cy="2551704"/>
        </p:xfrm>
        <a:graphic>
          <a:graphicData uri="http://schemas.openxmlformats.org/drawingml/2006/table">
            <a:tbl>
              <a:tblPr firstRow="1" bandRow="1">
                <a:tableStyleId>{21E4AEA4-8DFA-4A89-87EB-49C32662AFE0}</a:tableStyleId>
              </a:tblPr>
              <a:tblGrid>
                <a:gridCol w="2844800">
                  <a:extLst>
                    <a:ext uri="{9D8B030D-6E8A-4147-A177-3AD203B41FA5}">
                      <a16:colId xmlns:a16="http://schemas.microsoft.com/office/drawing/2014/main" xmlns="" val="354044755"/>
                    </a:ext>
                  </a:extLst>
                </a:gridCol>
                <a:gridCol w="1106311">
                  <a:extLst>
                    <a:ext uri="{9D8B030D-6E8A-4147-A177-3AD203B41FA5}">
                      <a16:colId xmlns:a16="http://schemas.microsoft.com/office/drawing/2014/main" xmlns="" val="3113064085"/>
                    </a:ext>
                  </a:extLst>
                </a:gridCol>
                <a:gridCol w="1185333">
                  <a:extLst>
                    <a:ext uri="{9D8B030D-6E8A-4147-A177-3AD203B41FA5}">
                      <a16:colId xmlns:a16="http://schemas.microsoft.com/office/drawing/2014/main" xmlns="" val="258362645"/>
                    </a:ext>
                  </a:extLst>
                </a:gridCol>
                <a:gridCol w="1343378">
                  <a:extLst>
                    <a:ext uri="{9D8B030D-6E8A-4147-A177-3AD203B41FA5}">
                      <a16:colId xmlns:a16="http://schemas.microsoft.com/office/drawing/2014/main" xmlns="" val="636785492"/>
                    </a:ext>
                  </a:extLst>
                </a:gridCol>
                <a:gridCol w="1106311">
                  <a:extLst>
                    <a:ext uri="{9D8B030D-6E8A-4147-A177-3AD203B41FA5}">
                      <a16:colId xmlns:a16="http://schemas.microsoft.com/office/drawing/2014/main" xmlns="" val="2254271742"/>
                    </a:ext>
                  </a:extLst>
                </a:gridCol>
                <a:gridCol w="948267">
                  <a:extLst>
                    <a:ext uri="{9D8B030D-6E8A-4147-A177-3AD203B41FA5}">
                      <a16:colId xmlns:a16="http://schemas.microsoft.com/office/drawing/2014/main" xmlns="" val="3527999821"/>
                    </a:ext>
                  </a:extLst>
                </a:gridCol>
              </a:tblGrid>
              <a:tr h="762000">
                <a:tc>
                  <a:txBody>
                    <a:bodyPr/>
                    <a:lstStyle/>
                    <a:p>
                      <a:endParaRPr lang="en-US" dirty="0"/>
                    </a:p>
                  </a:txBody>
                  <a:tcPr/>
                </a:tc>
                <a:tc>
                  <a:txBody>
                    <a:bodyPr/>
                    <a:lstStyle/>
                    <a:p>
                      <a:pPr algn="ctr"/>
                      <a:r>
                        <a:rPr lang="en-US" dirty="0"/>
                        <a:t>20X1</a:t>
                      </a:r>
                    </a:p>
                  </a:txBody>
                  <a:tcPr/>
                </a:tc>
                <a:tc>
                  <a:txBody>
                    <a:bodyPr/>
                    <a:lstStyle/>
                    <a:p>
                      <a:pPr algn="ctr"/>
                      <a:r>
                        <a:rPr lang="en-US" dirty="0" err="1"/>
                        <a:t>Arus</a:t>
                      </a:r>
                      <a:r>
                        <a:rPr lang="en-US" dirty="0"/>
                        <a:t> </a:t>
                      </a:r>
                      <a:r>
                        <a:rPr lang="en-US" dirty="0" err="1"/>
                        <a:t>Kas</a:t>
                      </a:r>
                      <a:endParaRPr lang="en-US" dirty="0"/>
                    </a:p>
                  </a:txBody>
                  <a:tcPr/>
                </a:tc>
                <a:tc>
                  <a:txBody>
                    <a:bodyPr/>
                    <a:lstStyle/>
                    <a:p>
                      <a:pPr algn="ctr"/>
                      <a:r>
                        <a:rPr lang="en-US" dirty="0"/>
                        <a:t>Akuisisi</a:t>
                      </a:r>
                    </a:p>
                  </a:txBody>
                  <a:tcPr/>
                </a:tc>
                <a:tc>
                  <a:txBody>
                    <a:bodyPr/>
                    <a:lstStyle/>
                    <a:p>
                      <a:pPr algn="ctr"/>
                      <a:r>
                        <a:rPr lang="en-US" dirty="0" err="1"/>
                        <a:t>Sewa</a:t>
                      </a:r>
                      <a:r>
                        <a:rPr lang="en-US" dirty="0"/>
                        <a:t> </a:t>
                      </a:r>
                      <a:r>
                        <a:rPr lang="en-US" dirty="0" err="1"/>
                        <a:t>Baru</a:t>
                      </a:r>
                      <a:endParaRPr lang="en-US" dirty="0"/>
                    </a:p>
                  </a:txBody>
                  <a:tcPr/>
                </a:tc>
                <a:tc>
                  <a:txBody>
                    <a:bodyPr/>
                    <a:lstStyle/>
                    <a:p>
                      <a:pPr algn="ctr"/>
                      <a:r>
                        <a:rPr lang="en-US" dirty="0"/>
                        <a:t>20X2</a:t>
                      </a:r>
                    </a:p>
                  </a:txBody>
                  <a:tcPr/>
                </a:tc>
                <a:extLst>
                  <a:ext uri="{0D108BD9-81ED-4DB2-BD59-A6C34878D82A}">
                    <a16:rowId xmlns:a16="http://schemas.microsoft.com/office/drawing/2014/main" xmlns="" val="3568960773"/>
                  </a:ext>
                </a:extLst>
              </a:tr>
              <a:tr h="596568">
                <a:tc>
                  <a:txBody>
                    <a:bodyPr/>
                    <a:lstStyle/>
                    <a:p>
                      <a:r>
                        <a:rPr lang="en-US" dirty="0" err="1"/>
                        <a:t>Pinjaman</a:t>
                      </a:r>
                      <a:r>
                        <a:rPr lang="en-US" dirty="0"/>
                        <a:t> </a:t>
                      </a:r>
                      <a:r>
                        <a:rPr lang="en-US" dirty="0" err="1"/>
                        <a:t>jangka</a:t>
                      </a:r>
                      <a:r>
                        <a:rPr lang="en-US" dirty="0"/>
                        <a:t> Panjang</a:t>
                      </a:r>
                    </a:p>
                  </a:txBody>
                  <a:tcPr/>
                </a:tc>
                <a:tc>
                  <a:txBody>
                    <a:bodyPr/>
                    <a:lstStyle/>
                    <a:p>
                      <a:pPr algn="r"/>
                      <a:r>
                        <a:rPr lang="en-US" dirty="0"/>
                        <a:t>2.080</a:t>
                      </a:r>
                    </a:p>
                  </a:txBody>
                  <a:tcPr/>
                </a:tc>
                <a:tc>
                  <a:txBody>
                    <a:bodyPr/>
                    <a:lstStyle/>
                    <a:p>
                      <a:pPr algn="r"/>
                      <a:r>
                        <a:rPr lang="en-US" dirty="0"/>
                        <a:t>500</a:t>
                      </a:r>
                    </a:p>
                  </a:txBody>
                  <a:tcPr/>
                </a:tc>
                <a:tc>
                  <a:txBody>
                    <a:bodyPr/>
                    <a:lstStyle/>
                    <a:p>
                      <a:pPr algn="r"/>
                      <a:r>
                        <a:rPr lang="en-US" dirty="0"/>
                        <a:t>400</a:t>
                      </a:r>
                    </a:p>
                  </a:txBody>
                  <a:tcPr/>
                </a:tc>
                <a:tc>
                  <a:txBody>
                    <a:bodyPr/>
                    <a:lstStyle/>
                    <a:p>
                      <a:pPr algn="r"/>
                      <a:endParaRPr lang="en-US" dirty="0"/>
                    </a:p>
                  </a:txBody>
                  <a:tcPr/>
                </a:tc>
                <a:tc>
                  <a:txBody>
                    <a:bodyPr/>
                    <a:lstStyle/>
                    <a:p>
                      <a:pPr algn="r"/>
                      <a:r>
                        <a:rPr lang="en-US" dirty="0"/>
                        <a:t>2.980</a:t>
                      </a:r>
                    </a:p>
                  </a:txBody>
                  <a:tcPr/>
                </a:tc>
                <a:extLst>
                  <a:ext uri="{0D108BD9-81ED-4DB2-BD59-A6C34878D82A}">
                    <a16:rowId xmlns:a16="http://schemas.microsoft.com/office/drawing/2014/main" xmlns="" val="1871219057"/>
                  </a:ext>
                </a:extLst>
              </a:tr>
              <a:tr h="596568">
                <a:tc>
                  <a:txBody>
                    <a:bodyPr/>
                    <a:lstStyle/>
                    <a:p>
                      <a:r>
                        <a:rPr lang="en-US" dirty="0" err="1"/>
                        <a:t>Liabilitas</a:t>
                      </a:r>
                      <a:r>
                        <a:rPr lang="en-US" dirty="0"/>
                        <a:t> </a:t>
                      </a:r>
                      <a:r>
                        <a:rPr lang="en-US" dirty="0" err="1"/>
                        <a:t>sewa</a:t>
                      </a:r>
                      <a:endParaRPr lang="en-US" dirty="0"/>
                    </a:p>
                  </a:txBody>
                  <a:tcPr/>
                </a:tc>
                <a:tc>
                  <a:txBody>
                    <a:bodyPr/>
                    <a:lstStyle/>
                    <a:p>
                      <a:pPr algn="r"/>
                      <a:r>
                        <a:rPr lang="en-US" dirty="0"/>
                        <a:t>-</a:t>
                      </a:r>
                    </a:p>
                  </a:txBody>
                  <a:tcPr/>
                </a:tc>
                <a:tc>
                  <a:txBody>
                    <a:bodyPr/>
                    <a:lstStyle/>
                    <a:p>
                      <a:pPr algn="r"/>
                      <a:r>
                        <a:rPr lang="en-US" dirty="0"/>
                        <a:t>(180)</a:t>
                      </a:r>
                    </a:p>
                  </a:txBody>
                  <a:tcPr/>
                </a:tc>
                <a:tc>
                  <a:txBody>
                    <a:bodyPr/>
                    <a:lstStyle/>
                    <a:p>
                      <a:pPr algn="r"/>
                      <a:r>
                        <a:rPr lang="en-US" dirty="0"/>
                        <a:t>-</a:t>
                      </a:r>
                    </a:p>
                  </a:txBody>
                  <a:tcPr/>
                </a:tc>
                <a:tc>
                  <a:txBody>
                    <a:bodyPr/>
                    <a:lstStyle/>
                    <a:p>
                      <a:pPr algn="r"/>
                      <a:r>
                        <a:rPr lang="en-US" dirty="0"/>
                        <a:t>1.800</a:t>
                      </a:r>
                    </a:p>
                  </a:txBody>
                  <a:tcPr/>
                </a:tc>
                <a:tc>
                  <a:txBody>
                    <a:bodyPr/>
                    <a:lstStyle/>
                    <a:p>
                      <a:pPr algn="r"/>
                      <a:r>
                        <a:rPr lang="en-US" dirty="0"/>
                        <a:t>1.620</a:t>
                      </a:r>
                    </a:p>
                  </a:txBody>
                  <a:tcPr/>
                </a:tc>
                <a:extLst>
                  <a:ext uri="{0D108BD9-81ED-4DB2-BD59-A6C34878D82A}">
                    <a16:rowId xmlns:a16="http://schemas.microsoft.com/office/drawing/2014/main" xmlns="" val="1795050764"/>
                  </a:ext>
                </a:extLst>
              </a:tr>
              <a:tr h="596568">
                <a:tc>
                  <a:txBody>
                    <a:bodyPr/>
                    <a:lstStyle/>
                    <a:p>
                      <a:r>
                        <a:rPr lang="en-US" dirty="0" err="1"/>
                        <a:t>Utang</a:t>
                      </a:r>
                      <a:r>
                        <a:rPr lang="en-US" dirty="0"/>
                        <a:t> </a:t>
                      </a:r>
                      <a:r>
                        <a:rPr lang="en-US" dirty="0" err="1"/>
                        <a:t>jangka</a:t>
                      </a:r>
                      <a:r>
                        <a:rPr lang="en-US" dirty="0"/>
                        <a:t> Panjang</a:t>
                      </a:r>
                    </a:p>
                  </a:txBody>
                  <a:tcPr/>
                </a:tc>
                <a:tc>
                  <a:txBody>
                    <a:bodyPr/>
                    <a:lstStyle/>
                    <a:p>
                      <a:pPr algn="r"/>
                      <a:r>
                        <a:rPr lang="en-US" dirty="0"/>
                        <a:t>2.080</a:t>
                      </a:r>
                    </a:p>
                  </a:txBody>
                  <a:tcPr/>
                </a:tc>
                <a:tc>
                  <a:txBody>
                    <a:bodyPr/>
                    <a:lstStyle/>
                    <a:p>
                      <a:pPr algn="r"/>
                      <a:r>
                        <a:rPr lang="en-US" dirty="0"/>
                        <a:t>320</a:t>
                      </a:r>
                    </a:p>
                  </a:txBody>
                  <a:tcPr/>
                </a:tc>
                <a:tc>
                  <a:txBody>
                    <a:bodyPr/>
                    <a:lstStyle/>
                    <a:p>
                      <a:pPr algn="r"/>
                      <a:r>
                        <a:rPr lang="en-US" dirty="0"/>
                        <a:t>400</a:t>
                      </a:r>
                    </a:p>
                  </a:txBody>
                  <a:tcPr/>
                </a:tc>
                <a:tc>
                  <a:txBody>
                    <a:bodyPr/>
                    <a:lstStyle/>
                    <a:p>
                      <a:pPr algn="r"/>
                      <a:r>
                        <a:rPr lang="en-US" dirty="0"/>
                        <a:t>1.80</a:t>
                      </a:r>
                    </a:p>
                  </a:txBody>
                  <a:tcPr/>
                </a:tc>
                <a:tc>
                  <a:txBody>
                    <a:bodyPr/>
                    <a:lstStyle/>
                    <a:p>
                      <a:pPr algn="r"/>
                      <a:r>
                        <a:rPr lang="en-US" dirty="0"/>
                        <a:t>4.600</a:t>
                      </a:r>
                    </a:p>
                  </a:txBody>
                  <a:tcPr/>
                </a:tc>
                <a:extLst>
                  <a:ext uri="{0D108BD9-81ED-4DB2-BD59-A6C34878D82A}">
                    <a16:rowId xmlns:a16="http://schemas.microsoft.com/office/drawing/2014/main" xmlns="" val="4005459217"/>
                  </a:ext>
                </a:extLst>
              </a:tr>
            </a:tbl>
          </a:graphicData>
        </a:graphic>
      </p:graphicFrame>
    </p:spTree>
    <p:extLst>
      <p:ext uri="{BB962C8B-B14F-4D97-AF65-F5344CB8AC3E}">
        <p14:creationId xmlns:p14="http://schemas.microsoft.com/office/powerpoint/2010/main" xmlns="" val="40530484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fontScale="90000"/>
          </a:bodyPr>
          <a:lstStyle/>
          <a:p>
            <a:r>
              <a:rPr lang="en-US" dirty="0" err="1"/>
              <a:t>Rekonsiliasi</a:t>
            </a:r>
            <a:r>
              <a:rPr lang="en-US" dirty="0"/>
              <a:t> </a:t>
            </a:r>
            <a:r>
              <a:rPr lang="en-US" dirty="0" err="1"/>
              <a:t>dari</a:t>
            </a:r>
            <a:r>
              <a:rPr lang="en-US" dirty="0"/>
              <a:t> </a:t>
            </a:r>
            <a:r>
              <a:rPr lang="en-US" dirty="0" err="1"/>
              <a:t>Aktivitas</a:t>
            </a:r>
            <a:r>
              <a:rPr lang="en-US" dirty="0"/>
              <a:t> </a:t>
            </a:r>
            <a:r>
              <a:rPr lang="en-US" dirty="0" err="1"/>
              <a:t>Pendanaan</a:t>
            </a:r>
            <a:r>
              <a:rPr lang="en-US" dirty="0"/>
              <a:t/>
            </a:r>
            <a:br>
              <a:rPr lang="en-US" dirty="0"/>
            </a:br>
            <a:r>
              <a:rPr lang="en-US" sz="2200" dirty="0" err="1"/>
              <a:t>Catatan</a:t>
            </a:r>
            <a:r>
              <a:rPr lang="en-US" sz="2200" dirty="0"/>
              <a:t> </a:t>
            </a:r>
            <a:r>
              <a:rPr lang="en-US" sz="2200" dirty="0" err="1"/>
              <a:t>atas</a:t>
            </a:r>
            <a:r>
              <a:rPr lang="en-US" sz="2200" dirty="0"/>
              <a:t> </a:t>
            </a:r>
            <a:r>
              <a:rPr lang="en-US" sz="2200" dirty="0" err="1"/>
              <a:t>Laporan</a:t>
            </a:r>
            <a:r>
              <a:rPr lang="en-US" sz="2200" dirty="0"/>
              <a:t> </a:t>
            </a:r>
            <a:r>
              <a:rPr lang="en-US" sz="2200" dirty="0" err="1"/>
              <a:t>Keuangan</a:t>
            </a:r>
            <a:endParaRPr lang="en-US" dirty="0"/>
          </a:p>
        </p:txBody>
      </p:sp>
      <p:graphicFrame>
        <p:nvGraphicFramePr>
          <p:cNvPr id="4" name="Table 3">
            <a:extLst>
              <a:ext uri="{FF2B5EF4-FFF2-40B4-BE49-F238E27FC236}">
                <a16:creationId xmlns:a16="http://schemas.microsoft.com/office/drawing/2014/main" xmlns="" id="{A163DBCB-D137-47BB-971A-16C0FF900228}"/>
              </a:ext>
            </a:extLst>
          </p:cNvPr>
          <p:cNvGraphicFramePr>
            <a:graphicFrameLocks noGrp="1"/>
          </p:cNvGraphicFramePr>
          <p:nvPr>
            <p:extLst/>
          </p:nvPr>
        </p:nvGraphicFramePr>
        <p:xfrm>
          <a:off x="0" y="1600200"/>
          <a:ext cx="9144000" cy="4114800"/>
        </p:xfrm>
        <a:graphic>
          <a:graphicData uri="http://schemas.openxmlformats.org/drawingml/2006/table">
            <a:tbl>
              <a:tblPr firstRow="1" bandRow="1">
                <a:tableStyleId>{21E4AEA4-8DFA-4A89-87EB-49C32662AFE0}</a:tableStyleId>
              </a:tblPr>
              <a:tblGrid>
                <a:gridCol w="2947239">
                  <a:extLst>
                    <a:ext uri="{9D8B030D-6E8A-4147-A177-3AD203B41FA5}">
                      <a16:colId xmlns:a16="http://schemas.microsoft.com/office/drawing/2014/main" xmlns="" val="354044755"/>
                    </a:ext>
                  </a:extLst>
                </a:gridCol>
                <a:gridCol w="1082319">
                  <a:extLst>
                    <a:ext uri="{9D8B030D-6E8A-4147-A177-3AD203B41FA5}">
                      <a16:colId xmlns:a16="http://schemas.microsoft.com/office/drawing/2014/main" xmlns="" val="3113064085"/>
                    </a:ext>
                  </a:extLst>
                </a:gridCol>
                <a:gridCol w="958077">
                  <a:extLst>
                    <a:ext uri="{9D8B030D-6E8A-4147-A177-3AD203B41FA5}">
                      <a16:colId xmlns:a16="http://schemas.microsoft.com/office/drawing/2014/main" xmlns="" val="258362645"/>
                    </a:ext>
                  </a:extLst>
                </a:gridCol>
                <a:gridCol w="1134194">
                  <a:extLst>
                    <a:ext uri="{9D8B030D-6E8A-4147-A177-3AD203B41FA5}">
                      <a16:colId xmlns:a16="http://schemas.microsoft.com/office/drawing/2014/main" xmlns="" val="636785492"/>
                    </a:ext>
                  </a:extLst>
                </a:gridCol>
                <a:gridCol w="1007390">
                  <a:extLst>
                    <a:ext uri="{9D8B030D-6E8A-4147-A177-3AD203B41FA5}">
                      <a16:colId xmlns:a16="http://schemas.microsoft.com/office/drawing/2014/main" xmlns="" val="2254271742"/>
                    </a:ext>
                  </a:extLst>
                </a:gridCol>
                <a:gridCol w="998781">
                  <a:extLst>
                    <a:ext uri="{9D8B030D-6E8A-4147-A177-3AD203B41FA5}">
                      <a16:colId xmlns:a16="http://schemas.microsoft.com/office/drawing/2014/main" xmlns="" val="3613369371"/>
                    </a:ext>
                  </a:extLst>
                </a:gridCol>
                <a:gridCol w="1016000">
                  <a:extLst>
                    <a:ext uri="{9D8B030D-6E8A-4147-A177-3AD203B41FA5}">
                      <a16:colId xmlns:a16="http://schemas.microsoft.com/office/drawing/2014/main" xmlns="" val="3527999821"/>
                    </a:ext>
                  </a:extLst>
                </a:gridCol>
              </a:tblGrid>
              <a:tr h="441350">
                <a:tc rowSpan="2">
                  <a:txBody>
                    <a:bodyPr/>
                    <a:lstStyle/>
                    <a:p>
                      <a:endParaRPr lang="en-US" sz="1600" dirty="0"/>
                    </a:p>
                  </a:txBody>
                  <a:tcPr/>
                </a:tc>
                <a:tc rowSpan="2">
                  <a:txBody>
                    <a:bodyPr/>
                    <a:lstStyle/>
                    <a:p>
                      <a:pPr algn="ctr"/>
                      <a:r>
                        <a:rPr lang="en-US" sz="1600" dirty="0"/>
                        <a:t>20X1</a:t>
                      </a:r>
                    </a:p>
                  </a:txBody>
                  <a:tcPr/>
                </a:tc>
                <a:tc rowSpan="2">
                  <a:txBody>
                    <a:bodyPr/>
                    <a:lstStyle/>
                    <a:p>
                      <a:pPr algn="ctr"/>
                      <a:r>
                        <a:rPr lang="en-US" sz="1600" dirty="0" err="1"/>
                        <a:t>Arus</a:t>
                      </a:r>
                      <a:r>
                        <a:rPr lang="en-US" sz="1600" dirty="0"/>
                        <a:t> </a:t>
                      </a:r>
                      <a:r>
                        <a:rPr lang="en-US" sz="1600" dirty="0" err="1"/>
                        <a:t>Kas</a:t>
                      </a:r>
                      <a:endParaRPr lang="en-US" sz="1600" dirty="0"/>
                    </a:p>
                  </a:txBody>
                  <a:tcPr/>
                </a:tc>
                <a:tc gridSpan="3">
                  <a:txBody>
                    <a:bodyPr/>
                    <a:lstStyle/>
                    <a:p>
                      <a:pPr algn="ctr"/>
                      <a:r>
                        <a:rPr lang="en-US" dirty="0" err="1"/>
                        <a:t>Perubahan</a:t>
                      </a:r>
                      <a:r>
                        <a:rPr lang="en-US" dirty="0"/>
                        <a:t> non </a:t>
                      </a:r>
                      <a:r>
                        <a:rPr lang="en-US" dirty="0" err="1"/>
                        <a:t>kas</a:t>
                      </a:r>
                      <a:endParaRPr lang="en-US" dirty="0"/>
                    </a:p>
                  </a:txBody>
                  <a:tcPr/>
                </a:tc>
                <a:tc hMerge="1">
                  <a:txBody>
                    <a:bodyPr/>
                    <a:lstStyle/>
                    <a:p>
                      <a:pPr algn="ctr"/>
                      <a:endParaRPr lang="en-US" dirty="0"/>
                    </a:p>
                  </a:txBody>
                  <a:tcPr/>
                </a:tc>
                <a:tc hMerge="1">
                  <a:txBody>
                    <a:bodyPr/>
                    <a:lstStyle/>
                    <a:p>
                      <a:pPr algn="ctr"/>
                      <a:endParaRPr lang="en-US" dirty="0"/>
                    </a:p>
                  </a:txBody>
                  <a:tcPr/>
                </a:tc>
                <a:tc rowSpan="2">
                  <a:txBody>
                    <a:bodyPr/>
                    <a:lstStyle/>
                    <a:p>
                      <a:pPr algn="ctr"/>
                      <a:r>
                        <a:rPr lang="en-US" sz="1600" dirty="0"/>
                        <a:t>20X2</a:t>
                      </a:r>
                    </a:p>
                  </a:txBody>
                  <a:tcPr/>
                </a:tc>
                <a:extLst>
                  <a:ext uri="{0D108BD9-81ED-4DB2-BD59-A6C34878D82A}">
                    <a16:rowId xmlns:a16="http://schemas.microsoft.com/office/drawing/2014/main" xmlns="" val="3568960773"/>
                  </a:ext>
                </a:extLst>
              </a:tr>
              <a:tr h="688821">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a:r>
                        <a:rPr lang="en-US" sz="1600" b="1" dirty="0">
                          <a:solidFill>
                            <a:schemeClr val="bg1"/>
                          </a:solidFill>
                        </a:rPr>
                        <a:t>Akuisisi</a:t>
                      </a:r>
                    </a:p>
                  </a:txBody>
                  <a:tcPr>
                    <a:solidFill>
                      <a:schemeClr val="accent2"/>
                    </a:solidFill>
                  </a:tcPr>
                </a:tc>
                <a:tc>
                  <a:txBody>
                    <a:bodyPr/>
                    <a:lstStyle/>
                    <a:p>
                      <a:pPr algn="ctr"/>
                      <a:r>
                        <a:rPr lang="en-US" sz="1600" b="1" dirty="0" err="1">
                          <a:solidFill>
                            <a:schemeClr val="bg1"/>
                          </a:solidFill>
                        </a:rPr>
                        <a:t>Valas</a:t>
                      </a:r>
                      <a:endParaRPr lang="en-US" sz="1600" b="1" dirty="0">
                        <a:solidFill>
                          <a:schemeClr val="bg1"/>
                        </a:solidFill>
                      </a:endParaRPr>
                    </a:p>
                  </a:txBody>
                  <a:tcPr>
                    <a:solidFill>
                      <a:schemeClr val="accent2"/>
                    </a:solidFill>
                  </a:tcPr>
                </a:tc>
                <a:tc>
                  <a:txBody>
                    <a:bodyPr/>
                    <a:lstStyle/>
                    <a:p>
                      <a:pPr algn="ctr"/>
                      <a:r>
                        <a:rPr lang="en-US" sz="1600" b="1" dirty="0">
                          <a:solidFill>
                            <a:schemeClr val="bg1"/>
                          </a:solidFill>
                        </a:rPr>
                        <a:t>Nilai </a:t>
                      </a:r>
                      <a:r>
                        <a:rPr lang="en-US" sz="1600" b="1" dirty="0" err="1">
                          <a:solidFill>
                            <a:schemeClr val="bg1"/>
                          </a:solidFill>
                        </a:rPr>
                        <a:t>wajar</a:t>
                      </a:r>
                      <a:endParaRPr lang="en-US" sz="1600" b="1" dirty="0">
                        <a:solidFill>
                          <a:schemeClr val="bg1"/>
                        </a:solidFill>
                      </a:endParaRPr>
                    </a:p>
                  </a:txBody>
                  <a:tcPr>
                    <a:solidFill>
                      <a:schemeClr val="accent2"/>
                    </a:solidFill>
                  </a:tcPr>
                </a:tc>
                <a:tc vMerge="1">
                  <a:txBody>
                    <a:bodyPr/>
                    <a:lstStyle/>
                    <a:p>
                      <a:endParaRPr lang="en-US"/>
                    </a:p>
                  </a:txBody>
                  <a:tcPr/>
                </a:tc>
                <a:extLst>
                  <a:ext uri="{0D108BD9-81ED-4DB2-BD59-A6C34878D82A}">
                    <a16:rowId xmlns:a16="http://schemas.microsoft.com/office/drawing/2014/main" xmlns="" val="438187318"/>
                  </a:ext>
                </a:extLst>
              </a:tr>
              <a:tr h="511405">
                <a:tc>
                  <a:txBody>
                    <a:bodyPr/>
                    <a:lstStyle/>
                    <a:p>
                      <a:r>
                        <a:rPr lang="en-US" sz="1600" dirty="0" err="1"/>
                        <a:t>Pinjaman</a:t>
                      </a:r>
                      <a:r>
                        <a:rPr lang="en-US" sz="1600" dirty="0"/>
                        <a:t> </a:t>
                      </a:r>
                      <a:r>
                        <a:rPr lang="en-US" sz="1600" dirty="0" err="1"/>
                        <a:t>jangka</a:t>
                      </a:r>
                      <a:r>
                        <a:rPr lang="en-US" sz="1600" dirty="0"/>
                        <a:t> Panjang</a:t>
                      </a:r>
                    </a:p>
                  </a:txBody>
                  <a:tcPr/>
                </a:tc>
                <a:tc>
                  <a:txBody>
                    <a:bodyPr/>
                    <a:lstStyle/>
                    <a:p>
                      <a:pPr algn="r"/>
                      <a:r>
                        <a:rPr lang="en-US" sz="1800" dirty="0"/>
                        <a:t>44.000</a:t>
                      </a:r>
                    </a:p>
                  </a:txBody>
                  <a:tcPr/>
                </a:tc>
                <a:tc>
                  <a:txBody>
                    <a:bodyPr/>
                    <a:lstStyle/>
                    <a:p>
                      <a:pPr algn="r"/>
                      <a:r>
                        <a:rPr lang="en-US" sz="1800" dirty="0"/>
                        <a:t>(2.000)</a:t>
                      </a:r>
                    </a:p>
                  </a:txBody>
                  <a:tcPr/>
                </a:tc>
                <a:tc>
                  <a:txBody>
                    <a:bodyPr/>
                    <a:lstStyle/>
                    <a:p>
                      <a:pPr algn="r"/>
                      <a:r>
                        <a:rPr lang="en-US" sz="1800" dirty="0"/>
                        <a:t>-</a:t>
                      </a:r>
                    </a:p>
                  </a:txBody>
                  <a:tcPr/>
                </a:tc>
                <a:tc>
                  <a:txBody>
                    <a:bodyPr/>
                    <a:lstStyle/>
                    <a:p>
                      <a:pPr algn="r"/>
                      <a:r>
                        <a:rPr lang="en-US" sz="1800" dirty="0"/>
                        <a:t>-</a:t>
                      </a:r>
                    </a:p>
                  </a:txBody>
                  <a:tcPr/>
                </a:tc>
                <a:tc>
                  <a:txBody>
                    <a:bodyPr/>
                    <a:lstStyle/>
                    <a:p>
                      <a:pPr algn="r"/>
                      <a:r>
                        <a:rPr lang="en-US" sz="1800" dirty="0"/>
                        <a:t>-</a:t>
                      </a:r>
                    </a:p>
                  </a:txBody>
                  <a:tcPr/>
                </a:tc>
                <a:tc>
                  <a:txBody>
                    <a:bodyPr/>
                    <a:lstStyle/>
                    <a:p>
                      <a:pPr algn="r"/>
                      <a:r>
                        <a:rPr lang="en-US" sz="1800" dirty="0"/>
                        <a:t>42.000</a:t>
                      </a:r>
                    </a:p>
                  </a:txBody>
                  <a:tcPr/>
                </a:tc>
                <a:extLst>
                  <a:ext uri="{0D108BD9-81ED-4DB2-BD59-A6C34878D82A}">
                    <a16:rowId xmlns:a16="http://schemas.microsoft.com/office/drawing/2014/main" xmlns="" val="1871219057"/>
                  </a:ext>
                </a:extLst>
              </a:tr>
              <a:tr h="511405">
                <a:tc>
                  <a:txBody>
                    <a:bodyPr/>
                    <a:lstStyle/>
                    <a:p>
                      <a:r>
                        <a:rPr lang="en-US" sz="1600" dirty="0" err="1"/>
                        <a:t>Pinjaman</a:t>
                      </a:r>
                      <a:r>
                        <a:rPr lang="en-US" sz="1600" dirty="0"/>
                        <a:t> </a:t>
                      </a:r>
                      <a:r>
                        <a:rPr lang="en-US" sz="1600" dirty="0" err="1"/>
                        <a:t>jangka</a:t>
                      </a:r>
                      <a:r>
                        <a:rPr lang="en-US" sz="1600" dirty="0"/>
                        <a:t> </a:t>
                      </a:r>
                      <a:r>
                        <a:rPr lang="en-US" sz="1600" dirty="0" err="1"/>
                        <a:t>pendek</a:t>
                      </a:r>
                      <a:endParaRPr lang="en-US" sz="1600" dirty="0"/>
                    </a:p>
                  </a:txBody>
                  <a:tcPr/>
                </a:tc>
                <a:tc>
                  <a:txBody>
                    <a:bodyPr/>
                    <a:lstStyle/>
                    <a:p>
                      <a:pPr algn="r"/>
                      <a:r>
                        <a:rPr lang="en-US" sz="1800" dirty="0"/>
                        <a:t>20.000</a:t>
                      </a:r>
                    </a:p>
                  </a:txBody>
                  <a:tcPr/>
                </a:tc>
                <a:tc>
                  <a:txBody>
                    <a:bodyPr/>
                    <a:lstStyle/>
                    <a:p>
                      <a:pPr algn="r"/>
                      <a:r>
                        <a:rPr lang="en-US" sz="1800" dirty="0"/>
                        <a:t>(1.000)</a:t>
                      </a:r>
                    </a:p>
                  </a:txBody>
                  <a:tcPr/>
                </a:tc>
                <a:tc>
                  <a:txBody>
                    <a:bodyPr/>
                    <a:lstStyle/>
                    <a:p>
                      <a:pPr algn="r"/>
                      <a:r>
                        <a:rPr lang="en-US" sz="1800" dirty="0"/>
                        <a:t>-</a:t>
                      </a:r>
                    </a:p>
                  </a:txBody>
                  <a:tcPr/>
                </a:tc>
                <a:tc>
                  <a:txBody>
                    <a:bodyPr/>
                    <a:lstStyle/>
                    <a:p>
                      <a:pPr algn="r"/>
                      <a:r>
                        <a:rPr lang="en-US" sz="1800" dirty="0"/>
                        <a:t>400</a:t>
                      </a:r>
                    </a:p>
                  </a:txBody>
                  <a:tcPr/>
                </a:tc>
                <a:tc>
                  <a:txBody>
                    <a:bodyPr/>
                    <a:lstStyle/>
                    <a:p>
                      <a:pPr algn="r"/>
                      <a:r>
                        <a:rPr lang="en-US" sz="1800" dirty="0"/>
                        <a:t>-</a:t>
                      </a:r>
                    </a:p>
                  </a:txBody>
                  <a:tcPr/>
                </a:tc>
                <a:tc>
                  <a:txBody>
                    <a:bodyPr/>
                    <a:lstStyle/>
                    <a:p>
                      <a:pPr algn="r"/>
                      <a:r>
                        <a:rPr lang="en-US" sz="1800" dirty="0"/>
                        <a:t>19.400</a:t>
                      </a:r>
                    </a:p>
                  </a:txBody>
                  <a:tcPr/>
                </a:tc>
                <a:extLst>
                  <a:ext uri="{0D108BD9-81ED-4DB2-BD59-A6C34878D82A}">
                    <a16:rowId xmlns:a16="http://schemas.microsoft.com/office/drawing/2014/main" xmlns="" val="1795050764"/>
                  </a:ext>
                </a:extLst>
              </a:tr>
              <a:tr h="584177">
                <a:tc>
                  <a:txBody>
                    <a:bodyPr/>
                    <a:lstStyle/>
                    <a:p>
                      <a:r>
                        <a:rPr lang="en-US" sz="1600" dirty="0" err="1"/>
                        <a:t>Liabilitas</a:t>
                      </a:r>
                      <a:r>
                        <a:rPr lang="en-US" sz="1600" dirty="0"/>
                        <a:t> </a:t>
                      </a:r>
                      <a:r>
                        <a:rPr lang="en-US" sz="1600" dirty="0" err="1"/>
                        <a:t>sewa</a:t>
                      </a:r>
                      <a:endParaRPr lang="en-US" sz="1600" dirty="0"/>
                    </a:p>
                  </a:txBody>
                  <a:tcPr/>
                </a:tc>
                <a:tc>
                  <a:txBody>
                    <a:bodyPr/>
                    <a:lstStyle/>
                    <a:p>
                      <a:pPr algn="r"/>
                      <a:r>
                        <a:rPr lang="en-US" sz="1800" dirty="0"/>
                        <a:t>8.000</a:t>
                      </a:r>
                    </a:p>
                  </a:txBody>
                  <a:tcPr/>
                </a:tc>
                <a:tc>
                  <a:txBody>
                    <a:bodyPr/>
                    <a:lstStyle/>
                    <a:p>
                      <a:pPr algn="r"/>
                      <a:r>
                        <a:rPr lang="en-US" sz="1800" dirty="0"/>
                        <a:t>(1.600)</a:t>
                      </a:r>
                    </a:p>
                  </a:txBody>
                  <a:tcPr/>
                </a:tc>
                <a:tc>
                  <a:txBody>
                    <a:bodyPr/>
                    <a:lstStyle/>
                    <a:p>
                      <a:pPr algn="r"/>
                      <a:r>
                        <a:rPr lang="en-US" sz="1800" dirty="0"/>
                        <a:t>600</a:t>
                      </a:r>
                    </a:p>
                  </a:txBody>
                  <a:tcPr/>
                </a:tc>
                <a:tc>
                  <a:txBody>
                    <a:bodyPr/>
                    <a:lstStyle/>
                    <a:p>
                      <a:pPr algn="r"/>
                      <a:r>
                        <a:rPr lang="en-US" sz="1800" dirty="0"/>
                        <a:t>-</a:t>
                      </a:r>
                    </a:p>
                  </a:txBody>
                  <a:tcPr/>
                </a:tc>
                <a:tc>
                  <a:txBody>
                    <a:bodyPr/>
                    <a:lstStyle/>
                    <a:p>
                      <a:pPr algn="r"/>
                      <a:r>
                        <a:rPr lang="en-US" sz="1800" dirty="0"/>
                        <a:t>-</a:t>
                      </a:r>
                    </a:p>
                  </a:txBody>
                  <a:tcPr/>
                </a:tc>
                <a:tc>
                  <a:txBody>
                    <a:bodyPr/>
                    <a:lstStyle/>
                    <a:p>
                      <a:pPr algn="r"/>
                      <a:r>
                        <a:rPr lang="en-US" sz="1800" dirty="0"/>
                        <a:t>7.000</a:t>
                      </a:r>
                    </a:p>
                  </a:txBody>
                  <a:tcPr/>
                </a:tc>
                <a:extLst>
                  <a:ext uri="{0D108BD9-81ED-4DB2-BD59-A6C34878D82A}">
                    <a16:rowId xmlns:a16="http://schemas.microsoft.com/office/drawing/2014/main" xmlns="" val="4005459217"/>
                  </a:ext>
                </a:extLst>
              </a:tr>
              <a:tr h="688821">
                <a:tc>
                  <a:txBody>
                    <a:bodyPr/>
                    <a:lstStyle/>
                    <a:p>
                      <a:r>
                        <a:rPr lang="en-US" sz="1600" dirty="0" err="1"/>
                        <a:t>Aset</a:t>
                      </a:r>
                      <a:r>
                        <a:rPr lang="en-US" sz="1600" dirty="0"/>
                        <a:t> yang </a:t>
                      </a:r>
                      <a:r>
                        <a:rPr lang="en-US" sz="1600" dirty="0" err="1"/>
                        <a:t>dimiliki</a:t>
                      </a:r>
                      <a:r>
                        <a:rPr lang="en-US" sz="1600" dirty="0"/>
                        <a:t> </a:t>
                      </a:r>
                      <a:r>
                        <a:rPr lang="en-US" sz="1600" dirty="0" err="1"/>
                        <a:t>untuk</a:t>
                      </a:r>
                      <a:r>
                        <a:rPr lang="en-US" sz="1600" dirty="0"/>
                        <a:t> </a:t>
                      </a:r>
                      <a:r>
                        <a:rPr lang="en-US" sz="1600" dirty="0" err="1"/>
                        <a:t>lindung</a:t>
                      </a:r>
                      <a:r>
                        <a:rPr lang="en-US" sz="1600" dirty="0"/>
                        <a:t> </a:t>
                      </a:r>
                      <a:r>
                        <a:rPr lang="en-US" sz="1600" dirty="0" err="1"/>
                        <a:t>nilai</a:t>
                      </a:r>
                      <a:r>
                        <a:rPr lang="en-US" sz="1600" dirty="0"/>
                        <a:t> </a:t>
                      </a:r>
                      <a:r>
                        <a:rPr lang="en-US" sz="1600" dirty="0" err="1"/>
                        <a:t>pinj</a:t>
                      </a:r>
                      <a:r>
                        <a:rPr lang="en-US" sz="1600" dirty="0"/>
                        <a:t> </a:t>
                      </a:r>
                      <a:r>
                        <a:rPr lang="en-US" sz="1600" dirty="0" err="1"/>
                        <a:t>jk</a:t>
                      </a:r>
                      <a:r>
                        <a:rPr lang="en-US" sz="1600" dirty="0"/>
                        <a:t> Panjang</a:t>
                      </a:r>
                    </a:p>
                  </a:txBody>
                  <a:tcPr/>
                </a:tc>
                <a:tc>
                  <a:txBody>
                    <a:bodyPr/>
                    <a:lstStyle/>
                    <a:p>
                      <a:pPr algn="r"/>
                      <a:r>
                        <a:rPr lang="en-US" sz="1800" dirty="0"/>
                        <a:t>(1.350)</a:t>
                      </a:r>
                    </a:p>
                  </a:txBody>
                  <a:tcPr/>
                </a:tc>
                <a:tc>
                  <a:txBody>
                    <a:bodyPr/>
                    <a:lstStyle/>
                    <a:p>
                      <a:pPr algn="r"/>
                      <a:r>
                        <a:rPr lang="en-US" sz="1800" dirty="0"/>
                        <a:t>300</a:t>
                      </a:r>
                    </a:p>
                  </a:txBody>
                  <a:tcPr/>
                </a:tc>
                <a:tc>
                  <a:txBody>
                    <a:bodyPr/>
                    <a:lstStyle/>
                    <a:p>
                      <a:pPr algn="r"/>
                      <a:r>
                        <a:rPr lang="en-US" sz="1800" dirty="0"/>
                        <a:t>-</a:t>
                      </a:r>
                    </a:p>
                  </a:txBody>
                  <a:tcPr/>
                </a:tc>
                <a:tc>
                  <a:txBody>
                    <a:bodyPr/>
                    <a:lstStyle/>
                    <a:p>
                      <a:pPr algn="r"/>
                      <a:r>
                        <a:rPr lang="en-US" sz="1800" dirty="0"/>
                        <a:t>-</a:t>
                      </a:r>
                    </a:p>
                  </a:txBody>
                  <a:tcPr/>
                </a:tc>
                <a:tc>
                  <a:txBody>
                    <a:bodyPr/>
                    <a:lstStyle/>
                    <a:p>
                      <a:pPr algn="r"/>
                      <a:r>
                        <a:rPr lang="en-US" sz="1800" dirty="0"/>
                        <a:t>(50)</a:t>
                      </a:r>
                    </a:p>
                  </a:txBody>
                  <a:tcPr/>
                </a:tc>
                <a:tc>
                  <a:txBody>
                    <a:bodyPr/>
                    <a:lstStyle/>
                    <a:p>
                      <a:pPr algn="r"/>
                      <a:r>
                        <a:rPr lang="en-US" sz="1800" dirty="0"/>
                        <a:t>(1.100)</a:t>
                      </a:r>
                    </a:p>
                  </a:txBody>
                  <a:tcPr/>
                </a:tc>
                <a:extLst>
                  <a:ext uri="{0D108BD9-81ED-4DB2-BD59-A6C34878D82A}">
                    <a16:rowId xmlns:a16="http://schemas.microsoft.com/office/drawing/2014/main" xmlns="" val="596719977"/>
                  </a:ext>
                </a:extLst>
              </a:tr>
              <a:tr h="688821">
                <a:tc>
                  <a:txBody>
                    <a:bodyPr/>
                    <a:lstStyle/>
                    <a:p>
                      <a:r>
                        <a:rPr lang="en-US" sz="1600" dirty="0" err="1"/>
                        <a:t>Jumlah</a:t>
                      </a:r>
                      <a:r>
                        <a:rPr lang="en-US" sz="1600" dirty="0"/>
                        <a:t> </a:t>
                      </a:r>
                      <a:r>
                        <a:rPr lang="en-US" sz="1600" dirty="0" err="1"/>
                        <a:t>liabilitas</a:t>
                      </a:r>
                      <a:r>
                        <a:rPr lang="en-US" sz="1600" dirty="0"/>
                        <a:t> </a:t>
                      </a:r>
                      <a:r>
                        <a:rPr lang="en-US" sz="1600" dirty="0" err="1"/>
                        <a:t>dari</a:t>
                      </a:r>
                      <a:r>
                        <a:rPr lang="en-US" sz="1600" dirty="0"/>
                        <a:t> </a:t>
                      </a:r>
                      <a:r>
                        <a:rPr lang="en-US" sz="1600" dirty="0" err="1"/>
                        <a:t>aktivitas</a:t>
                      </a:r>
                      <a:r>
                        <a:rPr lang="en-US" sz="1600" dirty="0"/>
                        <a:t> </a:t>
                      </a:r>
                      <a:r>
                        <a:rPr lang="en-US" sz="1600" dirty="0" err="1"/>
                        <a:t>pendanaan</a:t>
                      </a:r>
                      <a:endParaRPr lang="en-US" sz="1600" dirty="0"/>
                    </a:p>
                  </a:txBody>
                  <a:tcPr/>
                </a:tc>
                <a:tc>
                  <a:txBody>
                    <a:bodyPr/>
                    <a:lstStyle/>
                    <a:p>
                      <a:pPr algn="r"/>
                      <a:r>
                        <a:rPr lang="en-US" sz="1800" dirty="0"/>
                        <a:t>70.650</a:t>
                      </a:r>
                    </a:p>
                  </a:txBody>
                  <a:tcPr/>
                </a:tc>
                <a:tc>
                  <a:txBody>
                    <a:bodyPr/>
                    <a:lstStyle/>
                    <a:p>
                      <a:pPr algn="r"/>
                      <a:r>
                        <a:rPr lang="en-US" sz="1800" dirty="0"/>
                        <a:t>(4.300)</a:t>
                      </a:r>
                    </a:p>
                  </a:txBody>
                  <a:tcPr/>
                </a:tc>
                <a:tc>
                  <a:txBody>
                    <a:bodyPr/>
                    <a:lstStyle/>
                    <a:p>
                      <a:pPr algn="r"/>
                      <a:r>
                        <a:rPr lang="en-US" sz="1800" dirty="0"/>
                        <a:t>600</a:t>
                      </a:r>
                    </a:p>
                  </a:txBody>
                  <a:tcPr/>
                </a:tc>
                <a:tc>
                  <a:txBody>
                    <a:bodyPr/>
                    <a:lstStyle/>
                    <a:p>
                      <a:pPr algn="r"/>
                      <a:r>
                        <a:rPr lang="en-US" sz="1800" dirty="0"/>
                        <a:t>400</a:t>
                      </a:r>
                    </a:p>
                  </a:txBody>
                  <a:tcPr/>
                </a:tc>
                <a:tc>
                  <a:txBody>
                    <a:bodyPr/>
                    <a:lstStyle/>
                    <a:p>
                      <a:pPr algn="r"/>
                      <a:r>
                        <a:rPr lang="en-US" sz="1800" dirty="0"/>
                        <a:t>(50)</a:t>
                      </a:r>
                    </a:p>
                  </a:txBody>
                  <a:tcPr/>
                </a:tc>
                <a:tc>
                  <a:txBody>
                    <a:bodyPr/>
                    <a:lstStyle/>
                    <a:p>
                      <a:pPr algn="r"/>
                      <a:r>
                        <a:rPr lang="en-US" sz="1800" dirty="0"/>
                        <a:t>67.300</a:t>
                      </a:r>
                    </a:p>
                  </a:txBody>
                  <a:tcPr/>
                </a:tc>
                <a:extLst>
                  <a:ext uri="{0D108BD9-81ED-4DB2-BD59-A6C34878D82A}">
                    <a16:rowId xmlns:a16="http://schemas.microsoft.com/office/drawing/2014/main" xmlns="" val="2814275454"/>
                  </a:ext>
                </a:extLst>
              </a:tr>
            </a:tbl>
          </a:graphicData>
        </a:graphic>
      </p:graphicFrame>
    </p:spTree>
    <p:extLst>
      <p:ext uri="{BB962C8B-B14F-4D97-AF65-F5344CB8AC3E}">
        <p14:creationId xmlns:p14="http://schemas.microsoft.com/office/powerpoint/2010/main" xmlns="" val="35760902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descr="Image result for alhamdulillah image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5240" y="0"/>
            <a:ext cx="9159240"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4294967295"/>
          </p:nvPr>
        </p:nvSpPr>
        <p:spPr>
          <a:xfrm>
            <a:off x="6934200" y="6416675"/>
            <a:ext cx="2133600" cy="365125"/>
          </a:xfrm>
          <a:prstGeom prst="rect">
            <a:avLst/>
          </a:prstGeom>
        </p:spPr>
        <p:txBody>
          <a:bodyPr/>
          <a:lstStyle/>
          <a:p>
            <a:pPr algn="r"/>
            <a:fld id="{300CD961-1678-4F71-88D2-FF49F969FACD}" type="slidenum">
              <a:rPr lang="en-US" smtClean="0"/>
              <a:pPr algn="r"/>
              <a:t>96</a:t>
            </a:fld>
            <a:endParaRPr lang="en-US" dirty="0"/>
          </a:p>
        </p:txBody>
      </p:sp>
      <p:sp>
        <p:nvSpPr>
          <p:cNvPr id="10" name="Rectangle 9"/>
          <p:cNvSpPr/>
          <p:nvPr/>
        </p:nvSpPr>
        <p:spPr>
          <a:xfrm>
            <a:off x="2057400" y="5996226"/>
            <a:ext cx="5334000" cy="861774"/>
          </a:xfrm>
          <a:prstGeom prst="rect">
            <a:avLst/>
          </a:prstGeom>
          <a:noFill/>
          <a:ln>
            <a:solidFill>
              <a:srgbClr val="409044"/>
            </a:solidFill>
          </a:ln>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id-ID" sz="1600" b="1" dirty="0">
                <a:latin typeface="Calibri" pitchFamily="34" charset="0"/>
                <a:cs typeface="Calibri" pitchFamily="34" charset="0"/>
              </a:rPr>
              <a:t>Dwi Martani</a:t>
            </a:r>
            <a:r>
              <a:rPr lang="en-US" sz="1600" b="1" dirty="0">
                <a:latin typeface="Calibri" pitchFamily="34" charset="0"/>
                <a:cs typeface="Calibri" pitchFamily="34" charset="0"/>
              </a:rPr>
              <a:t> - </a:t>
            </a:r>
            <a:r>
              <a:rPr lang="id-ID" sz="1600" b="1" dirty="0">
                <a:latin typeface="Calibri" pitchFamily="34" charset="0"/>
                <a:cs typeface="Calibri" pitchFamily="34" charset="0"/>
                <a:hlinkClick r:id="" action="ppaction://noaction"/>
              </a:rPr>
              <a:t>081318227080</a:t>
            </a:r>
          </a:p>
          <a:p>
            <a:pPr algn="ctr"/>
            <a:r>
              <a:rPr lang="id-ID" sz="1600" b="1" dirty="0">
                <a:latin typeface="Calibri" pitchFamily="34" charset="0"/>
                <a:cs typeface="Calibri" pitchFamily="34" charset="0"/>
                <a:hlinkClick r:id="" action="ppaction://noaction"/>
              </a:rPr>
              <a:t>martani@ui.ac.id</a:t>
            </a:r>
            <a:r>
              <a:rPr lang="id-ID" sz="1600" b="1" dirty="0">
                <a:latin typeface="Calibri" pitchFamily="34" charset="0"/>
                <a:cs typeface="Calibri" pitchFamily="34" charset="0"/>
              </a:rPr>
              <a:t> atau d</a:t>
            </a:r>
            <a:r>
              <a:rPr lang="id-ID" sz="1600" b="1" dirty="0">
                <a:latin typeface="Calibri" pitchFamily="34" charset="0"/>
                <a:cs typeface="Calibri" pitchFamily="34" charset="0"/>
                <a:hlinkClick r:id="rId3"/>
              </a:rPr>
              <a:t>wimartani@yahoo.com</a:t>
            </a:r>
            <a:endParaRPr lang="id-ID" sz="1600" b="1" dirty="0">
              <a:latin typeface="Calibri" pitchFamily="34" charset="0"/>
              <a:cs typeface="Calibri" pitchFamily="34" charset="0"/>
            </a:endParaRPr>
          </a:p>
          <a:p>
            <a:pPr algn="ctr"/>
            <a:r>
              <a:rPr lang="id-ID" sz="1600" b="1" dirty="0">
                <a:latin typeface="Calibri" pitchFamily="34" charset="0"/>
                <a:cs typeface="Calibri" pitchFamily="34" charset="0"/>
              </a:rPr>
              <a:t>http://staff.blog.ui.ac.id/martani/</a:t>
            </a:r>
            <a:endParaRPr lang="en-US" sz="1600" b="1" dirty="0">
              <a:latin typeface="Calibri" pitchFamily="34" charset="0"/>
              <a:cs typeface="Calibri" pitchFamily="34" charset="0"/>
            </a:endParaRPr>
          </a:p>
        </p:txBody>
      </p:sp>
      <p:sp>
        <p:nvSpPr>
          <p:cNvPr id="13" name="Rectangle 12"/>
          <p:cNvSpPr/>
          <p:nvPr/>
        </p:nvSpPr>
        <p:spPr>
          <a:xfrm>
            <a:off x="2447544" y="1524000"/>
            <a:ext cx="4370107" cy="923330"/>
          </a:xfrm>
          <a:prstGeom prst="rect">
            <a:avLst/>
          </a:prstGeom>
          <a:noFill/>
        </p:spPr>
        <p:txBody>
          <a:bodyPr wrap="none" lIns="91440" tIns="45720" rIns="91440" bIns="45720">
            <a:spAutoFit/>
          </a:bodyPr>
          <a:lstStyle/>
          <a:p>
            <a:pPr algn="ctr"/>
            <a:r>
              <a:rPr lang="en-US" sz="5400" b="1" cap="none" spc="0" dirty="0">
                <a:ln w="12700">
                  <a:solidFill>
                    <a:schemeClr val="accent3">
                      <a:lumMod val="50000"/>
                    </a:schemeClr>
                  </a:solidFill>
                  <a:prstDash val="solid"/>
                </a:ln>
                <a:solidFill>
                  <a:srgbClr val="FFFF00"/>
                </a:solidFill>
                <a:effectLst>
                  <a:innerShdw blurRad="177800">
                    <a:schemeClr val="accent3">
                      <a:lumMod val="50000"/>
                    </a:schemeClr>
                  </a:innerShdw>
                </a:effectLst>
              </a:rPr>
              <a:t>TERIMA KASIH</a:t>
            </a:r>
          </a:p>
        </p:txBody>
      </p:sp>
    </p:spTree>
    <p:extLst>
      <p:ext uri="{BB962C8B-B14F-4D97-AF65-F5344CB8AC3E}">
        <p14:creationId xmlns:p14="http://schemas.microsoft.com/office/powerpoint/2010/main" xmlns="" val="3921622561"/>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rotWithShape="0">
          <a:gsLst>
            <a:gs pos="0">
              <a:srgbClr val="CCFFFF"/>
            </a:gs>
            <a:gs pos="50000">
              <a:schemeClr val="bg1"/>
            </a:gs>
            <a:gs pos="100000">
              <a:srgbClr val="CCFFFF"/>
            </a:gs>
          </a:gsLst>
          <a:lin ang="2700000" scaled="1"/>
        </a:gradFill>
        <a:ln w="9525" cap="flat" cmpd="sng" algn="ctr">
          <a:solidFill>
            <a:schemeClr val="tx1"/>
          </a:solidFill>
          <a:prstDash val="solid"/>
          <a:round/>
          <a:headEnd type="none" w="med" len="med"/>
          <a:tailEnd type="none" w="med" len="med"/>
        </a:ln>
        <a:effectLst>
          <a:outerShdw dist="53882" dir="2700000" algn="ctr" rotWithShape="0">
            <a:schemeClr val="bg2"/>
          </a:outerShdw>
        </a:effectLst>
      </a:spPr>
      <a:bodyPr vert="horz" wrap="square" lIns="91440" tIns="91440" rIns="91440" bIns="91440" numCol="1" rtlCol="0"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None/>
          <a:tabLst/>
          <a:defRPr kumimoji="0" sz="2000" b="0" i="0" u="none" strike="noStrike" cap="none" normalizeH="0" baseline="0" dirty="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rgbClr val="CCFFFF"/>
            </a:gs>
            <a:gs pos="50000">
              <a:schemeClr val="bg1"/>
            </a:gs>
            <a:gs pos="100000">
              <a:srgbClr val="CCFFFF"/>
            </a:gs>
          </a:gsLst>
          <a:lin ang="2700000" scaled="1"/>
        </a:gradFill>
        <a:ln w="9525" cap="flat" cmpd="sng" algn="ctr">
          <a:solidFill>
            <a:schemeClr val="tx1"/>
          </a:solidFill>
          <a:prstDash val="solid"/>
          <a:round/>
          <a:headEnd type="none" w="med" len="med"/>
          <a:tailEnd type="none" w="med" len="med"/>
        </a:ln>
        <a:effectLst>
          <a:outerShdw dist="53882" dir="2700000" algn="ctr" rotWithShape="0">
            <a:schemeClr val="bg2"/>
          </a:outerShdw>
        </a:effectLst>
      </a:spPr>
      <a:bodyPr vert="horz" wrap="square" lIns="91440" tIns="91440" rIns="91440" bIns="9144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000" b="0" i="0" u="none" strike="noStrike" cap="none" normalizeH="0" baseline="0" smtClean="0">
            <a:ln>
              <a:noFill/>
            </a:ln>
            <a:solidFill>
              <a:schemeClr val="tx1"/>
            </a:solidFill>
            <a:effectLst/>
            <a:latin typeface="Arial" charset="0"/>
          </a:defRPr>
        </a:defPPr>
      </a:lstStyle>
    </a:lnDef>
    <a:txDef>
      <a:spPr>
        <a:noFill/>
      </a:spPr>
      <a:bodyPr wrap="square" rtlCol="0">
        <a:spAutoFit/>
      </a:bodyPr>
      <a:lstStyle>
        <a:defPPr>
          <a:buNone/>
          <a:defRPr dirty="0" err="1" smtClean="0"/>
        </a:defPPr>
      </a:lstStyle>
    </a:tx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5356</TotalTime>
  <Words>8283</Words>
  <Application>Microsoft Office PowerPoint</Application>
  <PresentationFormat>On-screen Show (4:3)</PresentationFormat>
  <Paragraphs>1139</Paragraphs>
  <Slides>96</Slides>
  <Notes>49</Notes>
  <HiddenSlides>0</HiddenSlides>
  <MMClips>0</MMClip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Default Design</vt:lpstr>
      <vt:lpstr>Slide 1</vt:lpstr>
      <vt:lpstr>Agenda</vt:lpstr>
      <vt:lpstr>Informasi Perusahaan</vt:lpstr>
      <vt:lpstr>Laporan Keuangan</vt:lpstr>
      <vt:lpstr>Standar Akuntansi Indonesia</vt:lpstr>
      <vt:lpstr>Perkembangan Standar Akuntansi</vt:lpstr>
      <vt:lpstr>Karakteristik International Financial Reporting Standard (IFRS)</vt:lpstr>
      <vt:lpstr>Pengaturan PSAK</vt:lpstr>
      <vt:lpstr>Perubahan PSAK</vt:lpstr>
      <vt:lpstr>PSAK– TIDAK BERLAKU LAGI</vt:lpstr>
      <vt:lpstr>Karakteristik IFRS</vt:lpstr>
      <vt:lpstr>Sejarah Standar Akuntansi</vt:lpstr>
      <vt:lpstr>PSAK effektif 2018 dan 2019</vt:lpstr>
      <vt:lpstr>PSAK efektif 2020</vt:lpstr>
      <vt:lpstr>PSAK 69</vt:lpstr>
      <vt:lpstr>Ringkasan Perubahan PSAK 71 Instrumen Keuangan</vt:lpstr>
      <vt:lpstr>PSAK 72</vt:lpstr>
      <vt:lpstr>PSAK 72 – 5 Step Mengakuan Pendapatan</vt:lpstr>
      <vt:lpstr>PSAK 73 Sewa</vt:lpstr>
      <vt:lpstr>Slide 20</vt:lpstr>
      <vt:lpstr>PSAK 1 Penyajian Laporan Keuangan Latar Belakang Perubahan 2013 eff 2015</vt:lpstr>
      <vt:lpstr>MATRIK PERUBAHAN PSAK 1 TAHUN 2013</vt:lpstr>
      <vt:lpstr>PERUBAHAN PSAK 1 TAHUN 2015</vt:lpstr>
      <vt:lpstr>Tujuan Laporan Keuangan</vt:lpstr>
      <vt:lpstr>Tujuan Laporan Keuangan</vt:lpstr>
      <vt:lpstr>RUANG LINGKUP</vt:lpstr>
      <vt:lpstr>Definisi</vt:lpstr>
      <vt:lpstr>Laporan Keuangan  eff 2015</vt:lpstr>
      <vt:lpstr>Komponen Laporan Keuangan</vt:lpstr>
      <vt:lpstr>Laporan Keuangan</vt:lpstr>
      <vt:lpstr>Karakteristik Umum</vt:lpstr>
      <vt:lpstr>Informasi Komparatif Minimum 38,38A, 38B</vt:lpstr>
      <vt:lpstr>Informasi Komparatif -  Tambahan</vt:lpstr>
      <vt:lpstr>Identifikasi Laporan Keuangan</vt:lpstr>
      <vt:lpstr>Laporan Posisi Keuangan (Neraca)</vt:lpstr>
      <vt:lpstr>Laporan Posisi Keuangan</vt:lpstr>
      <vt:lpstr>Laporan Posisi Keuangan</vt:lpstr>
      <vt:lpstr>Minimum line item - 1</vt:lpstr>
      <vt:lpstr>Minimum line item - 2</vt:lpstr>
      <vt:lpstr>Pos dalam Laporan</vt:lpstr>
      <vt:lpstr>Aset lancar</vt:lpstr>
      <vt:lpstr>Liabilitas jangka pendek</vt:lpstr>
      <vt:lpstr>Liabilitas</vt:lpstr>
      <vt:lpstr>Penyajian dalam Laporan Posisi Keuangan atau Calk</vt:lpstr>
      <vt:lpstr>Laporan Laba Rugi dan Penghasilan Komprehensif Lain</vt:lpstr>
      <vt:lpstr>Laporan Laba Rugi dan Penghasilan Komprehensif Lain</vt:lpstr>
      <vt:lpstr>Minimum Line Item L/R Komprehensif</vt:lpstr>
      <vt:lpstr>Laba Rugi Komprehensif atau CaLK</vt:lpstr>
      <vt:lpstr>Penghasilan Komprehensif Lain</vt:lpstr>
      <vt:lpstr>Informasi dalam Penghasilan Komprehensif Lain</vt:lpstr>
      <vt:lpstr>Penghasilan Komprehensif Lain</vt:lpstr>
      <vt:lpstr>Informasi dalam Penghasilan Komprehensif Lain</vt:lpstr>
      <vt:lpstr>Penghasilan Komprehensif Lain</vt:lpstr>
      <vt:lpstr>Perubahan Kebijakan Akuntansi, Penyajian kembali, retrospektif atau reklasifikasi</vt:lpstr>
      <vt:lpstr>Slide 55</vt:lpstr>
      <vt:lpstr>Penghasilan Komprehensif Lain  – Tidak Direklasifikasi  </vt:lpstr>
      <vt:lpstr>Penghasilan Komprehensif Lain  – Direklasifikasi  </vt:lpstr>
      <vt:lpstr>Ilustrasi Penerapan PSAK 1 R2013</vt:lpstr>
      <vt:lpstr>Ilustrasi Penerapan PSAK 1 R2013</vt:lpstr>
      <vt:lpstr>Klasifikasi Beban - Sifat</vt:lpstr>
      <vt:lpstr>Klasifikasi Beban - Fungsi</vt:lpstr>
      <vt:lpstr>Laporan Perubahan Ekuitas</vt:lpstr>
      <vt:lpstr>Laporan Perubahan Ekuitas atau Catatan atas LK</vt:lpstr>
      <vt:lpstr>Laporan Arus Kas</vt:lpstr>
      <vt:lpstr>Catatan atas Laporan Keuangan</vt:lpstr>
      <vt:lpstr>Catatan atas Laporan Keuangan</vt:lpstr>
      <vt:lpstr>Catatan atas Laporan Keuangan</vt:lpstr>
      <vt:lpstr>Tanggal Efektif dan Penarikan</vt:lpstr>
      <vt:lpstr>Kasus</vt:lpstr>
      <vt:lpstr>Slide 70</vt:lpstr>
      <vt:lpstr>PSAK 2: LAPORAN   ARUS  KAS</vt:lpstr>
      <vt:lpstr>Manfaat Laporan Arus Kas</vt:lpstr>
      <vt:lpstr>Kas dan Setara Kas</vt:lpstr>
      <vt:lpstr>Penyajian Laporan Arus Kas</vt:lpstr>
      <vt:lpstr>Arus Kas Operasi</vt:lpstr>
      <vt:lpstr>Pelaporan Arus kas dari Aktivitas Operasi</vt:lpstr>
      <vt:lpstr>Aktivitas Operasi – Metode Langsung</vt:lpstr>
      <vt:lpstr>Aktivitas Operasi – Metode tidak Langsung</vt:lpstr>
      <vt:lpstr>Aktivitas Operasi – Metode tidak langsung</vt:lpstr>
      <vt:lpstr>Arus Kas Investasi</vt:lpstr>
      <vt:lpstr>Arus Kas Pendanaan</vt:lpstr>
      <vt:lpstr>Laporan Arus Kas</vt:lpstr>
      <vt:lpstr>AMANDEMEN PSAK 2 – 44A-44E</vt:lpstr>
      <vt:lpstr>Pelaporan Arus kas dari  Aktivitas Investasi dan Pendanaan</vt:lpstr>
      <vt:lpstr>Pelaporan Arus kas atas dasar netto</vt:lpstr>
      <vt:lpstr>Arus kas dalam mata uang asing</vt:lpstr>
      <vt:lpstr>Bunga dan Dividen</vt:lpstr>
      <vt:lpstr>Pajak Penghasilan</vt:lpstr>
      <vt:lpstr>Investasi dalam asosiasi, anak, bisnis lain</vt:lpstr>
      <vt:lpstr>Ketentuan lain</vt:lpstr>
      <vt:lpstr>Ilustrasi  Laporan Arus Kas</vt:lpstr>
      <vt:lpstr>Arus Kas Operasi Metode Tidak Langsung</vt:lpstr>
      <vt:lpstr>Arus Kas Operasi Metode Tidak Langsung - Bank</vt:lpstr>
      <vt:lpstr>Rekonsiliasi dari Aktivitas Pendanaan Catatan atas Laporan Keuangan</vt:lpstr>
      <vt:lpstr>Rekonsiliasi dari Aktivitas Pendanaan Catatan atas Laporan Keuangan</vt:lpstr>
      <vt:lpstr>Slide 96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ASUS</cp:lastModifiedBy>
  <cp:revision>208</cp:revision>
  <cp:lastPrinted>2017-10-11T02:17:52Z</cp:lastPrinted>
  <dcterms:created xsi:type="dcterms:W3CDTF">2017-06-07T14:41:36Z</dcterms:created>
  <dcterms:modified xsi:type="dcterms:W3CDTF">2025-07-15T13:47:24Z</dcterms:modified>
</cp:coreProperties>
</file>